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15"/>
  </p:handoutMasterIdLst>
  <p:sldIdLst>
    <p:sldId id="256" r:id="rId2"/>
    <p:sldId id="262" r:id="rId3"/>
    <p:sldId id="257" r:id="rId4"/>
    <p:sldId id="270" r:id="rId5"/>
    <p:sldId id="263" r:id="rId6"/>
    <p:sldId id="258" r:id="rId7"/>
    <p:sldId id="265" r:id="rId8"/>
    <p:sldId id="259" r:id="rId9"/>
    <p:sldId id="268" r:id="rId10"/>
    <p:sldId id="266" r:id="rId11"/>
    <p:sldId id="269" r:id="rId12"/>
    <p:sldId id="267" r:id="rId13"/>
    <p:sldId id="271" r:id="rId14"/>
  </p:sldIdLst>
  <p:sldSz cx="9144000" cy="6858000" type="screen4x3"/>
  <p:notesSz cx="6797675" cy="9982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911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9110"/>
          </a:xfrm>
          <a:prstGeom prst="rect">
            <a:avLst/>
          </a:prstGeom>
        </p:spPr>
        <p:txBody>
          <a:bodyPr vert="horz" lIns="91440" tIns="45720" rIns="91440" bIns="45720" rtlCol="0"/>
          <a:lstStyle>
            <a:lvl1pPr algn="r">
              <a:defRPr sz="1200"/>
            </a:lvl1pPr>
          </a:lstStyle>
          <a:p>
            <a:fld id="{3DC58146-2106-4CD2-A4E0-84476A47D951}" type="datetimeFigureOut">
              <a:rPr lang="en-GB" smtClean="0"/>
              <a:pPr/>
              <a:t>05/12/2017</a:t>
            </a:fld>
            <a:endParaRPr lang="en-GB"/>
          </a:p>
        </p:txBody>
      </p:sp>
      <p:sp>
        <p:nvSpPr>
          <p:cNvPr id="4" name="Footer Placeholder 3"/>
          <p:cNvSpPr>
            <a:spLocks noGrp="1"/>
          </p:cNvSpPr>
          <p:nvPr>
            <p:ph type="ftr" sz="quarter" idx="2"/>
          </p:nvPr>
        </p:nvSpPr>
        <p:spPr>
          <a:xfrm>
            <a:off x="0" y="9481358"/>
            <a:ext cx="2945659" cy="49911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81358"/>
            <a:ext cx="2945659" cy="499110"/>
          </a:xfrm>
          <a:prstGeom prst="rect">
            <a:avLst/>
          </a:prstGeom>
        </p:spPr>
        <p:txBody>
          <a:bodyPr vert="horz" lIns="91440" tIns="45720" rIns="91440" bIns="45720" rtlCol="0" anchor="b"/>
          <a:lstStyle>
            <a:lvl1pPr algn="r">
              <a:defRPr sz="1200"/>
            </a:lvl1pPr>
          </a:lstStyle>
          <a:p>
            <a:fld id="{4AEDF5C8-C9BE-4BCC-93A8-D7C69560EEC6}"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EAF7CFF-46BD-4852-BE90-0C3E87264C09}"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AF7CFF-46BD-4852-BE90-0C3E87264C0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AF7CFF-46BD-4852-BE90-0C3E87264C0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AF7CFF-46BD-4852-BE90-0C3E87264C09}"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EAF7CFF-46BD-4852-BE90-0C3E87264C0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AF7CFF-46BD-4852-BE90-0C3E87264C09}"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AF7CFF-46BD-4852-BE90-0C3E87264C09}"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AF7CFF-46BD-4852-BE90-0C3E87264C0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AF7CFF-46BD-4852-BE90-0C3E87264C0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AF7CFF-46BD-4852-BE90-0C3E87264C09}"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AABECD-0532-4468-A030-881EE9D42E38}" type="datetimeFigureOut">
              <a:rPr lang="en-GB" smtClean="0"/>
              <a:pPr/>
              <a:t>05/12/2017</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AEAF7CFF-46BD-4852-BE90-0C3E87264C09}"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6000" r="-26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AABECD-0532-4468-A030-881EE9D42E38}" type="datetimeFigureOut">
              <a:rPr lang="en-GB" smtClean="0"/>
              <a:pPr/>
              <a:t>05/12/2017</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EAF7CFF-46BD-4852-BE90-0C3E87264C0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sec-dc-002\MMarks$\My%20Video\Mindy%20Smith%20Away%20in%20a%20Manger%20with%20Alison%20Krauss.mp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2MxQgZb8MJ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sec-dc-002\MMarks$\My%20Video\the%20Annunciation.mp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sec-dc-002\MMarks$\My%20Video\Beautiful-%20Kari%20Jobe.mp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solidFill>
                  <a:schemeClr val="bg1"/>
                </a:solidFill>
              </a:rPr>
              <a:t>The Annunciation</a:t>
            </a:r>
            <a:endParaRPr lang="en-GB" dirty="0">
              <a:solidFill>
                <a:schemeClr val="bg1"/>
              </a:solidFill>
            </a:endParaRPr>
          </a:p>
        </p:txBody>
      </p:sp>
      <p:sp>
        <p:nvSpPr>
          <p:cNvPr id="2" name="Title 1"/>
          <p:cNvSpPr>
            <a:spLocks noGrp="1"/>
          </p:cNvSpPr>
          <p:nvPr>
            <p:ph type="ctrTitle"/>
          </p:nvPr>
        </p:nvSpPr>
        <p:spPr/>
        <p:txBody>
          <a:bodyPr/>
          <a:lstStyle/>
          <a:p>
            <a:r>
              <a:rPr lang="en-GB" dirty="0" smtClean="0"/>
              <a:t>S3 Advent Service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12064"/>
            <a:ext cx="7859216" cy="612680"/>
          </a:xfrm>
        </p:spPr>
        <p:txBody>
          <a:bodyPr/>
          <a:lstStyle/>
          <a:p>
            <a:pPr algn="ctr"/>
            <a:r>
              <a:rPr lang="en-GB" sz="1400" dirty="0" smtClean="0">
                <a:solidFill>
                  <a:schemeClr val="bg1"/>
                </a:solidFill>
              </a:rPr>
              <a:t>The light in the darkness…</a:t>
            </a:r>
          </a:p>
        </p:txBody>
      </p:sp>
      <p:sp>
        <p:nvSpPr>
          <p:cNvPr id="3" name="Content Placeholder 2"/>
          <p:cNvSpPr>
            <a:spLocks noGrp="1"/>
          </p:cNvSpPr>
          <p:nvPr>
            <p:ph sz="quarter" idx="1"/>
          </p:nvPr>
        </p:nvSpPr>
        <p:spPr>
          <a:xfrm>
            <a:off x="971600" y="1196752"/>
            <a:ext cx="7715200" cy="5158808"/>
          </a:xfrm>
        </p:spPr>
        <p:txBody>
          <a:bodyPr>
            <a:normAutofit fontScale="85000" lnSpcReduction="20000"/>
          </a:bodyPr>
          <a:lstStyle/>
          <a:p>
            <a:r>
              <a:rPr lang="en-GB" sz="3200" dirty="0" smtClean="0">
                <a:solidFill>
                  <a:schemeClr val="bg1"/>
                </a:solidFill>
              </a:rPr>
              <a:t>We take time to light our Advent Wreath, bringing us from darkness into the light….</a:t>
            </a:r>
          </a:p>
          <a:p>
            <a:r>
              <a:rPr lang="en-GB" sz="3200" dirty="0" smtClean="0">
                <a:solidFill>
                  <a:schemeClr val="bg1"/>
                </a:solidFill>
              </a:rPr>
              <a:t>Each candle calls on us to reflect on our lives and our actions…</a:t>
            </a:r>
          </a:p>
          <a:p>
            <a:r>
              <a:rPr lang="en-GB" sz="3200" dirty="0" smtClean="0">
                <a:solidFill>
                  <a:schemeClr val="bg1"/>
                </a:solidFill>
              </a:rPr>
              <a:t>1</a:t>
            </a:r>
            <a:r>
              <a:rPr lang="en-GB" sz="3200" baseline="30000" dirty="0" smtClean="0">
                <a:solidFill>
                  <a:schemeClr val="bg1"/>
                </a:solidFill>
              </a:rPr>
              <a:t>st</a:t>
            </a:r>
            <a:r>
              <a:rPr lang="en-GB" sz="3200" dirty="0" smtClean="0">
                <a:solidFill>
                  <a:schemeClr val="bg1"/>
                </a:solidFill>
              </a:rPr>
              <a:t> candle – prophecy  - Hope</a:t>
            </a:r>
          </a:p>
          <a:p>
            <a:r>
              <a:rPr lang="en-GB" sz="3200" dirty="0" smtClean="0">
                <a:solidFill>
                  <a:schemeClr val="bg1"/>
                </a:solidFill>
              </a:rPr>
              <a:t>2</a:t>
            </a:r>
            <a:r>
              <a:rPr lang="en-GB" sz="3200" baseline="30000" dirty="0" smtClean="0">
                <a:solidFill>
                  <a:schemeClr val="bg1"/>
                </a:solidFill>
              </a:rPr>
              <a:t>nd</a:t>
            </a:r>
            <a:r>
              <a:rPr lang="en-GB" sz="3200" dirty="0" smtClean="0">
                <a:solidFill>
                  <a:schemeClr val="bg1"/>
                </a:solidFill>
              </a:rPr>
              <a:t> candle – Bethlehem - Peace</a:t>
            </a:r>
          </a:p>
          <a:p>
            <a:r>
              <a:rPr lang="en-GB" sz="3200" dirty="0" smtClean="0">
                <a:solidFill>
                  <a:schemeClr val="bg1"/>
                </a:solidFill>
              </a:rPr>
              <a:t>3</a:t>
            </a:r>
            <a:r>
              <a:rPr lang="en-GB" sz="3200" baseline="30000" dirty="0" smtClean="0">
                <a:solidFill>
                  <a:schemeClr val="bg1"/>
                </a:solidFill>
              </a:rPr>
              <a:t>rd</a:t>
            </a:r>
            <a:r>
              <a:rPr lang="en-GB" sz="3200" dirty="0" smtClean="0">
                <a:solidFill>
                  <a:schemeClr val="bg1"/>
                </a:solidFill>
              </a:rPr>
              <a:t> candle – Shepherds - Love</a:t>
            </a:r>
          </a:p>
          <a:p>
            <a:r>
              <a:rPr lang="en-GB" sz="3200" dirty="0" smtClean="0">
                <a:solidFill>
                  <a:schemeClr val="bg1"/>
                </a:solidFill>
              </a:rPr>
              <a:t>4</a:t>
            </a:r>
            <a:r>
              <a:rPr lang="en-GB" sz="3200" baseline="30000" dirty="0" smtClean="0">
                <a:solidFill>
                  <a:schemeClr val="bg1"/>
                </a:solidFill>
              </a:rPr>
              <a:t>th</a:t>
            </a:r>
            <a:r>
              <a:rPr lang="en-GB" sz="3200" dirty="0" smtClean="0">
                <a:solidFill>
                  <a:schemeClr val="bg1"/>
                </a:solidFill>
              </a:rPr>
              <a:t> candle – Angels - Joy</a:t>
            </a:r>
          </a:p>
          <a:p>
            <a:r>
              <a:rPr lang="en-GB" sz="3200" dirty="0" smtClean="0">
                <a:solidFill>
                  <a:schemeClr val="bg1"/>
                </a:solidFill>
              </a:rPr>
              <a:t>5</a:t>
            </a:r>
            <a:r>
              <a:rPr lang="en-GB" sz="3200" baseline="30000" dirty="0" smtClean="0">
                <a:solidFill>
                  <a:schemeClr val="bg1"/>
                </a:solidFill>
              </a:rPr>
              <a:t>th</a:t>
            </a:r>
            <a:r>
              <a:rPr lang="en-GB" sz="3200" dirty="0" smtClean="0">
                <a:solidFill>
                  <a:schemeClr val="bg1"/>
                </a:solidFill>
              </a:rPr>
              <a:t> candle – this will be lit on Christmas Day to celebrate the birth of our Lord and Saviour.</a:t>
            </a:r>
          </a:p>
          <a:p>
            <a:r>
              <a:rPr lang="en-GB" sz="3200" dirty="0" smtClean="0">
                <a:solidFill>
                  <a:schemeClr val="bg1"/>
                </a:solidFill>
              </a:rPr>
              <a:t>As we are in week ____ we will light ____ candles.</a:t>
            </a:r>
          </a:p>
          <a:p>
            <a:r>
              <a:rPr lang="en-GB" sz="3200" dirty="0" smtClean="0">
                <a:solidFill>
                  <a:schemeClr val="bg1"/>
                </a:solidFill>
              </a:rPr>
              <a:t>We offer our prayers of the faithful as each candle is lit – The response is Lord, bring us your light.</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smtClean="0">
                <a:solidFill>
                  <a:schemeClr val="bg1"/>
                </a:solidFill>
              </a:rPr>
              <a:t>Bringing light into the darkness</a:t>
            </a:r>
            <a:endParaRPr lang="en-GB" sz="3600" dirty="0">
              <a:solidFill>
                <a:schemeClr val="bg1"/>
              </a:solidFill>
            </a:endParaRPr>
          </a:p>
        </p:txBody>
      </p:sp>
      <p:sp>
        <p:nvSpPr>
          <p:cNvPr id="3" name="Content Placeholder 2"/>
          <p:cNvSpPr>
            <a:spLocks noGrp="1"/>
          </p:cNvSpPr>
          <p:nvPr>
            <p:ph sz="quarter" idx="1"/>
          </p:nvPr>
        </p:nvSpPr>
        <p:spPr>
          <a:xfrm>
            <a:off x="1043608" y="1628800"/>
            <a:ext cx="7643192" cy="4320480"/>
          </a:xfrm>
        </p:spPr>
        <p:txBody>
          <a:bodyPr>
            <a:normAutofit/>
          </a:bodyPr>
          <a:lstStyle/>
          <a:p>
            <a:r>
              <a:rPr lang="en-GB" dirty="0" smtClean="0">
                <a:solidFill>
                  <a:schemeClr val="bg1"/>
                </a:solidFill>
              </a:rPr>
              <a:t>Our school community worked together to bring light to many through our annual shoebox appeal.  We thank God for the opportunity to help others.</a:t>
            </a:r>
          </a:p>
          <a:p>
            <a:r>
              <a:rPr lang="en-GB" dirty="0" smtClean="0">
                <a:solidFill>
                  <a:schemeClr val="bg1"/>
                </a:solidFill>
              </a:rPr>
              <a:t>We give thanks to those who contributed to make life brighter for others.</a:t>
            </a:r>
          </a:p>
          <a:p>
            <a:r>
              <a:rPr lang="en-GB" dirty="0" smtClean="0">
                <a:solidFill>
                  <a:schemeClr val="bg1"/>
                </a:solidFill>
              </a:rPr>
              <a:t>We recognise the contribution of this school and we give thanks for your efforts.</a:t>
            </a:r>
          </a:p>
          <a:p>
            <a:r>
              <a:rPr lang="en-GB" dirty="0" smtClean="0">
                <a:solidFill>
                  <a:schemeClr val="bg1"/>
                </a:solidFill>
              </a:rPr>
              <a:t>We are sure that you will each continue to help with the SSVP Food Bank Launch.</a:t>
            </a:r>
          </a:p>
          <a:p>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71600" y="980728"/>
            <a:ext cx="7916416" cy="5616624"/>
          </a:xfrm>
        </p:spPr>
        <p:txBody>
          <a:bodyPr>
            <a:normAutofit/>
          </a:bodyPr>
          <a:lstStyle/>
          <a:p>
            <a:pPr>
              <a:buNone/>
            </a:pPr>
            <a:endParaRPr lang="en-GB" dirty="0" smtClean="0">
              <a:solidFill>
                <a:schemeClr val="bg1"/>
              </a:solidFill>
            </a:endParaRPr>
          </a:p>
          <a:p>
            <a:r>
              <a:rPr lang="en-GB" dirty="0" smtClean="0">
                <a:solidFill>
                  <a:schemeClr val="bg1"/>
                </a:solidFill>
              </a:rPr>
              <a:t>We bring our service to a close now by saying together the prayer that asks Our Blessed Mother to be with us throughout our lives.</a:t>
            </a:r>
          </a:p>
          <a:p>
            <a:r>
              <a:rPr lang="en-GB" dirty="0" smtClean="0">
                <a:solidFill>
                  <a:schemeClr val="bg1"/>
                </a:solidFill>
              </a:rPr>
              <a:t>Hail Mary….</a:t>
            </a:r>
          </a:p>
          <a:p>
            <a:r>
              <a:rPr lang="en-GB" dirty="0" smtClean="0">
                <a:solidFill>
                  <a:schemeClr val="bg1"/>
                </a:solidFill>
              </a:rPr>
              <a:t>We thank her for saying Yes to God and we too will do what we can to bring Christ into our lives through Advent and the Christmas season.</a:t>
            </a:r>
          </a:p>
          <a:p>
            <a:r>
              <a:rPr lang="en-GB" dirty="0" smtClean="0">
                <a:solidFill>
                  <a:schemeClr val="bg1"/>
                </a:solidFill>
              </a:rPr>
              <a:t>We make this prayer through Christ Our Lord.</a:t>
            </a:r>
          </a:p>
          <a:p>
            <a:r>
              <a:rPr lang="en-GB" dirty="0" smtClean="0">
                <a:solidFill>
                  <a:schemeClr val="bg1"/>
                </a:solidFill>
              </a:rPr>
              <a:t> Amen</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71600" y="980728"/>
            <a:ext cx="7916416" cy="5616624"/>
          </a:xfrm>
        </p:spPr>
        <p:txBody>
          <a:bodyPr>
            <a:normAutofit/>
          </a:bodyPr>
          <a:lstStyle/>
          <a:p>
            <a:pPr>
              <a:buNone/>
            </a:pPr>
            <a:endParaRPr lang="en-GB" dirty="0" smtClean="0">
              <a:solidFill>
                <a:schemeClr val="bg1"/>
              </a:solidFill>
            </a:endParaRPr>
          </a:p>
          <a:p>
            <a:endParaRPr lang="en-GB" dirty="0"/>
          </a:p>
        </p:txBody>
      </p:sp>
      <p:pic>
        <p:nvPicPr>
          <p:cNvPr id="4" name="Mindy Smith Away in a Manger with Alison Krauss.mp4">
            <a:hlinkClick r:id="" action="ppaction://media"/>
          </p:cNvPr>
          <p:cNvPicPr>
            <a:picLocks noRot="1" noChangeAspect="1"/>
          </p:cNvPicPr>
          <p:nvPr>
            <a:videoFile r:link="rId1"/>
          </p:nvPr>
        </p:nvPicPr>
        <p:blipFill>
          <a:blip r:embed="rId3" cstate="print"/>
          <a:stretch>
            <a:fillRect/>
          </a:stretch>
        </p:blipFill>
        <p:spPr>
          <a:xfrm>
            <a:off x="1259632" y="1124744"/>
            <a:ext cx="6564560" cy="492342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6"/>
          <p:cNvSpPr>
            <a:spLocks noGrp="1"/>
          </p:cNvSpPr>
          <p:nvPr>
            <p:ph sz="quarter" idx="1"/>
          </p:nvPr>
        </p:nvSpPr>
        <p:spPr>
          <a:xfrm>
            <a:off x="899592" y="1196752"/>
            <a:ext cx="7787208" cy="5158808"/>
          </a:xfrm>
        </p:spPr>
        <p:txBody>
          <a:bodyPr>
            <a:normAutofit/>
          </a:bodyPr>
          <a:lstStyle/>
          <a:p>
            <a:r>
              <a:rPr lang="en-GB" dirty="0" smtClean="0">
                <a:solidFill>
                  <a:schemeClr val="bg1"/>
                </a:solidFill>
              </a:rPr>
              <a:t>We begin our time of Prayer and reflection </a:t>
            </a:r>
          </a:p>
          <a:p>
            <a:r>
              <a:rPr lang="en-GB" dirty="0" smtClean="0">
                <a:solidFill>
                  <a:schemeClr val="bg1"/>
                </a:solidFill>
              </a:rPr>
              <a:t>In the name of the Father, and of the Son, and of the Holy Spirit. Amen.</a:t>
            </a:r>
          </a:p>
          <a:p>
            <a:pPr>
              <a:buNone/>
            </a:pPr>
            <a:endParaRPr lang="en-GB" dirty="0" smtClean="0">
              <a:solidFill>
                <a:schemeClr val="bg1"/>
              </a:solidFill>
            </a:endParaRPr>
          </a:p>
          <a:p>
            <a:r>
              <a:rPr lang="en-GB" dirty="0" smtClean="0">
                <a:solidFill>
                  <a:schemeClr val="bg1"/>
                </a:solidFill>
              </a:rPr>
              <a:t>We take time together as a class community to reflect on the wonder of Mary and her place in the birth of Christ Jesus.</a:t>
            </a:r>
          </a:p>
          <a:p>
            <a:r>
              <a:rPr lang="en-GB" dirty="0" smtClean="0">
                <a:solidFill>
                  <a:schemeClr val="bg1"/>
                </a:solidFill>
              </a:rPr>
              <a:t>We understand that she too, waited patiently for the  birth of the Messiah, just as we wait in these four weeks of Advent to celebrate His Birth.</a:t>
            </a:r>
            <a:endParaRPr lang="en-GB"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Annunciation</a:t>
            </a:r>
            <a:endParaRPr lang="en-GB" dirty="0">
              <a:solidFill>
                <a:schemeClr val="bg1"/>
              </a:solidFill>
            </a:endParaRPr>
          </a:p>
        </p:txBody>
      </p:sp>
      <p:sp>
        <p:nvSpPr>
          <p:cNvPr id="3" name="Content Placeholder 2"/>
          <p:cNvSpPr>
            <a:spLocks noGrp="1"/>
          </p:cNvSpPr>
          <p:nvPr>
            <p:ph sz="quarter" idx="1"/>
          </p:nvPr>
        </p:nvSpPr>
        <p:spPr/>
        <p:txBody>
          <a:bodyPr>
            <a:normAutofit/>
          </a:bodyPr>
          <a:lstStyle/>
          <a:p>
            <a:r>
              <a:rPr lang="en-GB" dirty="0" smtClean="0">
                <a:solidFill>
                  <a:schemeClr val="bg1"/>
                </a:solidFill>
                <a:hlinkClick r:id="rId2"/>
              </a:rPr>
              <a:t>http://www.youtube.com/watch?v=2MxQgZb8MJE</a:t>
            </a:r>
            <a:endParaRPr lang="en-GB" dirty="0" smtClean="0">
              <a:solidFill>
                <a:schemeClr val="bg1"/>
              </a:solidFill>
            </a:endParaRPr>
          </a:p>
          <a:p>
            <a:endParaRPr lang="en-GB" dirty="0" smtClean="0">
              <a:solidFill>
                <a:schemeClr val="bg1"/>
              </a:solidFill>
            </a:endParaRPr>
          </a:p>
          <a:p>
            <a:r>
              <a:rPr lang="en-GB" dirty="0" smtClean="0">
                <a:solidFill>
                  <a:schemeClr val="bg1"/>
                </a:solidFill>
              </a:rPr>
              <a:t>The annunciation story reminds us that we too are challenged to say YES to the call from God.  Through these weeks of Advent we wait patiently for the birth of Christ .</a:t>
            </a:r>
          </a:p>
          <a:p>
            <a:r>
              <a:rPr lang="en-GB" dirty="0" smtClean="0">
                <a:solidFill>
                  <a:schemeClr val="bg1"/>
                </a:solidFill>
              </a:rPr>
              <a:t>Christ himself waits for us to answer his call to be closer to Him and to lead our lives filled with goodness and compassion.</a:t>
            </a:r>
          </a:p>
          <a:p>
            <a:endParaRPr lang="en-GB" dirty="0"/>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endParaRPr lang="en-GB" dirty="0"/>
          </a:p>
          <a:p>
            <a:pPr>
              <a:buNone/>
            </a:pPr>
            <a:endParaRPr lang="en-GB" dirty="0"/>
          </a:p>
        </p:txBody>
      </p:sp>
      <p:pic>
        <p:nvPicPr>
          <p:cNvPr id="4" name="the Annunciation.mp4">
            <a:hlinkClick r:id="" action="ppaction://media"/>
          </p:cNvPr>
          <p:cNvPicPr>
            <a:picLocks noRot="1" noChangeAspect="1"/>
          </p:cNvPicPr>
          <p:nvPr>
            <a:videoFile r:link="rId1"/>
          </p:nvPr>
        </p:nvPicPr>
        <p:blipFill>
          <a:blip r:embed="rId3"/>
          <a:stretch>
            <a:fillRect/>
          </a:stretch>
        </p:blipFill>
        <p:spPr>
          <a:xfrm>
            <a:off x="1187624" y="620688"/>
            <a:ext cx="7128792" cy="534659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15616" y="2276872"/>
            <a:ext cx="7571184" cy="2808312"/>
          </a:xfrm>
        </p:spPr>
        <p:txBody>
          <a:bodyPr/>
          <a:lstStyle/>
          <a:p>
            <a:r>
              <a:rPr lang="en-GB" dirty="0" smtClean="0">
                <a:solidFill>
                  <a:schemeClr val="bg1"/>
                </a:solidFill>
              </a:rPr>
              <a:t>We are reminded that Mary was chosen by God from the first moment of her existence to be the mother of our Saviour.</a:t>
            </a:r>
          </a:p>
          <a:p>
            <a:r>
              <a:rPr lang="en-GB" dirty="0" smtClean="0">
                <a:solidFill>
                  <a:schemeClr val="bg1"/>
                </a:solidFill>
              </a:rPr>
              <a:t>We pray that we will be inspired by her goodness and faith in God the Father.</a:t>
            </a:r>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772400" cy="1143000"/>
          </a:xfrm>
        </p:spPr>
        <p:txBody>
          <a:bodyPr>
            <a:normAutofit fontScale="90000"/>
          </a:bodyPr>
          <a:lstStyle/>
          <a:p>
            <a:r>
              <a:rPr lang="en-GB" sz="2800" dirty="0" smtClean="0">
                <a:solidFill>
                  <a:schemeClr val="bg1"/>
                </a:solidFill>
              </a:rPr>
              <a:t>The </a:t>
            </a:r>
            <a:r>
              <a:rPr lang="en-GB" sz="2800" dirty="0" err="1" smtClean="0">
                <a:solidFill>
                  <a:schemeClr val="bg1"/>
                </a:solidFill>
              </a:rPr>
              <a:t>Magnificat</a:t>
            </a:r>
            <a:r>
              <a:rPr lang="en-GB" sz="2800" dirty="0" smtClean="0">
                <a:solidFill>
                  <a:schemeClr val="bg1"/>
                </a:solidFill>
              </a:rPr>
              <a:t> - </a:t>
            </a:r>
            <a:r>
              <a:rPr lang="en-GB" sz="2800" b="1" dirty="0" smtClean="0">
                <a:solidFill>
                  <a:schemeClr val="bg1"/>
                </a:solidFill>
              </a:rPr>
              <a:t>The Prayer Of Mary</a:t>
            </a:r>
            <a:r>
              <a:rPr lang="en-GB" b="1" dirty="0" smtClean="0">
                <a:solidFill>
                  <a:schemeClr val="bg1"/>
                </a:solidFill>
              </a:rPr>
              <a:t> </a:t>
            </a:r>
            <a:r>
              <a:rPr lang="en-GB" dirty="0" smtClean="0"/>
              <a:t/>
            </a:r>
            <a:br>
              <a:rPr lang="en-GB" dirty="0" smtClean="0"/>
            </a:br>
            <a:endParaRPr lang="en-GB" dirty="0"/>
          </a:p>
        </p:txBody>
      </p:sp>
      <p:sp>
        <p:nvSpPr>
          <p:cNvPr id="3" name="Content Placeholder 2"/>
          <p:cNvSpPr>
            <a:spLocks noGrp="1"/>
          </p:cNvSpPr>
          <p:nvPr>
            <p:ph sz="quarter" idx="1"/>
          </p:nvPr>
        </p:nvSpPr>
        <p:spPr>
          <a:xfrm>
            <a:off x="539552" y="980728"/>
            <a:ext cx="8352928" cy="5877272"/>
          </a:xfrm>
        </p:spPr>
        <p:txBody>
          <a:bodyPr>
            <a:normAutofit fontScale="25000" lnSpcReduction="20000"/>
          </a:bodyPr>
          <a:lstStyle/>
          <a:p>
            <a:pPr algn="ctr">
              <a:buNone/>
            </a:pPr>
            <a:r>
              <a:rPr lang="en-GB" sz="5800" b="1" dirty="0" smtClean="0">
                <a:solidFill>
                  <a:schemeClr val="bg1"/>
                </a:solidFill>
              </a:rPr>
              <a:t> </a:t>
            </a:r>
          </a:p>
          <a:p>
            <a:pPr algn="ctr">
              <a:buNone/>
            </a:pPr>
            <a:r>
              <a:rPr lang="en-GB" sz="5800" b="1" dirty="0" smtClean="0">
                <a:solidFill>
                  <a:schemeClr val="bg1"/>
                </a:solidFill>
              </a:rPr>
              <a:t>We pray together….</a:t>
            </a:r>
            <a:endParaRPr lang="en-GB" sz="5800" dirty="0" smtClean="0">
              <a:solidFill>
                <a:schemeClr val="bg1"/>
              </a:solidFill>
            </a:endParaRPr>
          </a:p>
          <a:p>
            <a:pPr algn="ctr">
              <a:buNone/>
            </a:pPr>
            <a:r>
              <a:rPr lang="en-GB" sz="5800" dirty="0" smtClean="0">
                <a:solidFill>
                  <a:schemeClr val="bg1"/>
                </a:solidFill>
              </a:rPr>
              <a:t>	My soul proclaims the greatness of the Lord,</a:t>
            </a:r>
            <a:br>
              <a:rPr lang="en-GB" sz="5800" dirty="0" smtClean="0">
                <a:solidFill>
                  <a:schemeClr val="bg1"/>
                </a:solidFill>
              </a:rPr>
            </a:br>
            <a:r>
              <a:rPr lang="en-GB" sz="5800" dirty="0" smtClean="0">
                <a:solidFill>
                  <a:schemeClr val="bg1"/>
                </a:solidFill>
              </a:rPr>
              <a:t>my spirit rejoices in God my Saviour</a:t>
            </a:r>
            <a:br>
              <a:rPr lang="en-GB" sz="5800" dirty="0" smtClean="0">
                <a:solidFill>
                  <a:schemeClr val="bg1"/>
                </a:solidFill>
              </a:rPr>
            </a:br>
            <a:r>
              <a:rPr lang="en-GB" sz="5800" dirty="0" smtClean="0">
                <a:solidFill>
                  <a:schemeClr val="bg1"/>
                </a:solidFill>
              </a:rPr>
              <a:t>for he has looked with favour on his lowly servant.</a:t>
            </a:r>
            <a:br>
              <a:rPr lang="en-GB" sz="5800" dirty="0" smtClean="0">
                <a:solidFill>
                  <a:schemeClr val="bg1"/>
                </a:solidFill>
              </a:rPr>
            </a:br>
            <a:r>
              <a:rPr lang="en-GB" sz="5800" dirty="0" smtClean="0">
                <a:solidFill>
                  <a:schemeClr val="bg1"/>
                </a:solidFill>
              </a:rPr>
              <a:t>From this day all generations will call me blessed:</a:t>
            </a:r>
            <a:br>
              <a:rPr lang="en-GB" sz="5800" dirty="0" smtClean="0">
                <a:solidFill>
                  <a:schemeClr val="bg1"/>
                </a:solidFill>
              </a:rPr>
            </a:br>
            <a:r>
              <a:rPr lang="en-GB" sz="5800" dirty="0" smtClean="0">
                <a:solidFill>
                  <a:schemeClr val="bg1"/>
                </a:solidFill>
              </a:rPr>
              <a:t>the Almighty has done great things for me,</a:t>
            </a:r>
            <a:br>
              <a:rPr lang="en-GB" sz="5800" dirty="0" smtClean="0">
                <a:solidFill>
                  <a:schemeClr val="bg1"/>
                </a:solidFill>
              </a:rPr>
            </a:br>
            <a:r>
              <a:rPr lang="en-GB" sz="5800" dirty="0" smtClean="0">
                <a:solidFill>
                  <a:schemeClr val="bg1"/>
                </a:solidFill>
              </a:rPr>
              <a:t>and holy is his Name.</a:t>
            </a:r>
            <a:br>
              <a:rPr lang="en-GB" sz="5800" dirty="0" smtClean="0">
                <a:solidFill>
                  <a:schemeClr val="bg1"/>
                </a:solidFill>
              </a:rPr>
            </a:br>
            <a:r>
              <a:rPr lang="en-GB" sz="5800" dirty="0" smtClean="0">
                <a:solidFill>
                  <a:schemeClr val="bg1"/>
                </a:solidFill>
              </a:rPr>
              <a:t/>
            </a:r>
            <a:br>
              <a:rPr lang="en-GB" sz="5800" dirty="0" smtClean="0">
                <a:solidFill>
                  <a:schemeClr val="bg1"/>
                </a:solidFill>
              </a:rPr>
            </a:br>
            <a:r>
              <a:rPr lang="en-GB" sz="5800" dirty="0" smtClean="0">
                <a:solidFill>
                  <a:schemeClr val="bg1"/>
                </a:solidFill>
              </a:rPr>
              <a:t>He has mercy on those who fear him</a:t>
            </a:r>
            <a:br>
              <a:rPr lang="en-GB" sz="5800" dirty="0" smtClean="0">
                <a:solidFill>
                  <a:schemeClr val="bg1"/>
                </a:solidFill>
              </a:rPr>
            </a:br>
            <a:r>
              <a:rPr lang="en-GB" sz="5800" dirty="0" smtClean="0">
                <a:solidFill>
                  <a:schemeClr val="bg1"/>
                </a:solidFill>
              </a:rPr>
              <a:t>in every generation.</a:t>
            </a:r>
            <a:br>
              <a:rPr lang="en-GB" sz="5800" dirty="0" smtClean="0">
                <a:solidFill>
                  <a:schemeClr val="bg1"/>
                </a:solidFill>
              </a:rPr>
            </a:br>
            <a:r>
              <a:rPr lang="en-GB" sz="5800" dirty="0" smtClean="0">
                <a:solidFill>
                  <a:schemeClr val="bg1"/>
                </a:solidFill>
              </a:rPr>
              <a:t>He has shown the strength of his arm,</a:t>
            </a:r>
            <a:br>
              <a:rPr lang="en-GB" sz="5800" dirty="0" smtClean="0">
                <a:solidFill>
                  <a:schemeClr val="bg1"/>
                </a:solidFill>
              </a:rPr>
            </a:br>
            <a:r>
              <a:rPr lang="en-GB" sz="5800" dirty="0" smtClean="0">
                <a:solidFill>
                  <a:schemeClr val="bg1"/>
                </a:solidFill>
              </a:rPr>
              <a:t>he has scattered the proud in their conceit.</a:t>
            </a:r>
            <a:br>
              <a:rPr lang="en-GB" sz="5800" dirty="0" smtClean="0">
                <a:solidFill>
                  <a:schemeClr val="bg1"/>
                </a:solidFill>
              </a:rPr>
            </a:br>
            <a:r>
              <a:rPr lang="en-GB" sz="5800" dirty="0" smtClean="0">
                <a:solidFill>
                  <a:schemeClr val="bg1"/>
                </a:solidFill>
              </a:rPr>
              <a:t/>
            </a:r>
            <a:br>
              <a:rPr lang="en-GB" sz="5800" dirty="0" smtClean="0">
                <a:solidFill>
                  <a:schemeClr val="bg1"/>
                </a:solidFill>
              </a:rPr>
            </a:br>
            <a:r>
              <a:rPr lang="en-GB" sz="5800" dirty="0" smtClean="0">
                <a:solidFill>
                  <a:schemeClr val="bg1"/>
                </a:solidFill>
              </a:rPr>
              <a:t>He has cast down the mighty from their thrones,</a:t>
            </a:r>
            <a:br>
              <a:rPr lang="en-GB" sz="5800" dirty="0" smtClean="0">
                <a:solidFill>
                  <a:schemeClr val="bg1"/>
                </a:solidFill>
              </a:rPr>
            </a:br>
            <a:r>
              <a:rPr lang="en-GB" sz="5800" dirty="0" smtClean="0">
                <a:solidFill>
                  <a:schemeClr val="bg1"/>
                </a:solidFill>
              </a:rPr>
              <a:t>and has lifted up the lowly.</a:t>
            </a:r>
            <a:br>
              <a:rPr lang="en-GB" sz="5800" dirty="0" smtClean="0">
                <a:solidFill>
                  <a:schemeClr val="bg1"/>
                </a:solidFill>
              </a:rPr>
            </a:br>
            <a:r>
              <a:rPr lang="en-GB" sz="5800" dirty="0" smtClean="0">
                <a:solidFill>
                  <a:schemeClr val="bg1"/>
                </a:solidFill>
              </a:rPr>
              <a:t>He has filled the hungry with good things,</a:t>
            </a:r>
            <a:br>
              <a:rPr lang="en-GB" sz="5800" dirty="0" smtClean="0">
                <a:solidFill>
                  <a:schemeClr val="bg1"/>
                </a:solidFill>
              </a:rPr>
            </a:br>
            <a:r>
              <a:rPr lang="en-GB" sz="5800" dirty="0" smtClean="0">
                <a:solidFill>
                  <a:schemeClr val="bg1"/>
                </a:solidFill>
              </a:rPr>
              <a:t>and the rich he has sent away empty.</a:t>
            </a:r>
            <a:br>
              <a:rPr lang="en-GB" sz="5800" dirty="0" smtClean="0">
                <a:solidFill>
                  <a:schemeClr val="bg1"/>
                </a:solidFill>
              </a:rPr>
            </a:br>
            <a:r>
              <a:rPr lang="en-GB" sz="5800" dirty="0" smtClean="0">
                <a:solidFill>
                  <a:schemeClr val="bg1"/>
                </a:solidFill>
              </a:rPr>
              <a:t/>
            </a:r>
            <a:br>
              <a:rPr lang="en-GB" sz="5800" dirty="0" smtClean="0">
                <a:solidFill>
                  <a:schemeClr val="bg1"/>
                </a:solidFill>
              </a:rPr>
            </a:br>
            <a:r>
              <a:rPr lang="en-GB" sz="5800" dirty="0" smtClean="0">
                <a:solidFill>
                  <a:schemeClr val="bg1"/>
                </a:solidFill>
              </a:rPr>
              <a:t>He has come to the help of his servant Israel</a:t>
            </a:r>
            <a:br>
              <a:rPr lang="en-GB" sz="5800" dirty="0" smtClean="0">
                <a:solidFill>
                  <a:schemeClr val="bg1"/>
                </a:solidFill>
              </a:rPr>
            </a:br>
            <a:r>
              <a:rPr lang="en-GB" sz="5800" dirty="0" smtClean="0">
                <a:solidFill>
                  <a:schemeClr val="bg1"/>
                </a:solidFill>
              </a:rPr>
              <a:t>for he remembered his promise of mercy,</a:t>
            </a:r>
            <a:br>
              <a:rPr lang="en-GB" sz="5800" dirty="0" smtClean="0">
                <a:solidFill>
                  <a:schemeClr val="bg1"/>
                </a:solidFill>
              </a:rPr>
            </a:br>
            <a:r>
              <a:rPr lang="en-GB" sz="5800" dirty="0" smtClean="0">
                <a:solidFill>
                  <a:schemeClr val="bg1"/>
                </a:solidFill>
              </a:rPr>
              <a:t>the promise he made to our fathers,</a:t>
            </a:r>
            <a:br>
              <a:rPr lang="en-GB" sz="5800" dirty="0" smtClean="0">
                <a:solidFill>
                  <a:schemeClr val="bg1"/>
                </a:solidFill>
              </a:rPr>
            </a:br>
            <a:r>
              <a:rPr lang="en-GB" sz="5800" dirty="0" smtClean="0">
                <a:solidFill>
                  <a:schemeClr val="bg1"/>
                </a:solidFill>
              </a:rPr>
              <a:t>to Abraham and his children forever.  </a:t>
            </a:r>
          </a:p>
          <a:p>
            <a:pPr algn="ctr">
              <a:buNone/>
            </a:pPr>
            <a:r>
              <a:rPr lang="en-GB" sz="5800" dirty="0" smtClean="0">
                <a:solidFill>
                  <a:schemeClr val="bg1"/>
                </a:solidFill>
              </a:rPr>
              <a:t>	Glory Be to the Father and to the Son and to the Holy Spirit , as it was in the beginning, is now, and ever shall be world without end .</a:t>
            </a:r>
          </a:p>
          <a:p>
            <a:pPr algn="ctr">
              <a:buNone/>
            </a:pPr>
            <a:r>
              <a:rPr lang="en-GB" sz="5800" dirty="0" smtClean="0">
                <a:solidFill>
                  <a:schemeClr val="bg1"/>
                </a:solidFill>
              </a:rPr>
              <a:t>	Amen</a:t>
            </a:r>
            <a:br>
              <a:rPr lang="en-GB" sz="5800" dirty="0" smtClean="0">
                <a:solidFill>
                  <a:schemeClr val="bg1"/>
                </a:solidFill>
              </a:rPr>
            </a:br>
            <a:r>
              <a:rPr lang="en-GB" sz="5800" dirty="0" smtClean="0">
                <a:solidFill>
                  <a:schemeClr val="bg1"/>
                </a:solidFill>
              </a:rPr>
              <a:t/>
            </a:r>
            <a:br>
              <a:rPr lang="en-GB" sz="5800" dirty="0" smtClean="0">
                <a:solidFill>
                  <a:schemeClr val="bg1"/>
                </a:solidFill>
              </a:rPr>
            </a:br>
            <a:r>
              <a:rPr lang="en-GB" sz="5800" dirty="0" smtClean="0">
                <a:solidFill>
                  <a:schemeClr val="bg1"/>
                </a:solidFill>
              </a:rPr>
              <a:t>(</a:t>
            </a:r>
            <a:r>
              <a:rPr lang="en-GB" sz="5800" dirty="0" err="1" smtClean="0">
                <a:solidFill>
                  <a:schemeClr val="bg1"/>
                </a:solidFill>
              </a:rPr>
              <a:t>Lk</a:t>
            </a:r>
            <a:r>
              <a:rPr lang="en-GB" sz="5800" dirty="0" smtClean="0">
                <a:solidFill>
                  <a:schemeClr val="bg1"/>
                </a:solidFill>
              </a:rPr>
              <a:t> 1:46-55</a:t>
            </a:r>
            <a:r>
              <a:rPr lang="en-GB" sz="5800" dirty="0" smtClean="0"/>
              <a:t>)</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We are waiting</a:t>
            </a:r>
            <a:r>
              <a:rPr lang="en-GB" dirty="0" smtClean="0"/>
              <a:t>…</a:t>
            </a:r>
            <a:endParaRPr lang="en-GB" dirty="0"/>
          </a:p>
        </p:txBody>
      </p:sp>
      <p:pic>
        <p:nvPicPr>
          <p:cNvPr id="4" name="Beautiful- Kari Jobe.mp4">
            <a:hlinkClick r:id="" action="ppaction://media"/>
          </p:cNvPr>
          <p:cNvPicPr>
            <a:picLocks noGrp="1" noRot="1" noChangeAspect="1"/>
          </p:cNvPicPr>
          <p:nvPr>
            <p:ph sz="quarter" idx="1"/>
            <a:videoFile r:link="rId1"/>
          </p:nvPr>
        </p:nvPicPr>
        <p:blipFill>
          <a:blip r:embed="rId3"/>
          <a:stretch>
            <a:fillRect/>
          </a:stretch>
        </p:blipFill>
        <p:spPr>
          <a:xfrm>
            <a:off x="1115616" y="1412776"/>
            <a:ext cx="6840760" cy="513057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12064"/>
            <a:ext cx="8003232" cy="1188744"/>
          </a:xfrm>
        </p:spPr>
        <p:txBody>
          <a:bodyPr/>
          <a:lstStyle/>
          <a:p>
            <a:pPr algn="ctr"/>
            <a:r>
              <a:rPr lang="en-GB" dirty="0" smtClean="0">
                <a:solidFill>
                  <a:schemeClr val="bg1"/>
                </a:solidFill>
              </a:rPr>
              <a:t>We wait in hope for the Messiah</a:t>
            </a:r>
            <a:endParaRPr lang="en-GB" dirty="0">
              <a:solidFill>
                <a:schemeClr val="bg1"/>
              </a:solidFill>
            </a:endParaRPr>
          </a:p>
        </p:txBody>
      </p:sp>
      <p:sp>
        <p:nvSpPr>
          <p:cNvPr id="3" name="Content Placeholder 2"/>
          <p:cNvSpPr>
            <a:spLocks noGrp="1"/>
          </p:cNvSpPr>
          <p:nvPr>
            <p:ph sz="quarter" idx="1"/>
          </p:nvPr>
        </p:nvSpPr>
        <p:spPr/>
        <p:txBody>
          <a:bodyPr/>
          <a:lstStyle/>
          <a:p>
            <a:pPr algn="ctr">
              <a:buNone/>
            </a:pPr>
            <a:r>
              <a:rPr lang="en-GB" dirty="0" smtClean="0">
                <a:solidFill>
                  <a:schemeClr val="bg1"/>
                </a:solidFill>
              </a:rPr>
              <a:t>During Advent we recall the history of God's people and reflect on how the prophecies and promises of the Old Testament were fulfilled.</a:t>
            </a:r>
          </a:p>
          <a:p>
            <a:pPr algn="ctr">
              <a:buNone/>
            </a:pPr>
            <a:endParaRPr lang="en-GB" dirty="0" smtClean="0">
              <a:solidFill>
                <a:schemeClr val="bg1"/>
              </a:solidFill>
            </a:endParaRPr>
          </a:p>
          <a:p>
            <a:pPr algn="ctr">
              <a:buNone/>
            </a:pPr>
            <a:r>
              <a:rPr lang="en-GB" dirty="0" smtClean="0">
                <a:solidFill>
                  <a:schemeClr val="bg1"/>
                </a:solidFill>
              </a:rPr>
              <a:t>Today we can reflect on the past and begin to understand what faith means to us now, to think about what is still to come, in our own future and that of our world.</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dirty="0" smtClean="0">
                <a:solidFill>
                  <a:schemeClr val="bg1"/>
                </a:solidFill>
              </a:rPr>
              <a:t>We take time to reflect on our Reading from the Old Testament.</a:t>
            </a:r>
            <a:r>
              <a:rPr lang="en-GB" dirty="0" smtClean="0"/>
              <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solidFill>
                  <a:schemeClr val="bg1"/>
                </a:solidFill>
              </a:rPr>
              <a:t>A reading from … Isaiah 9:2, 4-6</a:t>
            </a:r>
          </a:p>
          <a:p>
            <a:pPr>
              <a:buNone/>
            </a:pPr>
            <a:endParaRPr lang="en-GB" dirty="0" smtClean="0">
              <a:solidFill>
                <a:schemeClr val="bg1"/>
              </a:solidFill>
            </a:endParaRPr>
          </a:p>
          <a:p>
            <a:pPr>
              <a:buNone/>
            </a:pPr>
            <a:r>
              <a:rPr lang="en-GB" sz="2800" i="1" dirty="0" smtClean="0">
                <a:solidFill>
                  <a:schemeClr val="bg1"/>
                </a:solidFill>
              </a:rPr>
              <a:t>The people walking in darkness have seen a great light; </a:t>
            </a:r>
          </a:p>
          <a:p>
            <a:pPr>
              <a:buNone/>
            </a:pPr>
            <a:endParaRPr lang="en-GB" dirty="0" smtClean="0">
              <a:solidFill>
                <a:schemeClr val="bg1"/>
              </a:solidFill>
            </a:endParaRPr>
          </a:p>
          <a:p>
            <a:r>
              <a:rPr lang="en-GB" dirty="0" smtClean="0">
                <a:solidFill>
                  <a:schemeClr val="bg1"/>
                </a:solidFill>
              </a:rPr>
              <a:t>The word of the Lord</a:t>
            </a:r>
          </a:p>
          <a:p>
            <a:r>
              <a:rPr lang="en-GB" dirty="0" smtClean="0">
                <a:solidFill>
                  <a:schemeClr val="bg1"/>
                </a:solidFill>
              </a:rPr>
              <a:t>Thanks be to God.</a:t>
            </a:r>
            <a:endParaRPr lang="en-GB"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TotalTime>
  <Words>575</Words>
  <Application>Microsoft Office PowerPoint</Application>
  <PresentationFormat>On-screen Show (4:3)</PresentationFormat>
  <Paragraphs>53</Paragraphs>
  <Slides>13</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Franklin Gothic Book</vt:lpstr>
      <vt:lpstr>Perpetua</vt:lpstr>
      <vt:lpstr>Wingdings 2</vt:lpstr>
      <vt:lpstr>Equity</vt:lpstr>
      <vt:lpstr>S3 Advent Service</vt:lpstr>
      <vt:lpstr>PowerPoint Presentation</vt:lpstr>
      <vt:lpstr>The Annunciation</vt:lpstr>
      <vt:lpstr>PowerPoint Presentation</vt:lpstr>
      <vt:lpstr>PowerPoint Presentation</vt:lpstr>
      <vt:lpstr>The Magnificat - The Prayer Of Mary  </vt:lpstr>
      <vt:lpstr>We are waiting…</vt:lpstr>
      <vt:lpstr>We wait in hope for the Messiah</vt:lpstr>
      <vt:lpstr>We take time to reflect on our Reading from the Old Testament. </vt:lpstr>
      <vt:lpstr>The light in the darkness…</vt:lpstr>
      <vt:lpstr>Bringing light into the darkness</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S3 Advent Service</dc:title>
  <dc:creator>mmarks</dc:creator>
  <cp:lastModifiedBy>mmarks@trinity.s-lanark.sch.uk</cp:lastModifiedBy>
  <cp:revision>28</cp:revision>
  <dcterms:created xsi:type="dcterms:W3CDTF">2012-10-02T12:09:46Z</dcterms:created>
  <dcterms:modified xsi:type="dcterms:W3CDTF">2017-12-05T16:23:34Z</dcterms:modified>
</cp:coreProperties>
</file>