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64" r:id="rId4"/>
    <p:sldId id="257" r:id="rId5"/>
    <p:sldId id="258" r:id="rId6"/>
    <p:sldId id="259" r:id="rId7"/>
    <p:sldId id="260" r:id="rId8"/>
    <p:sldId id="261" r:id="rId9"/>
    <p:sldId id="262" r:id="rId10"/>
    <p:sldId id="266" r:id="rId11"/>
    <p:sldId id="267" r:id="rId12"/>
    <p:sldId id="263" r:id="rId13"/>
    <p:sldId id="265" r:id="rId14"/>
    <p:sldId id="268" r:id="rId15"/>
    <p:sldId id="271" r:id="rId16"/>
    <p:sldId id="272" r:id="rId17"/>
    <p:sldId id="273" r:id="rId18"/>
    <p:sldId id="274" r:id="rId19"/>
    <p:sldId id="275" r:id="rId20"/>
    <p:sldId id="26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37" autoAdjust="0"/>
    <p:restoredTop sz="94660"/>
  </p:normalViewPr>
  <p:slideViewPr>
    <p:cSldViewPr>
      <p:cViewPr varScale="1">
        <p:scale>
          <a:sx n="69" d="100"/>
          <a:sy n="69" d="100"/>
        </p:scale>
        <p:origin x="55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B45B402E-AE04-425B-A799-52C16BE1ADB0}" type="datetimeFigureOut">
              <a:rPr lang="en-GB" smtClean="0"/>
              <a:pPr/>
              <a:t>05/12/2017</a:t>
            </a:fld>
            <a:endParaRPr lang="en-GB"/>
          </a:p>
        </p:txBody>
      </p:sp>
      <p:sp>
        <p:nvSpPr>
          <p:cNvPr id="20" name="Footer Placeholder 19"/>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60AFC793-8539-4386-B197-DF34A9A16F0F}" type="slidenum">
              <a:rPr lang="en-GB" smtClean="0"/>
              <a:pPr/>
              <a:t>‹#›</a:t>
            </a:fld>
            <a:endParaRPr lang="en-GB"/>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5B402E-AE04-425B-A799-52C16BE1ADB0}" type="datetimeFigureOut">
              <a:rPr lang="en-GB" smtClean="0"/>
              <a:pPr/>
              <a:t>05/12/2017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AFC793-8539-4386-B197-DF34A9A16F0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5B402E-AE04-425B-A799-52C16BE1ADB0}" type="datetimeFigureOut">
              <a:rPr lang="en-GB" smtClean="0"/>
              <a:pPr/>
              <a:t>05/12/2017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AFC793-8539-4386-B197-DF34A9A16F0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5B402E-AE04-425B-A799-52C16BE1ADB0}" type="datetimeFigureOut">
              <a:rPr lang="en-GB" smtClean="0"/>
              <a:pPr/>
              <a:t>05/12/2017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AFC793-8539-4386-B197-DF34A9A16F0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45B402E-AE04-425B-A799-52C16BE1ADB0}" type="datetimeFigureOut">
              <a:rPr lang="en-GB" smtClean="0"/>
              <a:pPr/>
              <a:t>05/12/2017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0AFC793-8539-4386-B197-DF34A9A16F0F}" type="slidenum">
              <a:rPr lang="en-GB" smtClean="0"/>
              <a:pPr/>
              <a:t>‹#›</a:t>
            </a:fld>
            <a:endParaRPr lang="en-GB"/>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45B402E-AE04-425B-A799-52C16BE1ADB0}" type="datetimeFigureOut">
              <a:rPr lang="en-GB" smtClean="0"/>
              <a:pPr/>
              <a:t>05/12/2017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AFC793-8539-4386-B197-DF34A9A16F0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45B402E-AE04-425B-A799-52C16BE1ADB0}" type="datetimeFigureOut">
              <a:rPr lang="en-GB" smtClean="0"/>
              <a:pPr/>
              <a:t>05/12/2017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0AFC793-8539-4386-B197-DF34A9A16F0F}"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45B402E-AE04-425B-A799-52C16BE1ADB0}" type="datetimeFigureOut">
              <a:rPr lang="en-GB" smtClean="0"/>
              <a:pPr/>
              <a:t>05/12/2017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0AFC793-8539-4386-B197-DF34A9A16F0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B45B402E-AE04-425B-A799-52C16BE1ADB0}" type="datetimeFigureOut">
              <a:rPr lang="en-GB" smtClean="0"/>
              <a:pPr/>
              <a:t>05/12/2017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0AFC793-8539-4386-B197-DF34A9A16F0F}" type="slidenum">
              <a:rPr lang="en-GB" smtClean="0"/>
              <a:pPr/>
              <a:t>‹#›</a:t>
            </a:fld>
            <a:endParaRPr lang="en-GB"/>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45B402E-AE04-425B-A799-52C16BE1ADB0}" type="datetimeFigureOut">
              <a:rPr lang="en-GB" smtClean="0"/>
              <a:pPr/>
              <a:t>05/12/2017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AFC793-8539-4386-B197-DF34A9A16F0F}"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45B402E-AE04-425B-A799-52C16BE1ADB0}" type="datetimeFigureOut">
              <a:rPr lang="en-GB" smtClean="0"/>
              <a:pPr/>
              <a:t>05/12/2017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0AFC793-8539-4386-B197-DF34A9A16F0F}" type="slidenum">
              <a:rPr lang="en-GB" smtClean="0"/>
              <a:pPr/>
              <a:t>‹#›</a:t>
            </a:fld>
            <a:endParaRPr lang="en-GB"/>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45B402E-AE04-425B-A799-52C16BE1ADB0}" type="datetimeFigureOut">
              <a:rPr lang="en-GB" smtClean="0"/>
              <a:pPr/>
              <a:t>05/12/2017</a:t>
            </a:fld>
            <a:endParaRPr lang="en-GB"/>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0AFC793-8539-4386-B197-DF34A9A16F0F}" type="slidenum">
              <a:rPr lang="en-GB" smtClean="0"/>
              <a:pPr/>
              <a:t>‹#›</a:t>
            </a:fld>
            <a:endParaRPr lang="en-GB"/>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sec-dc-002\MMarks$\My%20Video\Pope%20Francis%20Advent%20Reflections%20for%20Dec%2019%20Inclusion%20of%20the%20Poor%20in%20Society.mp4"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sec-dc-002\MMarks$\My%20Video\One%20Babys%20Impact%20on%20the%20World.mp4"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Advent – Stay Awake!</a:t>
            </a: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Living Out the Message…</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In Trinity High we are hoping that each of you will ‘Stay Awake’ and think of the most needy in society.</a:t>
            </a:r>
          </a:p>
          <a:p>
            <a:r>
              <a:rPr lang="en-GB" dirty="0" smtClean="0"/>
              <a:t>We learn from Pope Francis that inclusion of the poor and needy is at the heart of our faith and is truly the message of Advent.</a:t>
            </a:r>
          </a:p>
          <a:p>
            <a:r>
              <a:rPr lang="en-GB" dirty="0" smtClean="0"/>
              <a:t>We watch this reflection thinking about how we can live out the message of Hope, Peace, Joy and Love whilst caring for the most vulnerable in society.</a:t>
            </a:r>
          </a:p>
          <a:p>
            <a:r>
              <a:rPr lang="en-GB" dirty="0" smtClean="0"/>
              <a:t>Who can we make room for ?</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Pope Francis reflects </a:t>
            </a:r>
            <a:endParaRPr lang="en-GB" dirty="0"/>
          </a:p>
        </p:txBody>
      </p:sp>
      <p:sp>
        <p:nvSpPr>
          <p:cNvPr id="3" name="Content Placeholder 2"/>
          <p:cNvSpPr>
            <a:spLocks noGrp="1"/>
          </p:cNvSpPr>
          <p:nvPr>
            <p:ph idx="1"/>
          </p:nvPr>
        </p:nvSpPr>
        <p:spPr/>
        <p:txBody>
          <a:bodyPr/>
          <a:lstStyle/>
          <a:p>
            <a:pPr>
              <a:buNone/>
            </a:pPr>
            <a:endParaRPr lang="en-GB" dirty="0" smtClean="0"/>
          </a:p>
          <a:p>
            <a:endParaRPr lang="en-GB" dirty="0"/>
          </a:p>
        </p:txBody>
      </p:sp>
      <p:pic>
        <p:nvPicPr>
          <p:cNvPr id="4" name="Pope Francis Advent Reflections for Dec 19 Inclusion of the Poor in Society.mp4">
            <a:hlinkClick r:id="" action="ppaction://media"/>
          </p:cNvPr>
          <p:cNvPicPr>
            <a:picLocks noRot="1" noChangeAspect="1"/>
          </p:cNvPicPr>
          <p:nvPr>
            <a:videoFile r:link="rId1"/>
          </p:nvPr>
        </p:nvPicPr>
        <p:blipFill>
          <a:blip r:embed="rId3"/>
          <a:stretch>
            <a:fillRect/>
          </a:stretch>
        </p:blipFill>
        <p:spPr>
          <a:xfrm>
            <a:off x="1259632" y="1340768"/>
            <a:ext cx="7128792" cy="4482498"/>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Reflection Memory Awakens Hope (Pope Benedict XVI)</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“Advent is concerned with that very connection between memory and hope which is so necessary to man. </a:t>
            </a:r>
          </a:p>
          <a:p>
            <a:r>
              <a:rPr lang="en-GB" dirty="0" smtClean="0"/>
              <a:t>Advent’s intention is to awaken the most profound and basic emotional memory within us, namely, the memory of the God who became a child. </a:t>
            </a:r>
          </a:p>
          <a:p>
            <a:r>
              <a:rPr lang="en-GB" dirty="0" smtClean="0"/>
              <a:t>This is a healing memory; it brings hope. </a:t>
            </a:r>
          </a:p>
          <a:p>
            <a:r>
              <a:rPr lang="en-GB" dirty="0" smtClean="0"/>
              <a:t>The purpose of the Church’s year is continually to rehearse her great history of memories, to awaken the heart’s memory so that it can discern the star of hope.… </a:t>
            </a:r>
          </a:p>
          <a:p>
            <a:r>
              <a:rPr lang="en-GB" dirty="0" smtClean="0"/>
              <a:t>It is the beautiful task of Advent to awaken in all of us memories of goodness and thus to open doors of hope.”</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 what are we waiting for?</a:t>
            </a:r>
            <a:endParaRPr lang="en-GB" dirty="0"/>
          </a:p>
        </p:txBody>
      </p:sp>
      <p:pic>
        <p:nvPicPr>
          <p:cNvPr id="4" name="One Babys Impact on the World.mp4">
            <a:hlinkClick r:id="" action="ppaction://media"/>
          </p:cNvPr>
          <p:cNvPicPr>
            <a:picLocks noGrp="1" noRot="1" noChangeAspect="1"/>
          </p:cNvPicPr>
          <p:nvPr>
            <p:ph idx="1"/>
            <a:videoFile r:link="rId1"/>
          </p:nvPr>
        </p:nvPicPr>
        <p:blipFill>
          <a:blip r:embed="rId3"/>
          <a:stretch>
            <a:fillRect/>
          </a:stretch>
        </p:blipFill>
        <p:spPr>
          <a:xfrm>
            <a:off x="1691680" y="1484784"/>
            <a:ext cx="6984776" cy="4983137"/>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How Can You Change the world around you this advent?</a:t>
            </a:r>
          </a:p>
          <a:p>
            <a:endParaRPr lang="en-GB" dirty="0" smtClean="0"/>
          </a:p>
          <a:p>
            <a:endParaRPr lang="en-GB" dirty="0"/>
          </a:p>
        </p:txBody>
      </p:sp>
      <p:sp>
        <p:nvSpPr>
          <p:cNvPr id="4" name="Oval 3"/>
          <p:cNvSpPr/>
          <p:nvPr/>
        </p:nvSpPr>
        <p:spPr>
          <a:xfrm>
            <a:off x="1763688" y="2852936"/>
            <a:ext cx="3096344" cy="12241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Food bank appeal</a:t>
            </a:r>
            <a:endParaRPr lang="en-GB" dirty="0"/>
          </a:p>
        </p:txBody>
      </p:sp>
      <p:sp>
        <p:nvSpPr>
          <p:cNvPr id="5" name="Oval 4"/>
          <p:cNvSpPr/>
          <p:nvPr/>
        </p:nvSpPr>
        <p:spPr>
          <a:xfrm>
            <a:off x="5796136" y="2708920"/>
            <a:ext cx="3024336" cy="16561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Praying for others</a:t>
            </a:r>
            <a:endParaRPr lang="en-GB" dirty="0"/>
          </a:p>
        </p:txBody>
      </p:sp>
      <p:sp>
        <p:nvSpPr>
          <p:cNvPr id="6" name="Rounded Rectangle 5"/>
          <p:cNvSpPr/>
          <p:nvPr/>
        </p:nvSpPr>
        <p:spPr>
          <a:xfrm>
            <a:off x="1331640" y="5157192"/>
            <a:ext cx="3384376"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Asking for forgiveness</a:t>
            </a:r>
            <a:endParaRPr lang="en-GB" dirty="0"/>
          </a:p>
        </p:txBody>
      </p:sp>
      <p:sp>
        <p:nvSpPr>
          <p:cNvPr id="7" name="Oval 6"/>
          <p:cNvSpPr/>
          <p:nvPr/>
        </p:nvSpPr>
        <p:spPr>
          <a:xfrm>
            <a:off x="5364088" y="4581128"/>
            <a:ext cx="3600400" cy="172819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Receiving the Sacraments </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Bringing Our Prayers to God.</a:t>
            </a:r>
            <a:endParaRPr lang="en-GB" dirty="0"/>
          </a:p>
        </p:txBody>
      </p:sp>
      <p:sp>
        <p:nvSpPr>
          <p:cNvPr id="3" name="Content Placeholder 2"/>
          <p:cNvSpPr>
            <a:spLocks noGrp="1"/>
          </p:cNvSpPr>
          <p:nvPr>
            <p:ph idx="1"/>
          </p:nvPr>
        </p:nvSpPr>
        <p:spPr/>
        <p:txBody>
          <a:bodyPr/>
          <a:lstStyle/>
          <a:p>
            <a:r>
              <a:rPr lang="en-GB" dirty="0" smtClean="0"/>
              <a:t>We light this single Advent Candle to remind us that as we wait for Christ’s birth, we too can become people who bring hope, peace, joy and love to others.</a:t>
            </a:r>
          </a:p>
          <a:p>
            <a:r>
              <a:rPr lang="en-GB" dirty="0" smtClean="0"/>
              <a:t>We also will take our prayers to God the Father.</a:t>
            </a:r>
          </a:p>
          <a:p>
            <a:r>
              <a:rPr lang="en-GB" dirty="0" smtClean="0"/>
              <a:t>The response is </a:t>
            </a:r>
          </a:p>
          <a:p>
            <a:r>
              <a:rPr lang="en-GB" dirty="0" smtClean="0"/>
              <a:t>Lord graciously hear us.</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Response by All </a:t>
            </a:r>
            <a:br>
              <a:rPr lang="en-GB" dirty="0" smtClean="0"/>
            </a:br>
            <a:r>
              <a:rPr lang="en-GB" dirty="0" smtClean="0"/>
              <a:t>Lord graciously hear us.</a:t>
            </a:r>
            <a:endParaRPr lang="en-GB" dirty="0"/>
          </a:p>
        </p:txBody>
      </p:sp>
      <p:sp>
        <p:nvSpPr>
          <p:cNvPr id="3" name="Content Placeholder 2"/>
          <p:cNvSpPr>
            <a:spLocks noGrp="1"/>
          </p:cNvSpPr>
          <p:nvPr>
            <p:ph idx="1"/>
          </p:nvPr>
        </p:nvSpPr>
        <p:spPr/>
        <p:txBody>
          <a:bodyPr/>
          <a:lstStyle/>
          <a:p>
            <a:endParaRPr lang="en-GB" dirty="0" smtClean="0"/>
          </a:p>
          <a:p>
            <a:r>
              <a:rPr lang="en-GB" dirty="0" smtClean="0"/>
              <a:t>This Advent, may our families hear God’s word of consolation in the wilderness of today. May it be for us a new beginning a change of heart and an advent of love.</a:t>
            </a:r>
          </a:p>
          <a:p>
            <a:r>
              <a:rPr lang="en-GB" dirty="0" smtClean="0"/>
              <a:t>Lord Hear Us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Response by All </a:t>
            </a:r>
            <a:br>
              <a:rPr lang="en-GB" dirty="0" smtClean="0"/>
            </a:br>
            <a:r>
              <a:rPr lang="en-GB" dirty="0" smtClean="0"/>
              <a:t>Lord graciously hear us</a:t>
            </a:r>
            <a:endParaRPr lang="en-GB" dirty="0"/>
          </a:p>
        </p:txBody>
      </p:sp>
      <p:sp>
        <p:nvSpPr>
          <p:cNvPr id="3" name="Content Placeholder 2"/>
          <p:cNvSpPr>
            <a:spLocks noGrp="1"/>
          </p:cNvSpPr>
          <p:nvPr>
            <p:ph idx="1"/>
          </p:nvPr>
        </p:nvSpPr>
        <p:spPr/>
        <p:txBody>
          <a:bodyPr/>
          <a:lstStyle/>
          <a:p>
            <a:r>
              <a:rPr lang="en-GB" dirty="0" smtClean="0"/>
              <a:t>Lord, may love and understanding always prevail in our communities, may we continue to work tirelessly for those most in need, may we help to form a family of love bringing together home, school </a:t>
            </a:r>
            <a:r>
              <a:rPr lang="en-GB" smtClean="0"/>
              <a:t>and church.</a:t>
            </a:r>
            <a:endParaRPr lang="en-GB" dirty="0" smtClean="0"/>
          </a:p>
          <a:p>
            <a:r>
              <a:rPr lang="en-GB" dirty="0" smtClean="0"/>
              <a:t>Lord hear us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Response by All </a:t>
            </a:r>
            <a:br>
              <a:rPr lang="en-GB" dirty="0" smtClean="0"/>
            </a:br>
            <a:r>
              <a:rPr lang="en-GB" dirty="0" smtClean="0"/>
              <a:t>Lord graciously hear us</a:t>
            </a:r>
            <a:endParaRPr lang="en-GB" dirty="0"/>
          </a:p>
        </p:txBody>
      </p:sp>
      <p:sp>
        <p:nvSpPr>
          <p:cNvPr id="3" name="Content Placeholder 2"/>
          <p:cNvSpPr>
            <a:spLocks noGrp="1"/>
          </p:cNvSpPr>
          <p:nvPr>
            <p:ph idx="1"/>
          </p:nvPr>
        </p:nvSpPr>
        <p:spPr/>
        <p:txBody>
          <a:bodyPr/>
          <a:lstStyle/>
          <a:p>
            <a:r>
              <a:rPr lang="en-GB" dirty="0" smtClean="0"/>
              <a:t>Lord God, you have given us the wonderful gift of your own son so that we may know you and love you. May our lives bear witness to your love every day.</a:t>
            </a:r>
          </a:p>
          <a:p>
            <a:r>
              <a:rPr lang="en-GB" dirty="0" smtClean="0"/>
              <a:t>Lord Hear Us.</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dirty="0" smtClean="0"/>
              <a:t>We conclude our time of prayer and reflection by saying together our Advent Prayer.</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dirty="0" smtClean="0"/>
              <a:t>Our Advent Service is in three parts today, we begin by thinking about the message to stay awake and prepare for Christ’s birth particularly by our words and actions. Secondly we will take some time to reflect on the miracle of Christ’s birth, and finally we will light the advent candle and listen to our prayers of intercession.</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Advent Prayer – We Say Together</a:t>
            </a:r>
            <a:endParaRPr lang="en-GB" dirty="0"/>
          </a:p>
        </p:txBody>
      </p:sp>
      <p:sp>
        <p:nvSpPr>
          <p:cNvPr id="4" name="Rectangle 5"/>
          <p:cNvSpPr>
            <a:spLocks noGrp="1" noChangeArrowheads="1"/>
          </p:cNvSpPr>
          <p:nvPr>
            <p:ph idx="1"/>
          </p:nvPr>
        </p:nvSpPr>
        <p:spPr/>
        <p:txBody>
          <a:bodyPr/>
          <a:lstStyle/>
          <a:p>
            <a:pPr algn="ctr">
              <a:lnSpc>
                <a:spcPct val="90000"/>
              </a:lnSpc>
              <a:buFont typeface="Wingdings" pitchFamily="2" charset="2"/>
              <a:buNone/>
            </a:pPr>
            <a:r>
              <a:rPr lang="en-GB" sz="2400" b="1" dirty="0">
                <a:latin typeface="Gill Sans MT" pitchFamily="34" charset="0"/>
              </a:rPr>
              <a:t>Lord, you came to live among us. </a:t>
            </a:r>
            <a:endParaRPr lang="en-GB" sz="2400" b="1" dirty="0" smtClean="0">
              <a:latin typeface="Gill Sans MT" pitchFamily="34" charset="0"/>
            </a:endParaRPr>
          </a:p>
          <a:p>
            <a:pPr algn="ctr">
              <a:lnSpc>
                <a:spcPct val="90000"/>
              </a:lnSpc>
              <a:buFont typeface="Wingdings" pitchFamily="2" charset="2"/>
              <a:buNone/>
            </a:pPr>
            <a:r>
              <a:rPr lang="en-GB" sz="2400" b="1" dirty="0" smtClean="0">
                <a:latin typeface="Gill Sans MT" pitchFamily="34" charset="0"/>
              </a:rPr>
              <a:t> </a:t>
            </a:r>
            <a:r>
              <a:rPr lang="en-GB" sz="2400" b="1" dirty="0">
                <a:latin typeface="Gill Sans MT" pitchFamily="34" charset="0"/>
              </a:rPr>
              <a:t>You come- a baby crying </a:t>
            </a:r>
            <a:r>
              <a:rPr lang="en-GB" sz="2400" b="1" dirty="0" smtClean="0">
                <a:latin typeface="Gill Sans MT" pitchFamily="34" charset="0"/>
              </a:rPr>
              <a:t>.</a:t>
            </a:r>
          </a:p>
          <a:p>
            <a:pPr algn="ctr">
              <a:lnSpc>
                <a:spcPct val="90000"/>
              </a:lnSpc>
              <a:buFont typeface="Wingdings" pitchFamily="2" charset="2"/>
              <a:buNone/>
            </a:pPr>
            <a:r>
              <a:rPr lang="en-GB" sz="2400" b="1" dirty="0" smtClean="0">
                <a:latin typeface="Gill Sans MT" pitchFamily="34" charset="0"/>
              </a:rPr>
              <a:t>  </a:t>
            </a:r>
            <a:r>
              <a:rPr lang="en-GB" sz="2400" b="1" dirty="0">
                <a:latin typeface="Gill Sans MT" pitchFamily="34" charset="0"/>
              </a:rPr>
              <a:t>You come – a person just like us. </a:t>
            </a:r>
            <a:endParaRPr lang="en-GB" sz="2400" b="1" dirty="0" smtClean="0">
              <a:latin typeface="Gill Sans MT" pitchFamily="34" charset="0"/>
            </a:endParaRPr>
          </a:p>
          <a:p>
            <a:pPr algn="ctr">
              <a:lnSpc>
                <a:spcPct val="90000"/>
              </a:lnSpc>
              <a:buFont typeface="Wingdings" pitchFamily="2" charset="2"/>
              <a:buNone/>
            </a:pPr>
            <a:r>
              <a:rPr lang="en-GB" sz="2400" b="1" dirty="0" smtClean="0">
                <a:latin typeface="Gill Sans MT" pitchFamily="34" charset="0"/>
              </a:rPr>
              <a:t> </a:t>
            </a:r>
            <a:r>
              <a:rPr lang="en-GB" sz="2400" b="1" dirty="0">
                <a:latin typeface="Gill Sans MT" pitchFamily="34" charset="0"/>
              </a:rPr>
              <a:t>You come to teach us how to love and care for others. </a:t>
            </a:r>
            <a:endParaRPr lang="en-GB" sz="2400" b="1" dirty="0" smtClean="0">
              <a:latin typeface="Gill Sans MT" pitchFamily="34" charset="0"/>
            </a:endParaRPr>
          </a:p>
          <a:p>
            <a:pPr algn="ctr">
              <a:lnSpc>
                <a:spcPct val="90000"/>
              </a:lnSpc>
              <a:buFont typeface="Wingdings" pitchFamily="2" charset="2"/>
              <a:buNone/>
            </a:pPr>
            <a:r>
              <a:rPr lang="en-GB" sz="2400" b="1" dirty="0" smtClean="0">
                <a:latin typeface="Gill Sans MT" pitchFamily="34" charset="0"/>
              </a:rPr>
              <a:t> </a:t>
            </a:r>
            <a:r>
              <a:rPr lang="en-GB" sz="2400" b="1" dirty="0">
                <a:latin typeface="Gill Sans MT" pitchFamily="34" charset="0"/>
              </a:rPr>
              <a:t>As I wait for your coming again among us, help me to be someone who cares, who finds time for others.  </a:t>
            </a:r>
            <a:endParaRPr lang="en-GB" sz="2400" b="1" dirty="0" smtClean="0">
              <a:latin typeface="Gill Sans MT" pitchFamily="34" charset="0"/>
            </a:endParaRPr>
          </a:p>
          <a:p>
            <a:pPr algn="ctr">
              <a:lnSpc>
                <a:spcPct val="90000"/>
              </a:lnSpc>
              <a:buFont typeface="Wingdings" pitchFamily="2" charset="2"/>
              <a:buNone/>
            </a:pPr>
            <a:r>
              <a:rPr lang="en-GB" sz="2400" b="1" dirty="0" smtClean="0">
                <a:latin typeface="Gill Sans MT" pitchFamily="34" charset="0"/>
              </a:rPr>
              <a:t>Help </a:t>
            </a:r>
            <a:r>
              <a:rPr lang="en-GB" sz="2400" b="1" dirty="0">
                <a:latin typeface="Gill Sans MT" pitchFamily="34" charset="0"/>
              </a:rPr>
              <a:t>me to make this world a better place by all that I do and say. Amen.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We Pray Together</a:t>
            </a:r>
            <a:br>
              <a:rPr lang="en-GB" b="1" dirty="0" smtClean="0"/>
            </a:br>
            <a:endParaRPr lang="en-GB" dirty="0"/>
          </a:p>
        </p:txBody>
      </p:sp>
      <p:sp>
        <p:nvSpPr>
          <p:cNvPr id="3" name="Content Placeholder 2"/>
          <p:cNvSpPr>
            <a:spLocks noGrp="1"/>
          </p:cNvSpPr>
          <p:nvPr>
            <p:ph idx="1"/>
          </p:nvPr>
        </p:nvSpPr>
        <p:spPr/>
        <p:txBody>
          <a:bodyPr/>
          <a:lstStyle/>
          <a:p>
            <a:r>
              <a:rPr lang="en-GB" b="1" dirty="0" smtClean="0"/>
              <a:t>We Pray Together</a:t>
            </a:r>
          </a:p>
          <a:p>
            <a:r>
              <a:rPr lang="en-GB" b="1" dirty="0" smtClean="0"/>
              <a:t> </a:t>
            </a:r>
            <a:r>
              <a:rPr lang="en-GB" dirty="0" smtClean="0"/>
              <a:t>All-powerful God, be with us as we begin this joyful season of expectation. </a:t>
            </a:r>
          </a:p>
          <a:p>
            <a:r>
              <a:rPr lang="en-GB" dirty="0" smtClean="0"/>
              <a:t>Open our hearts to receive your message of hope. Prepare us to worthily celebrate the gift of your Son. </a:t>
            </a:r>
          </a:p>
          <a:p>
            <a:r>
              <a:rPr lang="en-GB" dirty="0" smtClean="0"/>
              <a:t>We ask this through Christ, our Lord. Amen. </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ADVENT STILLNESS BEFORE CHRISTMAS</a:t>
            </a:r>
            <a:r>
              <a:rPr lang="en-GB" dirty="0" smtClean="0"/>
              <a:t/>
            </a:r>
            <a:br>
              <a:rPr lang="en-GB" dirty="0" smtClean="0"/>
            </a:br>
            <a:endParaRPr lang="en-GB" dirty="0"/>
          </a:p>
        </p:txBody>
      </p:sp>
      <p:sp>
        <p:nvSpPr>
          <p:cNvPr id="3" name="Content Placeholder 2"/>
          <p:cNvSpPr>
            <a:spLocks noGrp="1"/>
          </p:cNvSpPr>
          <p:nvPr>
            <p:ph idx="1"/>
          </p:nvPr>
        </p:nvSpPr>
        <p:spPr/>
        <p:txBody>
          <a:bodyPr>
            <a:normAutofit/>
          </a:bodyPr>
          <a:lstStyle/>
          <a:p>
            <a:r>
              <a:rPr lang="en-GB" b="1" dirty="0" smtClean="0"/>
              <a:t>Advent</a:t>
            </a:r>
            <a:r>
              <a:rPr lang="en-GB" dirty="0" smtClean="0"/>
              <a:t> is a season that looks back and looks forward at the same time. </a:t>
            </a:r>
          </a:p>
          <a:p>
            <a:r>
              <a:rPr lang="en-GB" dirty="0" smtClean="0"/>
              <a:t>We look back to the birth of Jesus in simplicity over 2000 years ago. </a:t>
            </a:r>
          </a:p>
          <a:p>
            <a:r>
              <a:rPr lang="en-GB" dirty="0" smtClean="0"/>
              <a:t>We also look forward with hope to welcoming Jesus again at the end of time when he comes in tenderness and love to meet us face to face.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dirty="0" smtClean="0"/>
              <a:t>Advent is a season of </a:t>
            </a:r>
            <a:r>
              <a:rPr lang="en-US" b="1" dirty="0" smtClean="0"/>
              <a:t>waiting, of patience </a:t>
            </a:r>
            <a:r>
              <a:rPr lang="en-US" dirty="0" smtClean="0"/>
              <a:t>and of </a:t>
            </a:r>
            <a:r>
              <a:rPr lang="en-US" b="1" dirty="0" smtClean="0"/>
              <a:t>attentiveness. </a:t>
            </a:r>
            <a:r>
              <a:rPr lang="en-US" dirty="0" smtClean="0"/>
              <a:t>We wait in a spirit of calm and patience with our eyes wide open in gentle attentiveness for the gifts that Jesus has prepared for us to unfold.</a:t>
            </a:r>
            <a:endParaRPr lang="en-GB" dirty="0" smtClean="0"/>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dirty="0" smtClean="0"/>
              <a:t>In the Gospel of Mark (13:37) on the first Sunday of Advent Jesus challenges us to </a:t>
            </a:r>
            <a:r>
              <a:rPr lang="en-US" b="1" dirty="0" smtClean="0"/>
              <a:t>‘stay awake’</a:t>
            </a:r>
            <a:r>
              <a:rPr lang="en-US" dirty="0" smtClean="0"/>
              <a:t>. These two phrases have something in common – being alert and attentive.</a:t>
            </a:r>
            <a:endParaRPr lang="en-GB" dirty="0" smtClean="0"/>
          </a:p>
          <a:p>
            <a:r>
              <a:rPr lang="en-GB" dirty="0" smtClean="0"/>
              <a:t>How can we ‘stay awake’ during Advent?</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dirty="0" smtClean="0"/>
              <a:t>In Advent when we make time for </a:t>
            </a:r>
            <a:r>
              <a:rPr lang="en-US" b="1" dirty="0" smtClean="0"/>
              <a:t>quiet prayer</a:t>
            </a:r>
            <a:r>
              <a:rPr lang="en-US" dirty="0" smtClean="0"/>
              <a:t> we begin to notice anew the presence of Jesus in so many different ways. We appreciate the gifts that we have been given especially the people with whom we live and work.</a:t>
            </a:r>
          </a:p>
          <a:p>
            <a:r>
              <a:rPr lang="en-US" dirty="0" smtClean="0"/>
              <a:t>Can we be more thankful for the gift of others?</a:t>
            </a:r>
            <a:endParaRPr lang="en-GB" dirty="0" smtClean="0"/>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b="1" dirty="0" smtClean="0"/>
              <a:t>Quiet thoughtfulness</a:t>
            </a:r>
            <a:r>
              <a:rPr lang="en-US" dirty="0" smtClean="0"/>
              <a:t> will make us more aware of the needs of others. </a:t>
            </a:r>
          </a:p>
          <a:p>
            <a:r>
              <a:rPr lang="en-US" dirty="0" smtClean="0"/>
              <a:t>In the silence of Advent we will be inspired to reach out like Jesus to those who find it hard to survive, those who are left out by others and those in need of healing words and touch.</a:t>
            </a:r>
            <a:endParaRPr lang="en-GB" dirty="0" smtClean="0"/>
          </a:p>
          <a:p>
            <a:r>
              <a:rPr lang="en-GB" dirty="0" smtClean="0"/>
              <a:t>How Can You Help Others?</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dirty="0" smtClean="0"/>
              <a:t>In the </a:t>
            </a:r>
            <a:r>
              <a:rPr lang="en-US" b="1" dirty="0" smtClean="0"/>
              <a:t>stillness</a:t>
            </a:r>
            <a:r>
              <a:rPr lang="en-US" dirty="0" smtClean="0"/>
              <a:t> of Advent we learn to be active in proclaiming the kingdom of God and in spreading the good news of the Gospel. </a:t>
            </a:r>
          </a:p>
          <a:p>
            <a:r>
              <a:rPr lang="en-US" dirty="0" smtClean="0"/>
              <a:t>We are mindful too of the words attributed to St. Francis of Assisi – ‘Preach the Gospel always, and if necessary also with words.’</a:t>
            </a:r>
          </a:p>
          <a:p>
            <a:r>
              <a:rPr lang="en-US" dirty="0" smtClean="0"/>
              <a:t>How can we put our faith into action?</a:t>
            </a:r>
            <a:endParaRPr lang="en-GB" dirty="0" smtClean="0"/>
          </a:p>
          <a:p>
            <a:endParaRPr lang="en-GB"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elebration">
      <a:dk1>
        <a:srgbClr val="49345F"/>
      </a:dk1>
      <a:lt1>
        <a:srgbClr val="DDD9C3"/>
      </a:lt1>
      <a:dk2>
        <a:srgbClr val="000000"/>
      </a:dk2>
      <a:lt2>
        <a:srgbClr val="FFFFFF"/>
      </a:lt2>
      <a:accent1>
        <a:srgbClr val="310095"/>
      </a:accent1>
      <a:accent2>
        <a:srgbClr val="886286"/>
      </a:accent2>
      <a:accent3>
        <a:srgbClr val="A082F5"/>
      </a:accent3>
      <a:accent4>
        <a:srgbClr val="5061C8"/>
      </a:accent4>
      <a:accent5>
        <a:srgbClr val="00AAAA"/>
      </a:accent5>
      <a:accent6>
        <a:srgbClr val="008040"/>
      </a:accent6>
      <a:hlink>
        <a:srgbClr val="A2A2FF"/>
      </a:hlink>
      <a:folHlink>
        <a:srgbClr val="CF9BF7"/>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157</TotalTime>
  <Words>987</Words>
  <Application>Microsoft Office PowerPoint</Application>
  <PresentationFormat>On-screen Show (4:3)</PresentationFormat>
  <Paragraphs>63</Paragraphs>
  <Slides>20</Slides>
  <Notes>0</Notes>
  <HiddenSlides>0</HiddenSlides>
  <MMClips>2</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Gill Sans MT</vt:lpstr>
      <vt:lpstr>Verdana</vt:lpstr>
      <vt:lpstr>Wingdings</vt:lpstr>
      <vt:lpstr>Wingdings 2</vt:lpstr>
      <vt:lpstr>Solstice</vt:lpstr>
      <vt:lpstr>Advent – Stay Awake!</vt:lpstr>
      <vt:lpstr>PowerPoint Presentation</vt:lpstr>
      <vt:lpstr>We Pray Together </vt:lpstr>
      <vt:lpstr>ADVENT STILLNESS BEFORE CHRISTMAS </vt:lpstr>
      <vt:lpstr>PowerPoint Presentation</vt:lpstr>
      <vt:lpstr>PowerPoint Presentation</vt:lpstr>
      <vt:lpstr>PowerPoint Presentation</vt:lpstr>
      <vt:lpstr>PowerPoint Presentation</vt:lpstr>
      <vt:lpstr>PowerPoint Presentation</vt:lpstr>
      <vt:lpstr>Living Out the Message…</vt:lpstr>
      <vt:lpstr>Pope Francis reflects </vt:lpstr>
      <vt:lpstr>Reflection Memory Awakens Hope (Pope Benedict XVI)</vt:lpstr>
      <vt:lpstr>So what are we waiting for?</vt:lpstr>
      <vt:lpstr>PowerPoint Presentation</vt:lpstr>
      <vt:lpstr>Bringing Our Prayers to God.</vt:lpstr>
      <vt:lpstr>Response by All  Lord graciously hear us.</vt:lpstr>
      <vt:lpstr>Response by All  Lord graciously hear us</vt:lpstr>
      <vt:lpstr>Response by All  Lord graciously hear us</vt:lpstr>
      <vt:lpstr>PowerPoint Presentation</vt:lpstr>
      <vt:lpstr>Advent Prayer – We Say Together</vt:lpstr>
    </vt:vector>
  </TitlesOfParts>
  <Company>RM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Advent – Stay Awake!</dc:title>
  <dc:creator>mmarks</dc:creator>
  <cp:lastModifiedBy>mmarks@trinity.s-lanark.sch.uk</cp:lastModifiedBy>
  <cp:revision>19</cp:revision>
  <dcterms:created xsi:type="dcterms:W3CDTF">2014-12-09T08:52:50Z</dcterms:created>
  <dcterms:modified xsi:type="dcterms:W3CDTF">2017-12-05T16:16:49Z</dcterms:modified>
</cp:coreProperties>
</file>