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1" r:id="rId4"/>
    <p:sldId id="263" r:id="rId5"/>
    <p:sldId id="273" r:id="rId6"/>
    <p:sldId id="274" r:id="rId7"/>
    <p:sldId id="287" r:id="rId8"/>
    <p:sldId id="262" r:id="rId9"/>
    <p:sldId id="258" r:id="rId10"/>
    <p:sldId id="259" r:id="rId11"/>
    <p:sldId id="288" r:id="rId12"/>
    <p:sldId id="260" r:id="rId13"/>
    <p:sldId id="275" r:id="rId14"/>
    <p:sldId id="289" r:id="rId15"/>
    <p:sldId id="276" r:id="rId16"/>
    <p:sldId id="277" r:id="rId17"/>
    <p:sldId id="278" r:id="rId18"/>
    <p:sldId id="279" r:id="rId19"/>
    <p:sldId id="280" r:id="rId20"/>
    <p:sldId id="281" r:id="rId21"/>
    <p:sldId id="282" r:id="rId22"/>
    <p:sldId id="283" r:id="rId23"/>
    <p:sldId id="284" r:id="rId24"/>
    <p:sldId id="285" r:id="rId25"/>
    <p:sldId id="286" r:id="rId26"/>
    <p:sldId id="29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60"/>
  </p:normalViewPr>
  <p:slideViewPr>
    <p:cSldViewPr>
      <p:cViewPr varScale="1">
        <p:scale>
          <a:sx n="55" d="100"/>
          <a:sy n="55" d="100"/>
        </p:scale>
        <p:origin x="9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E41F34-B6AC-44DE-8EA3-CBFD669B873C}" type="datetimeFigureOut">
              <a:rPr lang="en-GB" smtClean="0"/>
              <a:pPr/>
              <a:t>07/12/2017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ED075C45-A2D4-430E-932B-D68E29EF263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41F34-B6AC-44DE-8EA3-CBFD669B873C}" type="datetimeFigureOut">
              <a:rPr lang="en-GB" smtClean="0"/>
              <a:pPr/>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75C45-A2D4-430E-932B-D68E29EF263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41F34-B6AC-44DE-8EA3-CBFD669B873C}" type="datetimeFigureOut">
              <a:rPr lang="en-GB" smtClean="0"/>
              <a:pPr/>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75C45-A2D4-430E-932B-D68E29EF263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41F34-B6AC-44DE-8EA3-CBFD669B873C}" type="datetimeFigureOut">
              <a:rPr lang="en-GB" smtClean="0"/>
              <a:pPr/>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75C45-A2D4-430E-932B-D68E29EF263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E41F34-B6AC-44DE-8EA3-CBFD669B873C}" type="datetimeFigureOut">
              <a:rPr lang="en-GB" smtClean="0"/>
              <a:pPr/>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75C45-A2D4-430E-932B-D68E29EF263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E41F34-B6AC-44DE-8EA3-CBFD669B873C}" type="datetimeFigureOut">
              <a:rPr lang="en-GB" smtClean="0"/>
              <a:pPr/>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75C45-A2D4-430E-932B-D68E29EF263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E41F34-B6AC-44DE-8EA3-CBFD669B873C}" type="datetimeFigureOut">
              <a:rPr lang="en-GB" smtClean="0"/>
              <a:pPr/>
              <a:t>07/12/2017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075C45-A2D4-430E-932B-D68E29EF263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CE41F34-B6AC-44DE-8EA3-CBFD669B873C}" type="datetimeFigureOut">
              <a:rPr lang="en-GB" smtClean="0"/>
              <a:pPr/>
              <a:t>07/12/2017</a:t>
            </a:fld>
            <a:endParaRPr lang="en-GB"/>
          </a:p>
        </p:txBody>
      </p:sp>
      <p:sp>
        <p:nvSpPr>
          <p:cNvPr id="8" name="Slide Number Placeholder 7"/>
          <p:cNvSpPr>
            <a:spLocks noGrp="1"/>
          </p:cNvSpPr>
          <p:nvPr>
            <p:ph type="sldNum" sz="quarter" idx="11"/>
          </p:nvPr>
        </p:nvSpPr>
        <p:spPr/>
        <p:txBody>
          <a:bodyPr/>
          <a:lstStyle/>
          <a:p>
            <a:fld id="{ED075C45-A2D4-430E-932B-D68E29EF2633}"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41F34-B6AC-44DE-8EA3-CBFD669B873C}" type="datetimeFigureOut">
              <a:rPr lang="en-GB" smtClean="0"/>
              <a:pPr/>
              <a:t>07/12/2017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075C45-A2D4-430E-932B-D68E29EF263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E41F34-B6AC-44DE-8EA3-CBFD669B873C}" type="datetimeFigureOut">
              <a:rPr lang="en-GB" smtClean="0"/>
              <a:pPr/>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156448" y="6422064"/>
            <a:ext cx="762000" cy="365125"/>
          </a:xfrm>
        </p:spPr>
        <p:txBody>
          <a:bodyPr/>
          <a:lstStyle/>
          <a:p>
            <a:fld id="{ED075C45-A2D4-430E-932B-D68E29EF263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CE41F34-B6AC-44DE-8EA3-CBFD669B873C}" type="datetimeFigureOut">
              <a:rPr lang="en-GB" smtClean="0"/>
              <a:pPr/>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75C45-A2D4-430E-932B-D68E29EF263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CE41F34-B6AC-44DE-8EA3-CBFD669B873C}" type="datetimeFigureOut">
              <a:rPr lang="en-GB" smtClean="0"/>
              <a:pPr/>
              <a:t>07/12/2017</a:t>
            </a:fld>
            <a:endParaRPr lang="en-GB"/>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D075C45-A2D4-430E-932B-D68E29EF2633}"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4Zh-yR0pbm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ec-dc-002\MMarks$\My%20Video\O%20Holy%20Night%20-%20Josh%20Groban.mp4" TargetMode="External"/><Relationship Id="rId1" Type="http://schemas.microsoft.com/office/2007/relationships/media" Target="file:///\\sec-dc-002\MMarks$\My%20Video\O%20Holy%20Night%20-%20Josh%20Groban.mp4"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catholic.org/encyclopedia/view.php?id=9674" TargetMode="External"/><Relationship Id="rId7" Type="http://schemas.openxmlformats.org/officeDocument/2006/relationships/hyperlink" Target="http://www.catholic.org/encyclopedia/view.php?id=12332" TargetMode="External"/><Relationship Id="rId2" Type="http://schemas.openxmlformats.org/officeDocument/2006/relationships/hyperlink" Target="http://www.catholic.org/clife/jesus" TargetMode="External"/><Relationship Id="rId1" Type="http://schemas.openxmlformats.org/officeDocument/2006/relationships/slideLayout" Target="../slideLayouts/slideLayout4.xml"/><Relationship Id="rId6" Type="http://schemas.openxmlformats.org/officeDocument/2006/relationships/hyperlink" Target="http://www.catholic.org/encyclopedia/view.php?id=6467" TargetMode="External"/><Relationship Id="rId5" Type="http://schemas.openxmlformats.org/officeDocument/2006/relationships/hyperlink" Target="http://www.catholic.org/encyclopedia/view.php?id=6304" TargetMode="External"/><Relationship Id="rId4" Type="http://schemas.openxmlformats.org/officeDocument/2006/relationships/hyperlink" Target="http://www.catholic.org/prayers/sacrament.php?id=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ec-dc-002\MMarks$\My%20Video\Silent%20Night%20-%20Sarah%20McLachlan.mp4" TargetMode="External"/><Relationship Id="rId1" Type="http://schemas.microsoft.com/office/2007/relationships/media" Target="file:///\\sec-dc-002\MMarks$\My%20Video\Silent%20Night%20-%20Sarah%20McLachlan.mp4"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9DxQNBGKsX0&amp;list=AL94UKMTqg-9A5Tcd9Ert-ux4XNaJcpuK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ec-dc-002\MMarks$\My%20Video\Josh%20Groban%20feat%20Faith%20Hill%20-%20The%20First%20Noel%20Noel.mp4" TargetMode="External"/><Relationship Id="rId1" Type="http://schemas.microsoft.com/office/2007/relationships/media" Target="file:///\\sec-dc-002\MMarks$\My%20Video\Josh%20Groban%20feat%20Faith%20Hill%20-%20The%20First%20Noel%20Noel.mp4"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ec-dc-002\MMarks$\My%20Video\O%20Antiphon%20Reflection.mp4" TargetMode="External"/><Relationship Id="rId1" Type="http://schemas.microsoft.com/office/2007/relationships/media" Target="file:///\\sec-dc-002\MMarks$\My%20Video\O%20Antiphon%20Reflection.mp4"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catholic.org/encyclopedia/view.php?id=5201" TargetMode="External"/><Relationship Id="rId3" Type="http://schemas.openxmlformats.org/officeDocument/2006/relationships/hyperlink" Target="http://www.catholic.org/encyclopedia/view.php?id=8359" TargetMode="External"/><Relationship Id="rId7" Type="http://schemas.openxmlformats.org/officeDocument/2006/relationships/hyperlink" Target="http://www.catholic.org/encyclopedia/view.php?id=5217" TargetMode="External"/><Relationship Id="rId2" Type="http://schemas.openxmlformats.org/officeDocument/2006/relationships/hyperlink" Target="http://www.catholic.org/encyclopedia/view.php?id=6477" TargetMode="External"/><Relationship Id="rId1" Type="http://schemas.openxmlformats.org/officeDocument/2006/relationships/slideLayout" Target="../slideLayouts/slideLayout2.xml"/><Relationship Id="rId6" Type="http://schemas.openxmlformats.org/officeDocument/2006/relationships/hyperlink" Target="http://www.catholic.org/encyclopedia/view.php?id=774" TargetMode="External"/><Relationship Id="rId11" Type="http://schemas.openxmlformats.org/officeDocument/2006/relationships/hyperlink" Target="http://www.catholic.org/encyclopedia/view.php?id=7297" TargetMode="External"/><Relationship Id="rId5" Type="http://schemas.openxmlformats.org/officeDocument/2006/relationships/hyperlink" Target="http://www.catholic.org/encyclopedia/view.php?id=11571" TargetMode="External"/><Relationship Id="rId10" Type="http://schemas.openxmlformats.org/officeDocument/2006/relationships/hyperlink" Target="http://www.catholic.org/encyclopedia/view.php?id=12332" TargetMode="External"/><Relationship Id="rId4" Type="http://schemas.openxmlformats.org/officeDocument/2006/relationships/hyperlink" Target="http://www.catholic.org/encyclopedia/view.php?id=4947" TargetMode="External"/><Relationship Id="rId9" Type="http://schemas.openxmlformats.org/officeDocument/2006/relationships/hyperlink" Target="http://www.catholic.org/clife/jes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8000" dirty="0" smtClean="0">
                <a:latin typeface="Arabic Typesetting" pitchFamily="66" charset="-78"/>
                <a:cs typeface="Arabic Typesetting" pitchFamily="66" charset="-78"/>
              </a:rPr>
              <a:t>S2 Advent Service</a:t>
            </a:r>
            <a:endParaRPr lang="en-GB" sz="8000" dirty="0">
              <a:latin typeface="Arabic Typesetting" pitchFamily="66" charset="-78"/>
              <a:cs typeface="Arabic Typesetting" pitchFamily="66" charset="-78"/>
            </a:endParaRPr>
          </a:p>
        </p:txBody>
      </p:sp>
      <p:sp>
        <p:nvSpPr>
          <p:cNvPr id="3" name="Subtitle 2"/>
          <p:cNvSpPr>
            <a:spLocks noGrp="1"/>
          </p:cNvSpPr>
          <p:nvPr>
            <p:ph type="subTitle" idx="1"/>
          </p:nvPr>
        </p:nvSpPr>
        <p:spPr/>
        <p:txBody>
          <a:bodyPr/>
          <a:lstStyle/>
          <a:p>
            <a:r>
              <a:rPr lang="en-GB" dirty="0" smtClean="0"/>
              <a:t>Trinity High School</a:t>
            </a:r>
            <a:endParaRPr lang="en-GB" dirty="0"/>
          </a:p>
        </p:txBody>
      </p:sp>
      <p:pic>
        <p:nvPicPr>
          <p:cNvPr id="11266" name="Picture 2" descr="http://stnoufer.files.wordpress.com/2010/12/nativity_scene.jpg"/>
          <p:cNvPicPr>
            <a:picLocks noChangeAspect="1" noChangeArrowheads="1"/>
          </p:cNvPicPr>
          <p:nvPr/>
        </p:nvPicPr>
        <p:blipFill>
          <a:blip r:embed="rId2"/>
          <a:srcRect/>
          <a:stretch>
            <a:fillRect/>
          </a:stretch>
        </p:blipFill>
        <p:spPr bwMode="auto">
          <a:xfrm>
            <a:off x="251520" y="476672"/>
            <a:ext cx="4177750" cy="2736304"/>
          </a:xfrm>
          <a:prstGeom prst="rect">
            <a:avLst/>
          </a:prstGeom>
          <a:noFill/>
        </p:spPr>
      </p:pic>
      <p:pic>
        <p:nvPicPr>
          <p:cNvPr id="5" name="Picture 4" descr="school_badge.JPG"/>
          <p:cNvPicPr>
            <a:picLocks noChangeAspect="1"/>
          </p:cNvPicPr>
          <p:nvPr/>
        </p:nvPicPr>
        <p:blipFill>
          <a:blip r:embed="rId3" cstate="print"/>
          <a:stretch>
            <a:fillRect/>
          </a:stretch>
        </p:blipFill>
        <p:spPr>
          <a:xfrm>
            <a:off x="7884368" y="5589240"/>
            <a:ext cx="781369" cy="8955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Oh Holy </a:t>
            </a:r>
            <a:r>
              <a:rPr lang="en-GB" smtClean="0"/>
              <a:t>Night </a:t>
            </a:r>
            <a:endParaRPr lang="en-GB" dirty="0"/>
          </a:p>
        </p:txBody>
      </p:sp>
      <p:sp>
        <p:nvSpPr>
          <p:cNvPr id="3" name="Content Placeholder 2"/>
          <p:cNvSpPr>
            <a:spLocks noGrp="1"/>
          </p:cNvSpPr>
          <p:nvPr>
            <p:ph idx="1"/>
          </p:nvPr>
        </p:nvSpPr>
        <p:spPr/>
        <p:txBody>
          <a:bodyPr>
            <a:normAutofit/>
          </a:bodyPr>
          <a:lstStyle/>
          <a:p>
            <a:pPr>
              <a:buNone/>
            </a:pPr>
            <a:r>
              <a:rPr lang="en-GB" dirty="0" smtClean="0"/>
              <a:t>Jesus is known as the ‘Son of God’ and the ‘Son of Man’.  He is fully God and fully human.</a:t>
            </a:r>
          </a:p>
          <a:p>
            <a:pPr>
              <a:buNone/>
            </a:pPr>
            <a:r>
              <a:rPr lang="en-GB" dirty="0" smtClean="0"/>
              <a:t>  Watch the following clip and reflect on the humble human conditions that our Messiah was born in to.</a:t>
            </a:r>
          </a:p>
          <a:p>
            <a:pPr>
              <a:buNone/>
            </a:pPr>
            <a:r>
              <a:rPr lang="en-GB" dirty="0" smtClean="0"/>
              <a:t>Take time to reflect on his human nature.</a:t>
            </a:r>
          </a:p>
          <a:p>
            <a:r>
              <a:rPr lang="en-GB" dirty="0" smtClean="0">
                <a:hlinkClick r:id="rId2"/>
              </a:rPr>
              <a:t>http://www.youtube.com/watch?v=4Zh-yR0pbmU</a:t>
            </a: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Oh Holy </a:t>
            </a:r>
            <a:r>
              <a:rPr lang="en-GB" smtClean="0"/>
              <a:t>Night </a:t>
            </a:r>
            <a:endParaRPr lang="en-GB" dirty="0"/>
          </a:p>
        </p:txBody>
      </p:sp>
      <p:pic>
        <p:nvPicPr>
          <p:cNvPr id="4" name="O Holy Night - Josh Groban.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928424" y="1470404"/>
            <a:ext cx="7460000" cy="483891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Second Reading Mark 1:1-11</a:t>
            </a:r>
            <a:endParaRPr lang="en-GB" dirty="0"/>
          </a:p>
        </p:txBody>
      </p:sp>
      <p:sp>
        <p:nvSpPr>
          <p:cNvPr id="3" name="Content Placeholder 2"/>
          <p:cNvSpPr>
            <a:spLocks noGrp="1"/>
          </p:cNvSpPr>
          <p:nvPr>
            <p:ph sz="half" idx="1"/>
          </p:nvPr>
        </p:nvSpPr>
        <p:spPr>
          <a:xfrm>
            <a:off x="457200" y="1268760"/>
            <a:ext cx="4978896" cy="5589240"/>
          </a:xfrm>
        </p:spPr>
        <p:txBody>
          <a:bodyPr>
            <a:normAutofit fontScale="70000" lnSpcReduction="20000"/>
          </a:bodyPr>
          <a:lstStyle/>
          <a:p>
            <a:pPr>
              <a:buNone/>
            </a:pPr>
            <a:r>
              <a:rPr lang="en-GB" baseline="30000" dirty="0" smtClean="0"/>
              <a:t>1</a:t>
            </a:r>
            <a:r>
              <a:rPr lang="en-GB" dirty="0" smtClean="0"/>
              <a:t> The beginning of the gospel about </a:t>
            </a:r>
            <a:r>
              <a:rPr lang="en-GB" dirty="0" smtClean="0">
                <a:hlinkClick r:id="rId2"/>
              </a:rPr>
              <a:t>Jesus</a:t>
            </a:r>
            <a:r>
              <a:rPr lang="en-GB" dirty="0" smtClean="0"/>
              <a:t> Christ, the Son of God.</a:t>
            </a:r>
          </a:p>
          <a:p>
            <a:pPr>
              <a:buNone/>
            </a:pPr>
            <a:r>
              <a:rPr lang="en-GB" baseline="30000" dirty="0" smtClean="0"/>
              <a:t>2</a:t>
            </a:r>
            <a:r>
              <a:rPr lang="en-GB" dirty="0" smtClean="0"/>
              <a:t> It is written in the </a:t>
            </a:r>
            <a:r>
              <a:rPr lang="en-GB" dirty="0" smtClean="0">
                <a:hlinkClick r:id="rId3"/>
              </a:rPr>
              <a:t>prophet</a:t>
            </a:r>
            <a:r>
              <a:rPr lang="en-GB" dirty="0" smtClean="0"/>
              <a:t> Isaiah: Look, I am going to send my messenger in front of you to prepare your way before you.</a:t>
            </a:r>
          </a:p>
          <a:p>
            <a:pPr>
              <a:buNone/>
            </a:pPr>
            <a:r>
              <a:rPr lang="en-GB" baseline="30000" dirty="0" smtClean="0"/>
              <a:t>3</a:t>
            </a:r>
            <a:r>
              <a:rPr lang="en-GB" dirty="0" smtClean="0"/>
              <a:t> A voice of one that cries in the desert: Prepare a way for the Lord, make his paths straight.</a:t>
            </a:r>
          </a:p>
          <a:p>
            <a:pPr>
              <a:buNone/>
            </a:pPr>
            <a:r>
              <a:rPr lang="en-GB" baseline="30000" dirty="0" smtClean="0"/>
              <a:t>4</a:t>
            </a:r>
            <a:r>
              <a:rPr lang="en-GB" dirty="0" smtClean="0"/>
              <a:t> John the Baptist was in the desert, proclaiming a </a:t>
            </a:r>
            <a:r>
              <a:rPr lang="en-GB" dirty="0" smtClean="0">
                <a:hlinkClick r:id="rId4"/>
              </a:rPr>
              <a:t>baptism</a:t>
            </a:r>
            <a:r>
              <a:rPr lang="en-GB" dirty="0" smtClean="0"/>
              <a:t> of repentance for the forgiveness of sins.</a:t>
            </a:r>
          </a:p>
          <a:p>
            <a:pPr>
              <a:buNone/>
            </a:pPr>
            <a:r>
              <a:rPr lang="en-GB" baseline="30000" dirty="0" smtClean="0"/>
              <a:t>5</a:t>
            </a:r>
            <a:r>
              <a:rPr lang="en-GB" dirty="0" smtClean="0"/>
              <a:t> All Judaea and all the people of </a:t>
            </a:r>
            <a:r>
              <a:rPr lang="en-GB" dirty="0" smtClean="0">
                <a:hlinkClick r:id="rId5"/>
              </a:rPr>
              <a:t>Jerusalem</a:t>
            </a:r>
            <a:r>
              <a:rPr lang="en-GB" dirty="0" smtClean="0"/>
              <a:t> made their way to him, and as they were baptised by him in the river </a:t>
            </a:r>
            <a:r>
              <a:rPr lang="en-GB" dirty="0" smtClean="0">
                <a:hlinkClick r:id="rId6"/>
              </a:rPr>
              <a:t>Jordan</a:t>
            </a:r>
            <a:r>
              <a:rPr lang="en-GB" dirty="0" smtClean="0"/>
              <a:t> they confessed their sins.</a:t>
            </a:r>
          </a:p>
          <a:p>
            <a:pPr>
              <a:buNone/>
            </a:pPr>
            <a:r>
              <a:rPr lang="en-GB" baseline="30000" dirty="0" smtClean="0"/>
              <a:t>6</a:t>
            </a:r>
            <a:r>
              <a:rPr lang="en-GB" dirty="0" smtClean="0"/>
              <a:t> John wore a garment of camel-skin, and he lived on locusts and wild honey.</a:t>
            </a:r>
          </a:p>
          <a:p>
            <a:pPr>
              <a:buNone/>
            </a:pPr>
            <a:r>
              <a:rPr lang="en-GB" baseline="30000" dirty="0" smtClean="0"/>
              <a:t>7</a:t>
            </a:r>
            <a:r>
              <a:rPr lang="en-GB" dirty="0" smtClean="0"/>
              <a:t> In the course of his preaching he said, 'After me is coming someone who is more powerful than me, and I am not fit to kneel down and undo the strap of his sandals.</a:t>
            </a:r>
          </a:p>
          <a:p>
            <a:pPr>
              <a:buNone/>
            </a:pPr>
            <a:r>
              <a:rPr lang="en-GB" baseline="30000" dirty="0" smtClean="0"/>
              <a:t>8</a:t>
            </a:r>
            <a:r>
              <a:rPr lang="en-GB" dirty="0" smtClean="0"/>
              <a:t> I have baptised you with water, but he </a:t>
            </a:r>
            <a:r>
              <a:rPr lang="en-GB" dirty="0" smtClean="0">
                <a:hlinkClick r:id="rId7"/>
              </a:rPr>
              <a:t>will</a:t>
            </a:r>
            <a:r>
              <a:rPr lang="en-GB" dirty="0" smtClean="0"/>
              <a:t> baptise you with the Holy Spirit.'</a:t>
            </a:r>
          </a:p>
        </p:txBody>
      </p:sp>
      <p:pic>
        <p:nvPicPr>
          <p:cNvPr id="13314" name="Picture 2" descr="http://i292.photobucket.com/albums/mm27/iam733_photos/1-JOHN-PREACH-HAND-OUTWARD.jpg"/>
          <p:cNvPicPr>
            <a:picLocks noChangeAspect="1" noChangeArrowheads="1"/>
          </p:cNvPicPr>
          <p:nvPr/>
        </p:nvPicPr>
        <p:blipFill>
          <a:blip r:embed="rId8"/>
          <a:srcRect/>
          <a:stretch>
            <a:fillRect/>
          </a:stretch>
        </p:blipFill>
        <p:spPr bwMode="auto">
          <a:xfrm>
            <a:off x="5580112" y="1700808"/>
            <a:ext cx="3026301" cy="33843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None/>
            </a:pPr>
            <a:r>
              <a:rPr lang="en-GB" dirty="0" smtClean="0"/>
              <a:t>We take a moment to reflect on the importance of John the Baptist in helping to prepare the Jews and to prepare us to accept Jesus as the long awaited Messiah.</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Silent Night - Sarah McLachlan.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827584" y="836712"/>
            <a:ext cx="7271552" cy="54536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Prayers of the faithful</a:t>
            </a:r>
            <a:endParaRPr lang="en-GB" dirty="0"/>
          </a:p>
        </p:txBody>
      </p:sp>
      <p:sp>
        <p:nvSpPr>
          <p:cNvPr id="3" name="Content Placeholder 2"/>
          <p:cNvSpPr>
            <a:spLocks noGrp="1"/>
          </p:cNvSpPr>
          <p:nvPr>
            <p:ph idx="1"/>
          </p:nvPr>
        </p:nvSpPr>
        <p:spPr/>
        <p:txBody>
          <a:bodyPr/>
          <a:lstStyle/>
          <a:p>
            <a:r>
              <a:rPr lang="en-GB" dirty="0" smtClean="0"/>
              <a:t>Winter is coming, Lord Jesus. The sky is dark by dinnertime, and it is colder every day. We wait for you, Light of the World, to warm our hearts with your joy. </a:t>
            </a:r>
          </a:p>
          <a:p>
            <a:r>
              <a:rPr lang="en-GB" dirty="0" smtClean="0"/>
              <a:t>We respond... </a:t>
            </a:r>
          </a:p>
          <a:p>
            <a:r>
              <a:rPr lang="en-GB" dirty="0" smtClean="0"/>
              <a:t>All </a:t>
            </a:r>
            <a:r>
              <a:rPr lang="en-GB" b="1" dirty="0" smtClean="0"/>
              <a:t>- COME, LORD JESUS </a:t>
            </a:r>
            <a:endParaRPr lang="en-GB"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 trees outside have lost their leaves. But the pine and spruce will always have their green needles. Green is the colour of life and hope. We wait for you, Prince of Peace, to bring new life and hope to our world. </a:t>
            </a:r>
          </a:p>
          <a:p>
            <a:r>
              <a:rPr lang="en-GB" dirty="0" smtClean="0"/>
              <a:t>We respond... </a:t>
            </a:r>
          </a:p>
          <a:p>
            <a:r>
              <a:rPr lang="en-GB" dirty="0" smtClean="0"/>
              <a:t>All - COME, LORD JESUS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Our days begin early and end when we sleep. But your love, O Lord has no beginning or end. We wait for you, Emmanuel, to show us the Father’s everlasting love. </a:t>
            </a:r>
          </a:p>
          <a:p>
            <a:r>
              <a:rPr lang="en-GB" dirty="0" smtClean="0"/>
              <a:t>We respond... </a:t>
            </a:r>
          </a:p>
          <a:p>
            <a:r>
              <a:rPr lang="en-GB" dirty="0" smtClean="0"/>
              <a:t>All - COME, LORD JESUS</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We live in warm homes and fall asleep under blankets and sheets. Lord Jesus, you came to us as a baby, born in a chilly stable. The heat from animals, a bed of straw and rags kept you warm. Son of God and Son of Mary, help us to welcome you in the poor and hungry. </a:t>
            </a:r>
          </a:p>
          <a:p>
            <a:r>
              <a:rPr lang="en-GB" dirty="0" smtClean="0"/>
              <a:t>We respond... </a:t>
            </a:r>
          </a:p>
          <a:p>
            <a:r>
              <a:rPr lang="en-GB" dirty="0" smtClean="0"/>
              <a:t>All - COME, LORD JESUS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Let us pray for peace in the world. That all Christians and people of good will might become peace-makers in their actions and words, so that every one living where there is war and fighting will know the peace of Christ’s coming. We pray to the Lord... </a:t>
            </a:r>
          </a:p>
          <a:p>
            <a:r>
              <a:rPr lang="en-GB" dirty="0" smtClean="0"/>
              <a:t>All - LORD, HEAR OUR PRAYER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Sign of the cross: In the Name of the Father….</a:t>
            </a:r>
            <a:endParaRPr lang="en-GB" dirty="0"/>
          </a:p>
        </p:txBody>
      </p:sp>
      <p:sp>
        <p:nvSpPr>
          <p:cNvPr id="3" name="Content Placeholder 2"/>
          <p:cNvSpPr>
            <a:spLocks noGrp="1"/>
          </p:cNvSpPr>
          <p:nvPr>
            <p:ph idx="1"/>
          </p:nvPr>
        </p:nvSpPr>
        <p:spPr>
          <a:xfrm>
            <a:off x="457200" y="1600201"/>
            <a:ext cx="7467600" cy="3340968"/>
          </a:xfrm>
        </p:spPr>
        <p:txBody>
          <a:bodyPr>
            <a:normAutofit lnSpcReduction="10000"/>
          </a:bodyPr>
          <a:lstStyle/>
          <a:p>
            <a:pPr>
              <a:buNone/>
            </a:pPr>
            <a:r>
              <a:rPr lang="en-GB" dirty="0" smtClean="0"/>
              <a:t>Introduction:</a:t>
            </a:r>
          </a:p>
          <a:p>
            <a:pPr>
              <a:buNone/>
            </a:pPr>
            <a:r>
              <a:rPr lang="en-GB" dirty="0" smtClean="0"/>
              <a:t>During this season of Advent we come together to pray and reflect on some passages from Scripture that help us deepen our understanding and gratitude of the gift of Jesus, known to us as the Messiah, Son of God and Son of Man.</a:t>
            </a:r>
          </a:p>
          <a:p>
            <a:pPr>
              <a:buNone/>
            </a:pPr>
            <a:endParaRPr lang="en-GB" dirty="0" smtClean="0"/>
          </a:p>
          <a:p>
            <a:pPr>
              <a:buNone/>
            </a:pPr>
            <a:endParaRPr lang="en-GB" dirty="0"/>
          </a:p>
        </p:txBody>
      </p:sp>
      <p:pic>
        <p:nvPicPr>
          <p:cNvPr id="14338" name="Picture 2" descr="http://s.twistynoodle.com/img/r/cross-with-flowers/the-sign-of-the-cross/the-sign-of-the-cross_coloring_page_png_468x609_q85.jpg?ctok=20120304094227"/>
          <p:cNvPicPr>
            <a:picLocks noChangeAspect="1" noChangeArrowheads="1"/>
          </p:cNvPicPr>
          <p:nvPr/>
        </p:nvPicPr>
        <p:blipFill>
          <a:blip r:embed="rId2" cstate="print"/>
          <a:srcRect/>
          <a:stretch>
            <a:fillRect/>
          </a:stretch>
        </p:blipFill>
        <p:spPr bwMode="auto">
          <a:xfrm>
            <a:off x="7812360" y="188640"/>
            <a:ext cx="1114041" cy="1440160"/>
          </a:xfrm>
          <a:prstGeom prst="rect">
            <a:avLst/>
          </a:prstGeom>
          <a:noFill/>
        </p:spPr>
      </p:pic>
      <p:pic>
        <p:nvPicPr>
          <p:cNvPr id="21506" name="Picture 2" descr="http://ronaldlong.files.wordpress.com/2013/05/son-of-god-son-of-man.png"/>
          <p:cNvPicPr>
            <a:picLocks noChangeAspect="1" noChangeArrowheads="1"/>
          </p:cNvPicPr>
          <p:nvPr/>
        </p:nvPicPr>
        <p:blipFill>
          <a:blip r:embed="rId3" cstate="print"/>
          <a:srcRect/>
          <a:stretch>
            <a:fillRect/>
          </a:stretch>
        </p:blipFill>
        <p:spPr bwMode="auto">
          <a:xfrm>
            <a:off x="2887980" y="4509121"/>
            <a:ext cx="2692132" cy="225605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Let us pray for the people in our community who are sick and lonely. That they might find hope and comfort as we reach out to them this Advent and Christmas. We pray to the Lord... </a:t>
            </a:r>
          </a:p>
          <a:p>
            <a:r>
              <a:rPr lang="en-GB" dirty="0" smtClean="0"/>
              <a:t>All - LORD, HEAR OUR PRAYER </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Let us pray for all of our parents, grandparents, brothers and sisters, aunts and uncles, friends and relatives. May the coming of Jesus bring them peace, good health and safety always. We pray to the Lord... </a:t>
            </a:r>
          </a:p>
          <a:p>
            <a:r>
              <a:rPr lang="en-GB" dirty="0" smtClean="0"/>
              <a:t>All - LORD, HEAR OUR PRAYER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Let us pray for all of us, that the Holy Spirit may fill our hearts with love, that we may welcome Jesus in everyone with compassion and kindness. </a:t>
            </a:r>
          </a:p>
          <a:p>
            <a:r>
              <a:rPr lang="en-GB" dirty="0" smtClean="0"/>
              <a:t>We pray to the Lord... </a:t>
            </a:r>
          </a:p>
          <a:p>
            <a:r>
              <a:rPr lang="en-GB" dirty="0" smtClean="0"/>
              <a:t>All -LORD, HEAR OUR PRAYER </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Let us stop for a moment to bring our own private intentions before God in the quiet of our hearts. </a:t>
            </a:r>
          </a:p>
          <a:p>
            <a:r>
              <a:rPr lang="en-GB" dirty="0" smtClean="0"/>
              <a:t>And now, let us bring all of our prayers and needs to God the Father in the words that Jesus taught us. Our Father... </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Closing Prayer</a:t>
            </a:r>
            <a:endParaRPr lang="en-GB" dirty="0"/>
          </a:p>
        </p:txBody>
      </p:sp>
      <p:sp>
        <p:nvSpPr>
          <p:cNvPr id="3" name="Content Placeholder 2"/>
          <p:cNvSpPr>
            <a:spLocks noGrp="1"/>
          </p:cNvSpPr>
          <p:nvPr>
            <p:ph idx="1"/>
          </p:nvPr>
        </p:nvSpPr>
        <p:spPr/>
        <p:txBody>
          <a:bodyPr>
            <a:normAutofit fontScale="92500"/>
          </a:bodyPr>
          <a:lstStyle/>
          <a:p>
            <a:r>
              <a:rPr lang="en-GB" dirty="0" smtClean="0"/>
              <a:t>Lord, God, you show us the tenderness of your love in Mary’s newborn Son. Like Mary, may we always be ready to say “yes” to your plan, so that Jesus may be born in us. We ask you to prepare our hearts to welcome him, so that like the angels who announced his birth, we too might greet his coming with joy. We ask you this through this same Christ our Lord. </a:t>
            </a:r>
          </a:p>
          <a:p>
            <a:r>
              <a:rPr lang="en-GB" dirty="0" smtClean="0"/>
              <a:t>Amen.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Noel </a:t>
            </a:r>
            <a:r>
              <a:rPr lang="en-GB" dirty="0" err="1" smtClean="0"/>
              <a:t>Noel</a:t>
            </a:r>
            <a:endParaRPr lang="en-GB" dirty="0"/>
          </a:p>
        </p:txBody>
      </p:sp>
      <p:sp>
        <p:nvSpPr>
          <p:cNvPr id="3" name="Content Placeholder 2"/>
          <p:cNvSpPr>
            <a:spLocks noGrp="1"/>
          </p:cNvSpPr>
          <p:nvPr>
            <p:ph idx="1"/>
          </p:nvPr>
        </p:nvSpPr>
        <p:spPr/>
        <p:txBody>
          <a:bodyPr/>
          <a:lstStyle/>
          <a:p>
            <a:r>
              <a:rPr lang="en-GB" dirty="0" smtClean="0">
                <a:hlinkClick r:id="rId2"/>
              </a:rPr>
              <a:t>http://www.youtube.com/watch?v=9DxQNBGKsX0&amp;list=AL94UKMTqg-9A5Tcd9Ert-ux4XNaJcpuKx</a:t>
            </a:r>
            <a:endParaRPr lang="en-GB" dirty="0" smtClean="0"/>
          </a:p>
          <a:p>
            <a:endParaRPr lang="en-GB" dirty="0"/>
          </a:p>
        </p:txBody>
      </p:sp>
      <p:pic>
        <p:nvPicPr>
          <p:cNvPr id="1026" name="Picture 2" descr="http://t2.gstatic.com/images?q=tbn:ANd9GcTdKk8uWHRThLNyl_UJRC9rnSHL7OsoyiALrXvbvDjmuPqe3-_1Qw"/>
          <p:cNvPicPr>
            <a:picLocks noChangeAspect="1" noChangeArrowheads="1"/>
          </p:cNvPicPr>
          <p:nvPr/>
        </p:nvPicPr>
        <p:blipFill>
          <a:blip r:embed="rId3"/>
          <a:srcRect/>
          <a:stretch>
            <a:fillRect/>
          </a:stretch>
        </p:blipFill>
        <p:spPr bwMode="auto">
          <a:xfrm>
            <a:off x="2051720" y="3573016"/>
            <a:ext cx="4752528" cy="285151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Josh Groban feat Faith Hill - The First Noel Noel.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547664" y="1484784"/>
            <a:ext cx="5688971" cy="46267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844824"/>
            <a:ext cx="7467600" cy="5013176"/>
          </a:xfrm>
        </p:spPr>
        <p:txBody>
          <a:bodyPr>
            <a:normAutofit fontScale="92500"/>
          </a:bodyPr>
          <a:lstStyle/>
          <a:p>
            <a:endParaRPr lang="en-GB" dirty="0" smtClean="0"/>
          </a:p>
          <a:p>
            <a:pPr>
              <a:buNone/>
            </a:pPr>
            <a:r>
              <a:rPr lang="en-GB" dirty="0" smtClean="0"/>
              <a:t> Today, we come together to pray as a school community in the spirit of Advent. Advent is a time of waiting. We wait for the birth of Jesus, who came to show us God the Father’s love and to free us from sin, so that we could be with him together forever. We wait for him to be born again in our hearts, our classrooms, our homes, our parish community, and in the whole world. ________________________. </a:t>
            </a:r>
            <a:endParaRPr lang="en-GB" dirty="0"/>
          </a:p>
        </p:txBody>
      </p:sp>
      <p:pic>
        <p:nvPicPr>
          <p:cNvPr id="20482" name="Picture 2" descr="http://t0.gstatic.com/images?q=tbn:ANd9GcSjGTl6_QwJ9rhgMh8g0kitZXbuFToOvx2kwQA0ExEmXUMavSXJMw"/>
          <p:cNvPicPr>
            <a:picLocks noChangeAspect="1" noChangeArrowheads="1"/>
          </p:cNvPicPr>
          <p:nvPr/>
        </p:nvPicPr>
        <p:blipFill>
          <a:blip r:embed="rId2"/>
          <a:srcRect/>
          <a:stretch>
            <a:fillRect/>
          </a:stretch>
        </p:blipFill>
        <p:spPr bwMode="auto">
          <a:xfrm>
            <a:off x="3203848" y="99518"/>
            <a:ext cx="2304256" cy="230425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Opening prayer – say together</a:t>
            </a:r>
            <a:endParaRPr lang="en-GB" dirty="0"/>
          </a:p>
        </p:txBody>
      </p:sp>
      <p:sp>
        <p:nvSpPr>
          <p:cNvPr id="3" name="Content Placeholder 2"/>
          <p:cNvSpPr>
            <a:spLocks noGrp="1"/>
          </p:cNvSpPr>
          <p:nvPr>
            <p:ph sz="half" idx="1"/>
          </p:nvPr>
        </p:nvSpPr>
        <p:spPr/>
        <p:txBody>
          <a:bodyPr>
            <a:normAutofit fontScale="92500" lnSpcReduction="20000"/>
          </a:bodyPr>
          <a:lstStyle/>
          <a:p>
            <a:pPr>
              <a:buNone/>
            </a:pPr>
            <a:endParaRPr lang="en-GB" dirty="0" smtClean="0"/>
          </a:p>
          <a:p>
            <a:pPr>
              <a:buNone/>
            </a:pPr>
            <a:r>
              <a:rPr lang="en-GB" dirty="0" smtClean="0"/>
              <a:t> God our Father, you created us to be with you forever, and sent your Son Jesus to lead us to eternal life. We ask you now to help us pray with one heart and one mind as we begin this Advent season. We make this prayer to you through Christ our Lord.</a:t>
            </a:r>
          </a:p>
          <a:p>
            <a:pPr>
              <a:buNone/>
            </a:pPr>
            <a:r>
              <a:rPr lang="en-GB" dirty="0" smtClean="0"/>
              <a:t> Amen.</a:t>
            </a:r>
            <a:endParaRPr lang="en-GB" dirty="0"/>
          </a:p>
        </p:txBody>
      </p:sp>
      <p:pic>
        <p:nvPicPr>
          <p:cNvPr id="19458" name="Picture 2" descr="http://www.crossroadscamberley.co.uk/wp-content/uploads/2012/01/FamilyPrayingHands.jpg"/>
          <p:cNvPicPr>
            <a:picLocks noChangeAspect="1" noChangeArrowheads="1"/>
          </p:cNvPicPr>
          <p:nvPr/>
        </p:nvPicPr>
        <p:blipFill>
          <a:blip r:embed="rId2"/>
          <a:srcRect/>
          <a:stretch>
            <a:fillRect/>
          </a:stretch>
        </p:blipFill>
        <p:spPr bwMode="auto">
          <a:xfrm>
            <a:off x="4932040" y="1434727"/>
            <a:ext cx="3312368" cy="542327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 Antiphons</a:t>
            </a:r>
            <a:endParaRPr lang="en-GB" dirty="0"/>
          </a:p>
        </p:txBody>
      </p:sp>
      <p:sp>
        <p:nvSpPr>
          <p:cNvPr id="3" name="Content Placeholder 2"/>
          <p:cNvSpPr>
            <a:spLocks noGrp="1"/>
          </p:cNvSpPr>
          <p:nvPr>
            <p:ph idx="1"/>
          </p:nvPr>
        </p:nvSpPr>
        <p:spPr>
          <a:xfrm>
            <a:off x="0" y="1268760"/>
            <a:ext cx="6228184" cy="5832648"/>
          </a:xfrm>
        </p:spPr>
        <p:txBody>
          <a:bodyPr>
            <a:normAutofit fontScale="77500" lnSpcReduction="20000"/>
          </a:bodyPr>
          <a:lstStyle/>
          <a:p>
            <a:pPr>
              <a:buNone/>
            </a:pPr>
            <a:r>
              <a:rPr lang="en-GB" dirty="0" smtClean="0"/>
              <a:t>The O Antiphons are seven short verses sung before the </a:t>
            </a:r>
            <a:r>
              <a:rPr lang="en-GB" dirty="0" err="1" smtClean="0"/>
              <a:t>Magnificat</a:t>
            </a:r>
            <a:r>
              <a:rPr lang="en-GB" dirty="0" smtClean="0"/>
              <a:t> during Evening Prayer of the Church on the seven days before the vigil of Christmas. They each begin with the exclamation "O". Each of them ends with a plea for the Messiah to come. As Christmas approaches the cry becomes more urgent.</a:t>
            </a:r>
          </a:p>
          <a:p>
            <a:pPr>
              <a:buNone/>
            </a:pPr>
            <a:r>
              <a:rPr lang="en-GB" dirty="0" smtClean="0"/>
              <a:t>The O Antiphons were composed in the seventh or eighth century when monks put together texts from the Old Testament which looked forward to the coming of our salvation. They form a rich mosaic of scriptural images.  They became very popular in the Middle Ages. While the monastic choirs sang the antiphons the great bells of the church were rung.</a:t>
            </a:r>
          </a:p>
          <a:p>
            <a:endParaRPr lang="en-GB" dirty="0"/>
          </a:p>
        </p:txBody>
      </p:sp>
      <p:pic>
        <p:nvPicPr>
          <p:cNvPr id="18434" name="Picture 2" descr="http://maryellenb.typepad.com/o_night_divine/images/o_antiphons.jpg"/>
          <p:cNvPicPr>
            <a:picLocks noChangeAspect="1" noChangeArrowheads="1"/>
          </p:cNvPicPr>
          <p:nvPr/>
        </p:nvPicPr>
        <p:blipFill>
          <a:blip r:embed="rId2"/>
          <a:srcRect/>
          <a:stretch>
            <a:fillRect/>
          </a:stretch>
        </p:blipFill>
        <p:spPr bwMode="auto">
          <a:xfrm>
            <a:off x="6372200" y="1916832"/>
            <a:ext cx="2345403" cy="35298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 Antiphons Reflection.</a:t>
            </a:r>
            <a:endParaRPr lang="en-GB" dirty="0"/>
          </a:p>
        </p:txBody>
      </p:sp>
      <p:sp>
        <p:nvSpPr>
          <p:cNvPr id="3" name="Content Placeholder 2"/>
          <p:cNvSpPr>
            <a:spLocks noGrp="1"/>
          </p:cNvSpPr>
          <p:nvPr>
            <p:ph idx="1"/>
          </p:nvPr>
        </p:nvSpPr>
        <p:spPr/>
        <p:txBody>
          <a:bodyPr/>
          <a:lstStyle/>
          <a:p>
            <a:pPr>
              <a:buNone/>
            </a:pPr>
            <a:endParaRPr lang="en-GB" dirty="0"/>
          </a:p>
        </p:txBody>
      </p:sp>
      <p:pic>
        <p:nvPicPr>
          <p:cNvPr id="17410" name="Picture 2" descr="http://maryellenb.typepad.com/o_night_divine/images/o_antiphons.jpg"/>
          <p:cNvPicPr>
            <a:picLocks noChangeAspect="1" noChangeArrowheads="1"/>
          </p:cNvPicPr>
          <p:nvPr/>
        </p:nvPicPr>
        <p:blipFill>
          <a:blip r:embed="rId2"/>
          <a:srcRect/>
          <a:stretch>
            <a:fillRect/>
          </a:stretch>
        </p:blipFill>
        <p:spPr bwMode="auto">
          <a:xfrm>
            <a:off x="3779912" y="2852936"/>
            <a:ext cx="1905000" cy="28670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 Antiphon Reflection.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32919" y="764704"/>
            <a:ext cx="8615545" cy="5688632"/>
          </a:xfrm>
          <a:prstGeom prst="rect">
            <a:avLst/>
          </a:prstGeom>
        </p:spPr>
      </p:pic>
      <p:sp>
        <p:nvSpPr>
          <p:cNvPr id="6" name="Title 5"/>
          <p:cNvSpPr>
            <a:spLocks noGrp="1"/>
          </p:cNvSpPr>
          <p:nvPr>
            <p:ph type="title"/>
          </p:nvPr>
        </p:nvSpPr>
        <p:spPr/>
        <p:txBody>
          <a:bodyPr/>
          <a:lstStyle/>
          <a:p>
            <a:endParaRPr lang="en-GB"/>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Reading</a:t>
            </a:r>
            <a:endParaRPr lang="en-GB" dirty="0"/>
          </a:p>
        </p:txBody>
      </p:sp>
      <p:sp>
        <p:nvSpPr>
          <p:cNvPr id="3" name="Content Placeholder 2"/>
          <p:cNvSpPr>
            <a:spLocks noGrp="1"/>
          </p:cNvSpPr>
          <p:nvPr>
            <p:ph idx="1"/>
          </p:nvPr>
        </p:nvSpPr>
        <p:spPr/>
        <p:txBody>
          <a:bodyPr/>
          <a:lstStyle/>
          <a:p>
            <a:pPr>
              <a:buNone/>
            </a:pPr>
            <a:r>
              <a:rPr lang="en-GB" dirty="0" smtClean="0"/>
              <a:t>Our reading focuses on the birth of Christ.  That wonderful moment when light entered into our dark world and we get the first glimpse of the long awaited Messiah.  </a:t>
            </a:r>
            <a:endParaRPr lang="en-GB" dirty="0"/>
          </a:p>
        </p:txBody>
      </p:sp>
      <p:pic>
        <p:nvPicPr>
          <p:cNvPr id="16386" name="Picture 2" descr="http://stnoufer.files.wordpress.com/2010/12/nativity_scene.jpg"/>
          <p:cNvPicPr>
            <a:picLocks noChangeAspect="1" noChangeArrowheads="1"/>
          </p:cNvPicPr>
          <p:nvPr/>
        </p:nvPicPr>
        <p:blipFill>
          <a:blip r:embed="rId2"/>
          <a:srcRect/>
          <a:stretch>
            <a:fillRect/>
          </a:stretch>
        </p:blipFill>
        <p:spPr bwMode="auto">
          <a:xfrm>
            <a:off x="3275856" y="3573016"/>
            <a:ext cx="4714900" cy="308812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864096"/>
          </a:xfrm>
        </p:spPr>
        <p:txBody>
          <a:bodyPr>
            <a:normAutofit/>
          </a:bodyPr>
          <a:lstStyle/>
          <a:p>
            <a:r>
              <a:rPr lang="en-GB" dirty="0" smtClean="0"/>
              <a:t>First Reading Luke 2:5-7,21</a:t>
            </a:r>
            <a:endParaRPr lang="en-GB" dirty="0"/>
          </a:p>
        </p:txBody>
      </p:sp>
      <p:sp>
        <p:nvSpPr>
          <p:cNvPr id="3" name="Content Placeholder 2"/>
          <p:cNvSpPr>
            <a:spLocks noGrp="1"/>
          </p:cNvSpPr>
          <p:nvPr>
            <p:ph idx="1"/>
          </p:nvPr>
        </p:nvSpPr>
        <p:spPr>
          <a:xfrm>
            <a:off x="457200" y="908720"/>
            <a:ext cx="7467600" cy="5949280"/>
          </a:xfrm>
        </p:spPr>
        <p:txBody>
          <a:bodyPr>
            <a:normAutofit fontScale="62500" lnSpcReduction="20000"/>
          </a:bodyPr>
          <a:lstStyle/>
          <a:p>
            <a:pPr>
              <a:buNone/>
            </a:pPr>
            <a:r>
              <a:rPr lang="en-GB" baseline="30000" dirty="0" smtClean="0"/>
              <a:t>4</a:t>
            </a:r>
            <a:r>
              <a:rPr lang="en-GB" dirty="0" smtClean="0"/>
              <a:t> So </a:t>
            </a:r>
            <a:r>
              <a:rPr lang="en-GB" dirty="0" smtClean="0">
                <a:hlinkClick r:id="rId2"/>
              </a:rPr>
              <a:t>Joseph</a:t>
            </a:r>
            <a:r>
              <a:rPr lang="en-GB" dirty="0" smtClean="0"/>
              <a:t> set out from the town of </a:t>
            </a:r>
            <a:r>
              <a:rPr lang="en-GB" dirty="0" smtClean="0">
                <a:hlinkClick r:id="rId3"/>
              </a:rPr>
              <a:t>Nazareth</a:t>
            </a:r>
            <a:r>
              <a:rPr lang="en-GB" dirty="0" smtClean="0"/>
              <a:t> in </a:t>
            </a:r>
            <a:r>
              <a:rPr lang="en-GB" dirty="0" smtClean="0">
                <a:hlinkClick r:id="rId4"/>
              </a:rPr>
              <a:t>Galilee</a:t>
            </a:r>
            <a:r>
              <a:rPr lang="en-GB" dirty="0" smtClean="0"/>
              <a:t> for Judaea, to David's town called Bethlehem, since he was of David's House and line,</a:t>
            </a:r>
          </a:p>
          <a:p>
            <a:pPr>
              <a:buNone/>
            </a:pPr>
            <a:r>
              <a:rPr lang="en-GB" baseline="30000" dirty="0" smtClean="0"/>
              <a:t>5</a:t>
            </a:r>
            <a:r>
              <a:rPr lang="en-GB" dirty="0" smtClean="0"/>
              <a:t> in order to be registered together with Mary, his betrothed, who was with child.</a:t>
            </a:r>
          </a:p>
          <a:p>
            <a:pPr>
              <a:buNone/>
            </a:pPr>
            <a:r>
              <a:rPr lang="en-GB" baseline="30000" dirty="0" smtClean="0"/>
              <a:t>6</a:t>
            </a:r>
            <a:r>
              <a:rPr lang="en-GB" dirty="0" smtClean="0"/>
              <a:t> Now it happened that, while they were there, the </a:t>
            </a:r>
            <a:r>
              <a:rPr lang="en-GB" dirty="0" smtClean="0">
                <a:hlinkClick r:id="rId5"/>
              </a:rPr>
              <a:t>time</a:t>
            </a:r>
            <a:r>
              <a:rPr lang="en-GB" dirty="0" smtClean="0"/>
              <a:t> came for her to have her child,</a:t>
            </a:r>
          </a:p>
          <a:p>
            <a:pPr>
              <a:buNone/>
            </a:pPr>
            <a:r>
              <a:rPr lang="en-GB" baseline="30000" dirty="0" smtClean="0"/>
              <a:t>7</a:t>
            </a:r>
            <a:r>
              <a:rPr lang="en-GB" dirty="0" smtClean="0"/>
              <a:t> and she gave birth to a son, her first-born. She wrapped him in swaddling clothes and laid him in a manger because there was no room for them in the living-space.</a:t>
            </a:r>
          </a:p>
          <a:p>
            <a:pPr>
              <a:buNone/>
            </a:pPr>
            <a:r>
              <a:rPr lang="en-GB" baseline="30000" dirty="0" smtClean="0"/>
              <a:t>8</a:t>
            </a:r>
            <a:r>
              <a:rPr lang="en-GB" dirty="0" smtClean="0"/>
              <a:t> In the countryside close by there were shepherds out in the fields keeping guard over their sheep during the watches of the night.</a:t>
            </a:r>
          </a:p>
          <a:p>
            <a:pPr>
              <a:buNone/>
            </a:pPr>
            <a:r>
              <a:rPr lang="en-GB" baseline="30000" dirty="0" smtClean="0"/>
              <a:t>9</a:t>
            </a:r>
            <a:r>
              <a:rPr lang="en-GB" dirty="0" smtClean="0"/>
              <a:t> An </a:t>
            </a:r>
            <a:r>
              <a:rPr lang="en-GB" dirty="0" smtClean="0">
                <a:hlinkClick r:id="rId6"/>
              </a:rPr>
              <a:t>angel</a:t>
            </a:r>
            <a:r>
              <a:rPr lang="en-GB" dirty="0" smtClean="0"/>
              <a:t> of the </a:t>
            </a:r>
            <a:r>
              <a:rPr lang="en-GB" dirty="0" smtClean="0">
                <a:hlinkClick r:id="rId7"/>
              </a:rPr>
              <a:t>Lord</a:t>
            </a:r>
            <a:r>
              <a:rPr lang="en-GB" dirty="0" smtClean="0"/>
              <a:t> stood over them and the </a:t>
            </a:r>
            <a:r>
              <a:rPr lang="en-GB" dirty="0" smtClean="0">
                <a:hlinkClick r:id="rId8"/>
              </a:rPr>
              <a:t>glory</a:t>
            </a:r>
            <a:r>
              <a:rPr lang="en-GB" dirty="0" smtClean="0"/>
              <a:t> of the </a:t>
            </a:r>
            <a:r>
              <a:rPr lang="en-GB" dirty="0" smtClean="0">
                <a:hlinkClick r:id="rId7"/>
              </a:rPr>
              <a:t>Lord</a:t>
            </a:r>
            <a:r>
              <a:rPr lang="en-GB" dirty="0" smtClean="0"/>
              <a:t> shone round them. They were terrified,</a:t>
            </a:r>
          </a:p>
          <a:p>
            <a:pPr>
              <a:buNone/>
            </a:pPr>
            <a:r>
              <a:rPr lang="en-GB" baseline="30000" dirty="0" smtClean="0"/>
              <a:t>10</a:t>
            </a:r>
            <a:r>
              <a:rPr lang="en-GB" dirty="0" smtClean="0"/>
              <a:t> but the </a:t>
            </a:r>
            <a:r>
              <a:rPr lang="en-GB" dirty="0" smtClean="0">
                <a:hlinkClick r:id="rId6"/>
              </a:rPr>
              <a:t>angel</a:t>
            </a:r>
            <a:r>
              <a:rPr lang="en-GB" dirty="0" smtClean="0"/>
              <a:t> said, 'Do not be afraid. Look, I bring you news of great joy, a joy to be shared by the whole people.</a:t>
            </a:r>
          </a:p>
          <a:p>
            <a:pPr>
              <a:buNone/>
            </a:pPr>
            <a:r>
              <a:rPr lang="en-GB" baseline="30000" dirty="0" smtClean="0"/>
              <a:t>11</a:t>
            </a:r>
            <a:r>
              <a:rPr lang="en-GB" dirty="0" smtClean="0"/>
              <a:t> Today in the town of David a Saviour has been born to you; he is </a:t>
            </a:r>
            <a:r>
              <a:rPr lang="en-GB" dirty="0" smtClean="0">
                <a:hlinkClick r:id="rId9"/>
              </a:rPr>
              <a:t>Christ</a:t>
            </a:r>
            <a:r>
              <a:rPr lang="en-GB" dirty="0" smtClean="0"/>
              <a:t> the Lord.</a:t>
            </a:r>
          </a:p>
          <a:p>
            <a:pPr>
              <a:buNone/>
            </a:pPr>
            <a:r>
              <a:rPr lang="en-GB" baseline="30000" dirty="0" smtClean="0"/>
              <a:t>12</a:t>
            </a:r>
            <a:r>
              <a:rPr lang="en-GB" dirty="0" smtClean="0"/>
              <a:t> And here is a sign for you: you </a:t>
            </a:r>
            <a:r>
              <a:rPr lang="en-GB" dirty="0" smtClean="0">
                <a:hlinkClick r:id="rId10"/>
              </a:rPr>
              <a:t>will</a:t>
            </a:r>
            <a:r>
              <a:rPr lang="en-GB" dirty="0" smtClean="0"/>
              <a:t> find a baby wrapped in swaddling clothes and </a:t>
            </a:r>
            <a:r>
              <a:rPr lang="en-GB" dirty="0" smtClean="0">
                <a:hlinkClick r:id="rId11"/>
              </a:rPr>
              <a:t>lying</a:t>
            </a:r>
            <a:r>
              <a:rPr lang="en-GB" dirty="0" smtClean="0"/>
              <a:t> in a manger.'</a:t>
            </a:r>
          </a:p>
          <a:p>
            <a:pPr>
              <a:buNone/>
            </a:pPr>
            <a:r>
              <a:rPr lang="en-GB" baseline="30000" dirty="0" smtClean="0"/>
              <a:t>13</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317</TotalTime>
  <Words>1472</Words>
  <Application>Microsoft Office PowerPoint</Application>
  <PresentationFormat>On-screen Show (4:3)</PresentationFormat>
  <Paragraphs>73</Paragraphs>
  <Slides>26</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Arabic Typesetting</vt:lpstr>
      <vt:lpstr>Arial</vt:lpstr>
      <vt:lpstr>Franklin Gothic Book</vt:lpstr>
      <vt:lpstr>Wingdings 2</vt:lpstr>
      <vt:lpstr>Technic</vt:lpstr>
      <vt:lpstr>S2 Advent Service</vt:lpstr>
      <vt:lpstr>Sign of the cross: In the Name of the Father….</vt:lpstr>
      <vt:lpstr>PowerPoint Presentation</vt:lpstr>
      <vt:lpstr>Opening prayer – say together</vt:lpstr>
      <vt:lpstr>O Antiphons</vt:lpstr>
      <vt:lpstr>O Antiphons Reflection.</vt:lpstr>
      <vt:lpstr>PowerPoint Presentation</vt:lpstr>
      <vt:lpstr>First Reading</vt:lpstr>
      <vt:lpstr>First Reading Luke 2:5-7,21</vt:lpstr>
      <vt:lpstr>Oh Holy Night </vt:lpstr>
      <vt:lpstr>Oh Holy Night </vt:lpstr>
      <vt:lpstr>Second Reading Mark 1:1-11</vt:lpstr>
      <vt:lpstr>PowerPoint Presentation</vt:lpstr>
      <vt:lpstr>PowerPoint Presentation</vt:lpstr>
      <vt:lpstr>Prayers of the faithful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Prayer</vt:lpstr>
      <vt:lpstr>Noel Noel</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 Advent Service</dc:title>
  <dc:creator>mmarks</dc:creator>
  <cp:lastModifiedBy>M Marks</cp:lastModifiedBy>
  <cp:revision>36</cp:revision>
  <dcterms:created xsi:type="dcterms:W3CDTF">2013-11-15T15:25:58Z</dcterms:created>
  <dcterms:modified xsi:type="dcterms:W3CDTF">2017-12-07T09:29:16Z</dcterms:modified>
</cp:coreProperties>
</file>