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6" r:id="rId2"/>
    <p:sldId id="259" r:id="rId3"/>
    <p:sldId id="258" r:id="rId4"/>
    <p:sldId id="260" r:id="rId5"/>
    <p:sldId id="261" r:id="rId6"/>
    <p:sldId id="262" r:id="rId7"/>
    <p:sldId id="263" r:id="rId8"/>
    <p:sldId id="264" r:id="rId9"/>
    <p:sldId id="266" r:id="rId10"/>
    <p:sldId id="267" r:id="rId11"/>
    <p:sldId id="269" r:id="rId12"/>
    <p:sldId id="271" r:id="rId13"/>
    <p:sldId id="272" r:id="rId14"/>
    <p:sldId id="273" r:id="rId15"/>
    <p:sldId id="274" r:id="rId16"/>
    <p:sldId id="275" r:id="rId17"/>
    <p:sldId id="276" r:id="rId18"/>
    <p:sldId id="277" r:id="rId19"/>
    <p:sldId id="268"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927B9-0AB9-4ABE-C546-BC41AFE89BA2}" v="188" dt="2020-10-27T17:05:42.814"/>
    <p1510:client id="{3C27B579-1E08-23FA-857B-5C1DF6BCA861}" v="1152" dt="2020-10-28T10:53:31.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5193" autoAdjust="0"/>
  </p:normalViewPr>
  <p:slideViewPr>
    <p:cSldViewPr snapToGrid="0">
      <p:cViewPr varScale="1">
        <p:scale>
          <a:sx n="27" d="100"/>
          <a:sy n="27" d="100"/>
        </p:scale>
        <p:origin x="15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DD70A-0596-4846-A33F-548D6C4F3AF5}" type="datetimeFigureOut">
              <a:rPr lang="en-GB" smtClean="0"/>
              <a:t>29/10/2020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3F2C0-7DA4-4F90-B908-6B2C40B3B570}" type="slidenum">
              <a:rPr lang="en-GB" smtClean="0"/>
              <a:t>‹#›</a:t>
            </a:fld>
            <a:endParaRPr lang="en-GB"/>
          </a:p>
        </p:txBody>
      </p:sp>
    </p:spTree>
    <p:extLst>
      <p:ext uri="{BB962C8B-B14F-4D97-AF65-F5344CB8AC3E}">
        <p14:creationId xmlns:p14="http://schemas.microsoft.com/office/powerpoint/2010/main" val="366365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purpose of these lessons is to re-cap on learning that should have taken place in preparation for receiving the sacrament of Confirmation. You may all of have been at different stages in this development but the learning here gives us another opportunity to explore the sacraments and, in particular, the sacrament of Confirmation. </a:t>
            </a:r>
          </a:p>
          <a:p>
            <a:endParaRPr lang="en-GB" dirty="0"/>
          </a:p>
          <a:p>
            <a:r>
              <a:rPr lang="en-GB" dirty="0"/>
              <a:t>You may wish to begin the lesson in prayer which can be found on the following slide. </a:t>
            </a:r>
          </a:p>
        </p:txBody>
      </p:sp>
      <p:sp>
        <p:nvSpPr>
          <p:cNvPr id="4" name="Slide Number Placeholder 3"/>
          <p:cNvSpPr>
            <a:spLocks noGrp="1"/>
          </p:cNvSpPr>
          <p:nvPr>
            <p:ph type="sldNum" sz="quarter" idx="5"/>
          </p:nvPr>
        </p:nvSpPr>
        <p:spPr/>
        <p:txBody>
          <a:bodyPr/>
          <a:lstStyle/>
          <a:p>
            <a:fld id="{9D33F2C0-7DA4-4F90-B908-6B2C40B3B570}" type="slidenum">
              <a:rPr lang="en-GB" smtClean="0"/>
              <a:t>1</a:t>
            </a:fld>
            <a:endParaRPr lang="en-GB"/>
          </a:p>
        </p:txBody>
      </p:sp>
    </p:spTree>
    <p:extLst>
      <p:ext uri="{BB962C8B-B14F-4D97-AF65-F5344CB8AC3E}">
        <p14:creationId xmlns:p14="http://schemas.microsoft.com/office/powerpoint/2010/main" val="356259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originally, Pentecost was a Jewish holiday held 50 days after Passover. One of three major feasts during the Jewish year, it celebrated Thanksgiving for harvested crops. However, Pentecost for Christians means something far different.</a:t>
            </a:r>
            <a:endParaRPr lang="en-US" dirty="0">
              <a:cs typeface="Calibri"/>
            </a:endParaRPr>
          </a:p>
          <a:p>
            <a:endParaRPr lang="en-US" dirty="0"/>
          </a:p>
          <a:p>
            <a:r>
              <a:rPr lang="en-US" dirty="0"/>
              <a:t>Before Jesus was crucified, he told his disciples that the Holy Spirit would come after him and 40 days after Jesus was resurrected (10 days after he ascended into heaven), that promise was fulfilled when Peter and the early Church were in Jerusalem for Pentecost. </a:t>
            </a:r>
            <a:r>
              <a:rPr lang="en-US" b="1" dirty="0"/>
              <a:t>Read scripture passage.</a:t>
            </a:r>
            <a:endParaRPr lang="en-US" dirty="0">
              <a:cs typeface="Calibri"/>
            </a:endParaRPr>
          </a:p>
          <a:p>
            <a:endParaRPr lang="en-US" b="1" dirty="0">
              <a:cs typeface="Calibri"/>
            </a:endParaRPr>
          </a:p>
          <a:p>
            <a:r>
              <a:rPr lang="en-US" b="1" dirty="0"/>
              <a:t>Either as whole group/class </a:t>
            </a:r>
            <a:r>
              <a:rPr lang="en-US" b="1" dirty="0" err="1"/>
              <a:t>summarise</a:t>
            </a:r>
            <a:r>
              <a:rPr lang="en-US" b="1" dirty="0"/>
              <a:t> the main points of the passage or you could ask pupils to </a:t>
            </a:r>
            <a:r>
              <a:rPr lang="en-US" b="1" dirty="0" err="1"/>
              <a:t>summarise</a:t>
            </a:r>
            <a:r>
              <a:rPr lang="en-US" b="1" dirty="0"/>
              <a:t> individually in jotters.</a:t>
            </a:r>
            <a:endParaRPr lang="en-US" b="1" dirty="0">
              <a:cs typeface="Calibri"/>
            </a:endParaRPr>
          </a:p>
          <a:p>
            <a:endParaRPr lang="en-US" b="1"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D33F2C0-7DA4-4F90-B908-6B2C40B3B570}" type="slidenum">
              <a:rPr lang="en-GB" smtClean="0"/>
              <a:t>10</a:t>
            </a:fld>
            <a:endParaRPr lang="en-GB"/>
          </a:p>
        </p:txBody>
      </p:sp>
    </p:spTree>
    <p:extLst>
      <p:ext uri="{BB962C8B-B14F-4D97-AF65-F5344CB8AC3E}">
        <p14:creationId xmlns:p14="http://schemas.microsoft.com/office/powerpoint/2010/main" val="103228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look now at the Gifts of the Holy Spirit.</a:t>
            </a:r>
          </a:p>
          <a:p>
            <a:endParaRPr lang="en-US" dirty="0">
              <a:cs typeface="Calibri"/>
            </a:endParaRPr>
          </a:p>
          <a:p>
            <a:r>
              <a:rPr lang="en-US" dirty="0">
                <a:cs typeface="Calibri"/>
              </a:rPr>
              <a:t>Explain that they receive the Gifts of the Holy Spirit at Baptism, and that these will bear fruit as they develop positive qualities during their spiritual life journey. </a:t>
            </a:r>
          </a:p>
          <a:p>
            <a:endParaRPr lang="en-US" b="1" dirty="0">
              <a:cs typeface="Calibri"/>
            </a:endParaRPr>
          </a:p>
          <a:p>
            <a:r>
              <a:rPr lang="en-US" b="1" dirty="0">
                <a:cs typeface="Calibri"/>
              </a:rPr>
              <a:t>Ask pupils to consider what their gifts might be.</a:t>
            </a:r>
            <a:endParaRPr lang="en-US" dirty="0">
              <a:cs typeface="Calibri"/>
            </a:endParaRPr>
          </a:p>
          <a:p>
            <a:endParaRPr lang="en-US" b="1" dirty="0">
              <a:cs typeface="Calibri"/>
            </a:endParaRPr>
          </a:p>
          <a:p>
            <a:r>
              <a:rPr lang="en-US" dirty="0">
                <a:cs typeface="Calibri"/>
              </a:rPr>
              <a:t>We'll now look at each of these gifts in a bit more detail.</a:t>
            </a:r>
          </a:p>
          <a:p>
            <a:endParaRPr lang="en-US" b="1"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9D33F2C0-7DA4-4F90-B908-6B2C40B3B570}" type="slidenum">
              <a:rPr lang="en-GB" smtClean="0"/>
              <a:t>11</a:t>
            </a:fld>
            <a:endParaRPr lang="en-GB"/>
          </a:p>
        </p:txBody>
      </p:sp>
    </p:spTree>
    <p:extLst>
      <p:ext uri="{BB962C8B-B14F-4D97-AF65-F5344CB8AC3E}">
        <p14:creationId xmlns:p14="http://schemas.microsoft.com/office/powerpoint/2010/main" val="408495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Give pupils some time on their own to write their prayer. </a:t>
            </a:r>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D33F2C0-7DA4-4F90-B908-6B2C40B3B570}" type="slidenum">
              <a:rPr lang="en-GB" smtClean="0"/>
              <a:t>19</a:t>
            </a:fld>
            <a:endParaRPr lang="en-GB"/>
          </a:p>
        </p:txBody>
      </p:sp>
    </p:spTree>
    <p:extLst>
      <p:ext uri="{BB962C8B-B14F-4D97-AF65-F5344CB8AC3E}">
        <p14:creationId xmlns:p14="http://schemas.microsoft.com/office/powerpoint/2010/main" val="49602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finish off this short re-cap on Confirmation, consolidate what you have learned with the video on the slide. After you have watched the video, draw attention to the following points:</a:t>
            </a:r>
            <a:endParaRPr lang="en-US" dirty="0"/>
          </a:p>
          <a:p>
            <a:endParaRPr lang="en-US" dirty="0">
              <a:cs typeface="Calibri"/>
            </a:endParaRPr>
          </a:p>
          <a:p>
            <a:r>
              <a:rPr lang="en-US" b="1" dirty="0">
                <a:cs typeface="Calibri"/>
              </a:rPr>
              <a:t>Points to draw out:</a:t>
            </a:r>
          </a:p>
          <a:p>
            <a:pPr marL="171450" indent="-171450">
              <a:buFont typeface="Arial"/>
              <a:buChar char="•"/>
            </a:pPr>
            <a:r>
              <a:rPr lang="en-US" dirty="0">
                <a:cs typeface="Calibri"/>
              </a:rPr>
              <a:t>In the sacraments, God gives us special graces to live like he does – unselfishly and for the good of others</a:t>
            </a:r>
          </a:p>
          <a:p>
            <a:pPr marL="171450" indent="-171450">
              <a:buFont typeface="Arial"/>
              <a:buChar char="•"/>
            </a:pPr>
            <a:r>
              <a:rPr lang="en-US" dirty="0">
                <a:cs typeface="Calibri"/>
              </a:rPr>
              <a:t>The outpouring of the Holy Spirit seals and you - it is the same outpouring that God gave to his Apostles</a:t>
            </a:r>
          </a:p>
          <a:p>
            <a:pPr marL="171450" indent="-171450">
              <a:buFont typeface="Arial"/>
              <a:buChar char="•"/>
            </a:pPr>
            <a:r>
              <a:rPr lang="en-US" dirty="0">
                <a:cs typeface="Calibri"/>
              </a:rPr>
              <a:t>After his death and resurrection, Jesus said he would give them the Holy Spirit and through it they would have the strength to tell the world about Jesus</a:t>
            </a:r>
          </a:p>
          <a:p>
            <a:pPr marL="171450" indent="-171450">
              <a:buFont typeface="Arial"/>
              <a:buChar char="•"/>
            </a:pPr>
            <a:r>
              <a:rPr lang="en-US" dirty="0">
                <a:cs typeface="Calibri"/>
              </a:rPr>
              <a:t>Pentecost – the outpouring of the Holy Spirit – transformed the Apostles from being scared to being string and courageous</a:t>
            </a:r>
          </a:p>
          <a:p>
            <a:pPr marL="171450" indent="-171450">
              <a:buFont typeface="Arial"/>
              <a:buChar char="•"/>
            </a:pPr>
            <a:r>
              <a:rPr lang="en-US" dirty="0">
                <a:cs typeface="Calibri"/>
              </a:rPr>
              <a:t>Jesus is sending you out in the same way in which he sent the Apostles out</a:t>
            </a:r>
          </a:p>
          <a:p>
            <a:pPr marL="171450" indent="-171450">
              <a:buFont typeface="Arial"/>
              <a:buChar char="•"/>
            </a:pPr>
            <a:r>
              <a:rPr lang="en-US" dirty="0">
                <a:cs typeface="Calibri"/>
              </a:rPr>
              <a:t>When you are confirmed, you receive the seven Gifts of the Holy Spirit which you can develop by spending time in prayer with God and living a life ,modelled on Jesus </a:t>
            </a:r>
            <a:endParaRPr lang="en-US" dirty="0"/>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D33F2C0-7DA4-4F90-B908-6B2C40B3B570}" type="slidenum">
              <a:rPr lang="en-GB" smtClean="0"/>
              <a:t>20</a:t>
            </a:fld>
            <a:endParaRPr lang="en-GB"/>
          </a:p>
        </p:txBody>
      </p:sp>
    </p:spTree>
    <p:extLst>
      <p:ext uri="{BB962C8B-B14F-4D97-AF65-F5344CB8AC3E}">
        <p14:creationId xmlns:p14="http://schemas.microsoft.com/office/powerpoint/2010/main" val="47869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pupils to say the responses in bold. </a:t>
            </a:r>
          </a:p>
          <a:p>
            <a:endParaRPr lang="en-GB" dirty="0">
              <a:cs typeface="Calibri"/>
            </a:endParaRPr>
          </a:p>
          <a:p>
            <a:r>
              <a:rPr lang="en-GB" dirty="0">
                <a:cs typeface="Calibri"/>
              </a:rPr>
              <a:t>Depending on how long you take to deliver these resources, you may wish to use this prayer to begin each section/lesson.</a:t>
            </a:r>
          </a:p>
        </p:txBody>
      </p:sp>
      <p:sp>
        <p:nvSpPr>
          <p:cNvPr id="4" name="Slide Number Placeholder 3"/>
          <p:cNvSpPr>
            <a:spLocks noGrp="1"/>
          </p:cNvSpPr>
          <p:nvPr>
            <p:ph type="sldNum" sz="quarter" idx="5"/>
          </p:nvPr>
        </p:nvSpPr>
        <p:spPr/>
        <p:txBody>
          <a:bodyPr/>
          <a:lstStyle/>
          <a:p>
            <a:fld id="{9D33F2C0-7DA4-4F90-B908-6B2C40B3B570}" type="slidenum">
              <a:rPr lang="en-GB" smtClean="0"/>
              <a:t>2</a:t>
            </a:fld>
            <a:endParaRPr lang="en-GB"/>
          </a:p>
        </p:txBody>
      </p:sp>
    </p:spTree>
    <p:extLst>
      <p:ext uri="{BB962C8B-B14F-4D97-AF65-F5344CB8AC3E}">
        <p14:creationId xmlns:p14="http://schemas.microsoft.com/office/powerpoint/2010/main" val="357282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aseline="0" dirty="0"/>
              <a:t>Ask the pupils what they think the image in slide is.</a:t>
            </a:r>
          </a:p>
          <a:p>
            <a:pPr marL="171450" indent="-171450">
              <a:buFontTx/>
              <a:buChar char="-"/>
            </a:pPr>
            <a:r>
              <a:rPr lang="en-GB" baseline="0" dirty="0"/>
              <a:t>It is a stained glass window depicting the seven sacraments of the Catholic Church. </a:t>
            </a:r>
          </a:p>
          <a:p>
            <a:pPr marL="171450" indent="-171450">
              <a:buFontTx/>
              <a:buChar char="-"/>
            </a:pPr>
            <a:endParaRPr lang="en-GB" baseline="0" dirty="0"/>
          </a:p>
          <a:p>
            <a:pPr marL="0" indent="0">
              <a:buFontTx/>
              <a:buNone/>
            </a:pPr>
            <a:r>
              <a:rPr lang="en-GB" b="1" baseline="0" dirty="0"/>
              <a:t>Activity: </a:t>
            </a:r>
            <a:r>
              <a:rPr lang="en-GB" baseline="0" dirty="0"/>
              <a:t>Ask how many sacraments they can identify from this image and to list the symbols they think fit with each sacrament.</a:t>
            </a:r>
          </a:p>
          <a:p>
            <a:pPr marL="0" indent="0">
              <a:buFontTx/>
              <a:buNone/>
            </a:pPr>
            <a:endParaRPr lang="en-GB" baseline="0" dirty="0"/>
          </a:p>
          <a:p>
            <a:pPr marL="0" indent="0">
              <a:buFontTx/>
              <a:buNone/>
            </a:pPr>
            <a:r>
              <a:rPr lang="en-GB" baseline="0" dirty="0"/>
              <a:t>Answers are on the following page</a:t>
            </a:r>
          </a:p>
        </p:txBody>
      </p:sp>
      <p:sp>
        <p:nvSpPr>
          <p:cNvPr id="4" name="Slide Number Placeholder 3"/>
          <p:cNvSpPr>
            <a:spLocks noGrp="1"/>
          </p:cNvSpPr>
          <p:nvPr>
            <p:ph type="sldNum" sz="quarter" idx="10"/>
          </p:nvPr>
        </p:nvSpPr>
        <p:spPr/>
        <p:txBody>
          <a:bodyPr/>
          <a:lstStyle/>
          <a:p>
            <a:fld id="{4F345E6B-96B1-4306-9AD1-4EDAAC485376}" type="slidenum">
              <a:rPr lang="en-GB" smtClean="0"/>
              <a:t>3</a:t>
            </a:fld>
            <a:endParaRPr lang="en-GB"/>
          </a:p>
        </p:txBody>
      </p:sp>
    </p:spTree>
    <p:extLst>
      <p:ext uri="{BB962C8B-B14F-4D97-AF65-F5344CB8AC3E}">
        <p14:creationId xmlns:p14="http://schemas.microsoft.com/office/powerpoint/2010/main" val="426431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baseline="0" dirty="0"/>
              <a:t>Baptism</a:t>
            </a:r>
            <a:r>
              <a:rPr lang="en-GB" baseline="0" dirty="0"/>
              <a:t> – symbolised by water. They may also mention the scallop shell which was traditionally used for pouring water during baptism and the anchor which symbolises hope and security.</a:t>
            </a:r>
          </a:p>
          <a:p>
            <a:endParaRPr lang="en-GB" dirty="0"/>
          </a:p>
          <a:p>
            <a:pPr marL="0" indent="0">
              <a:buFontTx/>
              <a:buNone/>
            </a:pPr>
            <a:r>
              <a:rPr lang="en-GB" b="1" baseline="0" dirty="0"/>
              <a:t>Reconciliation</a:t>
            </a:r>
            <a:r>
              <a:rPr lang="en-GB" baseline="0" dirty="0"/>
              <a:t> – symbolised by the penitent (the person confessing their sins) and the raised hand of the priest as he grants absolution (forgives their sins). We also see the stole  - the black scarf-like object – which shows us that the priest is officially celebrating a sacrament. Like a police officer wearing a badge, for example. </a:t>
            </a:r>
          </a:p>
          <a:p>
            <a:endParaRPr lang="en-GB" dirty="0"/>
          </a:p>
          <a:p>
            <a:pPr marL="0" indent="0">
              <a:buFontTx/>
              <a:buNone/>
            </a:pPr>
            <a:r>
              <a:rPr lang="en-GB" b="1" baseline="0" dirty="0"/>
              <a:t>Eucharist</a:t>
            </a:r>
            <a:r>
              <a:rPr lang="en-GB" baseline="0" dirty="0"/>
              <a:t> – probably the sacrament we are most familiar with. We see this sacrament through the grapes, which we make wine from and the chalice and the wheat that is used to make bread which becomes the Body of Christ at Mass. We can also see the gold cup that is used to hold the precious blood. </a:t>
            </a:r>
          </a:p>
          <a:p>
            <a:endParaRPr lang="en-GB" dirty="0"/>
          </a:p>
          <a:p>
            <a:pPr marL="0" indent="0">
              <a:buFontTx/>
              <a:buNone/>
            </a:pPr>
            <a:r>
              <a:rPr lang="en-GB" b="1" baseline="0" dirty="0"/>
              <a:t>Sacrament of the sick </a:t>
            </a:r>
            <a:r>
              <a:rPr lang="en-GB" baseline="0" dirty="0"/>
              <a:t>– we see the Eucharist here again because those receiving the sacrament of the sick would receive communion as part of this. We can also see the jar of holy oils with which the sick would be anointed with.</a:t>
            </a:r>
          </a:p>
          <a:p>
            <a:endParaRPr lang="en-GB" dirty="0"/>
          </a:p>
          <a:p>
            <a:pPr marL="0" indent="0">
              <a:buFontTx/>
              <a:buNone/>
            </a:pPr>
            <a:r>
              <a:rPr lang="en-GB" b="1" baseline="0" dirty="0"/>
              <a:t>Marriage</a:t>
            </a:r>
            <a:r>
              <a:rPr lang="en-GB" baseline="0" dirty="0"/>
              <a:t> – symbolised here by the two interlinked rings.</a:t>
            </a:r>
          </a:p>
          <a:p>
            <a:endParaRPr lang="en-GB" dirty="0"/>
          </a:p>
          <a:p>
            <a:r>
              <a:rPr lang="en-GB" b="1" baseline="0" dirty="0"/>
              <a:t>Confirmation</a:t>
            </a:r>
            <a:r>
              <a:rPr lang="en-GB" baseline="0" dirty="0"/>
              <a:t> – symbolised by the Dove which is a traditional symbol of the Holy Spirit, and the shield which symbolises the courage we gain when </a:t>
            </a:r>
            <a:r>
              <a:rPr lang="en-GB" dirty="0"/>
              <a:t>at Confirmation to defend the faith.</a:t>
            </a:r>
            <a:endParaRPr lang="en-GB" baseline="0" dirty="0">
              <a:cs typeface="Calibri"/>
            </a:endParaRPr>
          </a:p>
          <a:p>
            <a:pPr marL="0" indent="0">
              <a:buFontTx/>
              <a:buNone/>
            </a:pPr>
            <a:endParaRPr lang="en-GB" baseline="0" dirty="0"/>
          </a:p>
          <a:p>
            <a:r>
              <a:rPr lang="en-GB" b="1" baseline="0" dirty="0"/>
              <a:t>Why are the sacraments and the objects or symbols important?</a:t>
            </a:r>
            <a:r>
              <a:rPr lang="en-GB" baseline="0" dirty="0"/>
              <a:t> Because they allow us to experience, to touch to taste and smell God’s presence in our lives, something which might otherwise be invisible to our senses.</a:t>
            </a:r>
            <a:r>
              <a:rPr lang="en-GB" dirty="0"/>
              <a:t> </a:t>
            </a:r>
            <a:endParaRPr lang="en-GB" baseline="0" dirty="0"/>
          </a:p>
          <a:p>
            <a:pPr marL="0" indent="0">
              <a:buFontTx/>
              <a:buNone/>
            </a:pPr>
            <a:endParaRPr lang="en-GB" baseline="0" dirty="0"/>
          </a:p>
          <a:p>
            <a:r>
              <a:rPr lang="en-GB" b="1" dirty="0"/>
              <a:t>The sacraments are how</a:t>
            </a:r>
            <a:r>
              <a:rPr lang="en-GB" b="1" baseline="0" dirty="0"/>
              <a:t> we stay in a living relationship with Jesus and how he continues to communicate </a:t>
            </a:r>
            <a:r>
              <a:rPr lang="en-GB" b="1" dirty="0"/>
              <a:t>with </a:t>
            </a:r>
            <a:r>
              <a:rPr lang="en-GB" b="1" baseline="0" dirty="0"/>
              <a:t>us </a:t>
            </a:r>
            <a:r>
              <a:rPr lang="en-GB" b="1" dirty="0"/>
              <a:t>and help us grow </a:t>
            </a:r>
            <a:r>
              <a:rPr lang="en-GB" b="1" baseline="0" dirty="0"/>
              <a:t>throughout our lives.</a:t>
            </a:r>
            <a:r>
              <a:rPr lang="en-GB" b="1" dirty="0"/>
              <a:t> </a:t>
            </a:r>
            <a:endParaRPr lang="en-GB" b="1" baseline="0" dirty="0">
              <a:cs typeface="Calibri"/>
            </a:endParaRPr>
          </a:p>
          <a:p>
            <a:pPr marL="0" indent="0">
              <a:buFontTx/>
              <a:buNone/>
            </a:pPr>
            <a:endParaRPr lang="en-GB" b="1" baseline="0" dirty="0">
              <a:cs typeface="Calibri"/>
            </a:endParaRPr>
          </a:p>
          <a:p>
            <a:pPr marL="0" indent="0">
              <a:buFontTx/>
              <a:buNone/>
            </a:pPr>
            <a:endParaRPr lang="en-GB" baseline="0" dirty="0"/>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4F345E6B-96B1-4306-9AD1-4EDAAC485376}" type="slidenum">
              <a:rPr lang="en-GB" smtClean="0"/>
              <a:t>4</a:t>
            </a:fld>
            <a:endParaRPr lang="en-GB"/>
          </a:p>
        </p:txBody>
      </p:sp>
    </p:spTree>
    <p:extLst>
      <p:ext uri="{BB962C8B-B14F-4D97-AF65-F5344CB8AC3E}">
        <p14:creationId xmlns:p14="http://schemas.microsoft.com/office/powerpoint/2010/main" val="127914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specifically at the Sacrament of Confirmation now.</a:t>
            </a:r>
          </a:p>
          <a:p>
            <a:endParaRPr lang="en-GB" dirty="0"/>
          </a:p>
          <a:p>
            <a:r>
              <a:rPr lang="en-GB" dirty="0"/>
              <a:t>Confirmation is one of the “Sacraments of Initiation”. </a:t>
            </a:r>
          </a:p>
          <a:p>
            <a:endParaRPr lang="en-GB" dirty="0"/>
          </a:p>
          <a:p>
            <a:r>
              <a:rPr lang="en-GB" b="1" dirty="0"/>
              <a:t>Ask students what they know about this term.</a:t>
            </a:r>
            <a:endParaRPr lang="en-GB" b="1" dirty="0">
              <a:cs typeface="Calibri"/>
            </a:endParaRPr>
          </a:p>
          <a:p>
            <a:endParaRPr lang="en-GB" dirty="0"/>
          </a:p>
          <a:p>
            <a:r>
              <a:rPr lang="en-GB" dirty="0"/>
              <a:t>Explain that the sacraments of Reconciliation, Eucharist and Confirmation are the three primary sacraments on which the rest of our lives depend. </a:t>
            </a:r>
            <a:r>
              <a:rPr lang="en-GB" sz="1200" b="0" i="0" kern="1200" dirty="0">
                <a:solidFill>
                  <a:schemeClr val="tx1"/>
                </a:solidFill>
                <a:effectLst/>
                <a:latin typeface="+mn-lt"/>
                <a:ea typeface="+mn-ea"/>
                <a:cs typeface="+mn-cs"/>
              </a:rPr>
              <a:t>Just as bodies and minds grow, Catholics believe that the soul also needs to grow in the life of grace. The sacrament of Confirmation builds on the sacraments of Baptism, Penance, and Holy Communion, completing the process of initiation into the Catholic community. </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Click for bullet points</a:t>
            </a:r>
          </a:p>
          <a:p>
            <a:r>
              <a:rPr lang="en-GB" sz="1200" b="0" i="0" kern="1200" dirty="0">
                <a:solidFill>
                  <a:schemeClr val="tx1"/>
                </a:solidFill>
                <a:effectLst/>
                <a:latin typeface="+mn-lt"/>
                <a:ea typeface="+mn-ea"/>
                <a:cs typeface="+mn-cs"/>
              </a:rPr>
              <a:t>Confirmation establishes young adults as full-fledged members of the faith. This sacrament is called </a:t>
            </a:r>
            <a:r>
              <a:rPr lang="en-GB" sz="1200" b="0" i="1" kern="1200" dirty="0">
                <a:solidFill>
                  <a:schemeClr val="tx1"/>
                </a:solidFill>
                <a:effectLst/>
                <a:latin typeface="+mn-lt"/>
                <a:ea typeface="+mn-ea"/>
                <a:cs typeface="+mn-cs"/>
              </a:rPr>
              <a:t>Confirmation </a:t>
            </a:r>
            <a:r>
              <a:rPr lang="en-GB" sz="1200" b="0" i="0" kern="1200" dirty="0">
                <a:solidFill>
                  <a:schemeClr val="tx1"/>
                </a:solidFill>
                <a:effectLst/>
                <a:latin typeface="+mn-lt"/>
                <a:ea typeface="+mn-ea"/>
                <a:cs typeface="+mn-cs"/>
              </a:rPr>
              <a:t>because the faith given in Baptism is now confirmed and made strong. During your Baptism, your parents and godparents make promises to renounce Satan and believe in God and the Church on your behalf. At Confirmation, you renew those same promises, this time speaking for yourself.</a:t>
            </a:r>
          </a:p>
          <a:p>
            <a:endParaRPr lang="en-GB" dirty="0"/>
          </a:p>
          <a:p>
            <a:r>
              <a:rPr lang="en-GB" sz="1200" b="0" i="0" kern="1200" dirty="0">
                <a:solidFill>
                  <a:schemeClr val="tx1"/>
                </a:solidFill>
                <a:effectLst/>
                <a:latin typeface="+mn-lt"/>
                <a:ea typeface="+mn-ea"/>
                <a:cs typeface="+mn-cs"/>
              </a:rPr>
              <a:t>During Confirmation, the focus is on the Holy Spirit, who confirmed the apostles on Pentecost and gave them courage to practice their faith. Catholics believe that the same Holy Spirit confirms Catholics during the Sacrament of Confirmation and gives them the same gifts.</a:t>
            </a:r>
          </a:p>
          <a:p>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9D33F2C0-7DA4-4F90-B908-6B2C40B3B570}" type="slidenum">
              <a:rPr lang="en-GB" smtClean="0"/>
              <a:t>5</a:t>
            </a:fld>
            <a:endParaRPr lang="en-GB"/>
          </a:p>
        </p:txBody>
      </p:sp>
    </p:spTree>
    <p:extLst>
      <p:ext uri="{BB962C8B-B14F-4D97-AF65-F5344CB8AC3E}">
        <p14:creationId xmlns:p14="http://schemas.microsoft.com/office/powerpoint/2010/main" val="423175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Jesus’ whole life on earth was open to and inspired by the Holy Spirit. Jesus was filled with the Holy Spirit and so His words, deeds and attitudes towards others help us to understand something of the power of the Holy Spirit. </a:t>
            </a:r>
          </a:p>
          <a:p>
            <a:endParaRPr lang="en-GB" dirty="0"/>
          </a:p>
          <a:p>
            <a:r>
              <a:rPr lang="en-GB" b="1" dirty="0"/>
              <a:t>Activity: </a:t>
            </a:r>
            <a:r>
              <a:rPr lang="en-GB" dirty="0"/>
              <a:t>Ask pupils to choose one of the scripture passages. Ask each pupil to read their chosen passage and then summarise Jesus’ actions and qualities.  </a:t>
            </a:r>
          </a:p>
          <a:p>
            <a:endParaRPr lang="en-GB" dirty="0"/>
          </a:p>
          <a:p>
            <a:r>
              <a:rPr lang="en-GB" dirty="0"/>
              <a:t>If current restrictions do not allow for access to Bibles, you will find each scripture passage on the </a:t>
            </a:r>
            <a:r>
              <a:rPr lang="en-GB"/>
              <a:t>next slide</a:t>
            </a:r>
            <a:r>
              <a:rPr lang="en-GB" dirty="0"/>
              <a:t>. You may also prefer to chose one passage and complete this activity as a whole class/group. </a:t>
            </a:r>
          </a:p>
        </p:txBody>
      </p:sp>
      <p:sp>
        <p:nvSpPr>
          <p:cNvPr id="4" name="Slide Number Placeholder 3"/>
          <p:cNvSpPr>
            <a:spLocks noGrp="1"/>
          </p:cNvSpPr>
          <p:nvPr>
            <p:ph type="sldNum" sz="quarter" idx="5"/>
          </p:nvPr>
        </p:nvSpPr>
        <p:spPr/>
        <p:txBody>
          <a:bodyPr/>
          <a:lstStyle/>
          <a:p>
            <a:fld id="{9D33F2C0-7DA4-4F90-B908-6B2C40B3B570}" type="slidenum">
              <a:rPr lang="en-GB" smtClean="0"/>
              <a:t>6</a:t>
            </a:fld>
            <a:endParaRPr lang="en-GB"/>
          </a:p>
        </p:txBody>
      </p:sp>
    </p:spTree>
    <p:extLst>
      <p:ext uri="{BB962C8B-B14F-4D97-AF65-F5344CB8AC3E}">
        <p14:creationId xmlns:p14="http://schemas.microsoft.com/office/powerpoint/2010/main" val="365389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33F2C0-7DA4-4F90-B908-6B2C40B3B570}" type="slidenum">
              <a:rPr lang="en-GB" smtClean="0"/>
              <a:t>7</a:t>
            </a:fld>
            <a:endParaRPr lang="en-GB"/>
          </a:p>
        </p:txBody>
      </p:sp>
    </p:spTree>
    <p:extLst>
      <p:ext uri="{BB962C8B-B14F-4D97-AF65-F5344CB8AC3E}">
        <p14:creationId xmlns:p14="http://schemas.microsoft.com/office/powerpoint/2010/main" val="367740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we are anointed with the Holy Spirit at Confirmation, the Bishop says: "Be sealed with the gift of the Holy Spirit." Just as we have read in the scripture passages, Jesus was filled with the Holy Spirit and we were able to see this in everything he said and everything that he did. When the Bishop says these words to us at Confirmation, we too are filled with the Holy Spirit. This is why Confirmation cannot be repeated - because the gift of the Holy Spirit remains with us forever.</a:t>
            </a:r>
          </a:p>
          <a:p>
            <a:endParaRPr lang="en-US" dirty="0">
              <a:cs typeface="Calibri"/>
            </a:endParaRPr>
          </a:p>
          <a:p>
            <a:r>
              <a:rPr lang="en-US" dirty="0">
                <a:cs typeface="Calibri"/>
              </a:rPr>
              <a:t>Let's learn a little more about the Holy Spirit.</a:t>
            </a:r>
          </a:p>
        </p:txBody>
      </p:sp>
      <p:sp>
        <p:nvSpPr>
          <p:cNvPr id="4" name="Slide Number Placeholder 3"/>
          <p:cNvSpPr>
            <a:spLocks noGrp="1"/>
          </p:cNvSpPr>
          <p:nvPr>
            <p:ph type="sldNum" sz="quarter" idx="5"/>
          </p:nvPr>
        </p:nvSpPr>
        <p:spPr/>
        <p:txBody>
          <a:bodyPr/>
          <a:lstStyle/>
          <a:p>
            <a:fld id="{9D33F2C0-7DA4-4F90-B908-6B2C40B3B570}" type="slidenum">
              <a:rPr lang="en-GB" smtClean="0"/>
              <a:t>8</a:t>
            </a:fld>
            <a:endParaRPr lang="en-GB"/>
          </a:p>
        </p:txBody>
      </p:sp>
    </p:spTree>
    <p:extLst>
      <p:ext uri="{BB962C8B-B14F-4D97-AF65-F5344CB8AC3E}">
        <p14:creationId xmlns:p14="http://schemas.microsoft.com/office/powerpoint/2010/main" val="363820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pupils what they know about Pentecost. This could be details from the story, clues from the image, words or symbols associated with the Holy Spirit.  </a:t>
            </a:r>
          </a:p>
          <a:p>
            <a:endParaRPr lang="en-US" dirty="0">
              <a:cs typeface="Calibri"/>
            </a:endParaRPr>
          </a:p>
        </p:txBody>
      </p:sp>
      <p:sp>
        <p:nvSpPr>
          <p:cNvPr id="4" name="Slide Number Placeholder 3"/>
          <p:cNvSpPr>
            <a:spLocks noGrp="1"/>
          </p:cNvSpPr>
          <p:nvPr>
            <p:ph type="sldNum" sz="quarter" idx="5"/>
          </p:nvPr>
        </p:nvSpPr>
        <p:spPr/>
        <p:txBody>
          <a:bodyPr/>
          <a:lstStyle/>
          <a:p>
            <a:fld id="{9D33F2C0-7DA4-4F90-B908-6B2C40B3B570}" type="slidenum">
              <a:rPr lang="en-GB" smtClean="0"/>
              <a:t>9</a:t>
            </a:fld>
            <a:endParaRPr lang="en-GB"/>
          </a:p>
        </p:txBody>
      </p:sp>
    </p:spTree>
    <p:extLst>
      <p:ext uri="{BB962C8B-B14F-4D97-AF65-F5344CB8AC3E}">
        <p14:creationId xmlns:p14="http://schemas.microsoft.com/office/powerpoint/2010/main" val="22942643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10/29/2020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10/29/2020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10/29/2020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Lu3MoT_egFI?feature=oembed" TargetMode="Externa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9359-15D8-4E58-9F65-03D8443A94EF}"/>
              </a:ext>
            </a:extLst>
          </p:cNvPr>
          <p:cNvSpPr>
            <a:spLocks noGrp="1"/>
          </p:cNvSpPr>
          <p:nvPr>
            <p:ph type="ctrTitle"/>
          </p:nvPr>
        </p:nvSpPr>
        <p:spPr>
          <a:xfrm>
            <a:off x="972047" y="915388"/>
            <a:ext cx="9966960" cy="3035808"/>
          </a:xfrm>
        </p:spPr>
        <p:txBody>
          <a:bodyPr/>
          <a:lstStyle/>
          <a:p>
            <a:r>
              <a:rPr lang="en-GB" dirty="0"/>
              <a:t>Confirmation </a:t>
            </a:r>
          </a:p>
        </p:txBody>
      </p:sp>
      <p:sp>
        <p:nvSpPr>
          <p:cNvPr id="3" name="Subtitle 2">
            <a:extLst>
              <a:ext uri="{FF2B5EF4-FFF2-40B4-BE49-F238E27FC236}">
                <a16:creationId xmlns:a16="http://schemas.microsoft.com/office/drawing/2014/main" id="{2D01B467-6C85-45F0-A213-DB0126AC4BE2}"/>
              </a:ext>
            </a:extLst>
          </p:cNvPr>
          <p:cNvSpPr>
            <a:spLocks noGrp="1"/>
          </p:cNvSpPr>
          <p:nvPr>
            <p:ph type="subTitle" idx="1"/>
          </p:nvPr>
        </p:nvSpPr>
        <p:spPr>
          <a:xfrm>
            <a:off x="1069848" y="3010894"/>
            <a:ext cx="7891272" cy="1069848"/>
          </a:xfrm>
        </p:spPr>
        <p:txBody>
          <a:bodyPr vert="horz" lIns="91440" tIns="45720" rIns="91440" bIns="45720" rtlCol="0" anchor="t">
            <a:normAutofit/>
          </a:bodyPr>
          <a:lstStyle/>
          <a:p>
            <a:r>
              <a:rPr lang="en-GB" sz="5400" dirty="0"/>
              <a:t>S1</a:t>
            </a:r>
          </a:p>
        </p:txBody>
      </p:sp>
      <p:pic>
        <p:nvPicPr>
          <p:cNvPr id="5" name="Picture 4">
            <a:extLst>
              <a:ext uri="{FF2B5EF4-FFF2-40B4-BE49-F238E27FC236}">
                <a16:creationId xmlns:a16="http://schemas.microsoft.com/office/drawing/2014/main" id="{434DD0DE-3306-413B-972D-5212A3CA80D0}"/>
              </a:ext>
            </a:extLst>
          </p:cNvPr>
          <p:cNvPicPr>
            <a:picLocks noChangeAspect="1"/>
          </p:cNvPicPr>
          <p:nvPr/>
        </p:nvPicPr>
        <p:blipFill>
          <a:blip r:embed="rId3"/>
          <a:stretch>
            <a:fillRect/>
          </a:stretch>
        </p:blipFill>
        <p:spPr>
          <a:xfrm>
            <a:off x="8799443" y="1769251"/>
            <a:ext cx="1452201" cy="2068116"/>
          </a:xfrm>
          <a:prstGeom prst="rect">
            <a:avLst/>
          </a:prstGeom>
        </p:spPr>
      </p:pic>
    </p:spTree>
    <p:extLst>
      <p:ext uri="{BB962C8B-B14F-4D97-AF65-F5344CB8AC3E}">
        <p14:creationId xmlns:p14="http://schemas.microsoft.com/office/powerpoint/2010/main" val="20004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967B3-AB31-4C87-8847-5379DE8122CC}"/>
              </a:ext>
            </a:extLst>
          </p:cNvPr>
          <p:cNvSpPr/>
          <p:nvPr/>
        </p:nvSpPr>
        <p:spPr>
          <a:xfrm>
            <a:off x="484421" y="291382"/>
            <a:ext cx="11238111" cy="1754326"/>
          </a:xfrm>
          <a:prstGeom prst="rect">
            <a:avLst/>
          </a:prstGeom>
        </p:spPr>
        <p:txBody>
          <a:bodyPr wrap="square" lIns="91440" tIns="45720" rIns="91440" bIns="45720" anchor="t">
            <a:spAutoFit/>
          </a:bodyPr>
          <a:lstStyle/>
          <a:p>
            <a:pPr algn="ctr"/>
            <a:r>
              <a:rPr lang="en-US" sz="5400" dirty="0">
                <a:solidFill>
                  <a:srgbClr val="C00000"/>
                </a:solidFill>
              </a:rPr>
              <a:t>What does scripture tell us about Pentecost?</a:t>
            </a:r>
            <a:endParaRPr lang="en-US" dirty="0"/>
          </a:p>
        </p:txBody>
      </p:sp>
      <p:sp>
        <p:nvSpPr>
          <p:cNvPr id="4" name="TextBox 3">
            <a:extLst>
              <a:ext uri="{FF2B5EF4-FFF2-40B4-BE49-F238E27FC236}">
                <a16:creationId xmlns:a16="http://schemas.microsoft.com/office/drawing/2014/main" id="{E63DBF63-5FBA-4665-B603-850524C7BAFF}"/>
              </a:ext>
            </a:extLst>
          </p:cNvPr>
          <p:cNvSpPr txBox="1"/>
          <p:nvPr/>
        </p:nvSpPr>
        <p:spPr>
          <a:xfrm>
            <a:off x="483080" y="2050212"/>
            <a:ext cx="1049259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system-ui"/>
              </a:rPr>
              <a:t>The Coming of the Holy Spirit</a:t>
            </a:r>
          </a:p>
          <a:p>
            <a:r>
              <a:rPr lang="en-US" sz="3200" dirty="0">
                <a:latin typeface="Rockwell Light"/>
              </a:rPr>
              <a:t>When the day of Pentecost had come, they were all together in one place. And suddenly from heaven there came a sound like the rush of a violent wind, and it filled the entire house where they were sitting. Divided tongues, as of fire, appeared among them, and a tongue rested on each of them. All of them were filled with the Holy Spirit and began to speak in other languages, as the Spirit gave them ability.</a:t>
            </a:r>
          </a:p>
        </p:txBody>
      </p:sp>
    </p:spTree>
    <p:extLst>
      <p:ext uri="{BB962C8B-B14F-4D97-AF65-F5344CB8AC3E}">
        <p14:creationId xmlns:p14="http://schemas.microsoft.com/office/powerpoint/2010/main" val="30325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Picture 2" descr="A close up of an umbrella&#10;&#10;Description automatically generated">
            <a:extLst>
              <a:ext uri="{FF2B5EF4-FFF2-40B4-BE49-F238E27FC236}">
                <a16:creationId xmlns:a16="http://schemas.microsoft.com/office/drawing/2014/main" id="{F9D77B3E-0971-4761-90EB-B92C3098AF5D}"/>
              </a:ext>
            </a:extLst>
          </p:cNvPr>
          <p:cNvPicPr>
            <a:picLocks noChangeAspect="1"/>
          </p:cNvPicPr>
          <p:nvPr/>
        </p:nvPicPr>
        <p:blipFill>
          <a:blip r:embed="rId4"/>
          <a:stretch>
            <a:fillRect/>
          </a:stretch>
        </p:blipFill>
        <p:spPr>
          <a:xfrm>
            <a:off x="2341618" y="609619"/>
            <a:ext cx="7451255" cy="5595629"/>
          </a:xfrm>
          <a:prstGeom prst="rect">
            <a:avLst/>
          </a:prstGeom>
        </p:spPr>
      </p:pic>
    </p:spTree>
    <p:extLst>
      <p:ext uri="{BB962C8B-B14F-4D97-AF65-F5344CB8AC3E}">
        <p14:creationId xmlns:p14="http://schemas.microsoft.com/office/powerpoint/2010/main" val="239859039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2" name="Oval 2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5" name="Rectangle 24">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8" name="Oval 27">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6FD100AF-F1A4-471E-A16D-288149C2AD85}"/>
              </a:ext>
            </a:extLst>
          </p:cNvPr>
          <p:cNvSpPr/>
          <p:nvPr/>
        </p:nvSpPr>
        <p:spPr>
          <a:xfrm>
            <a:off x="1717507" y="1316890"/>
            <a:ext cx="4606394" cy="4224216"/>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6000" cap="all">
                <a:solidFill>
                  <a:srgbClr val="FFFFFF"/>
                </a:solidFill>
                <a:latin typeface="+mj-lt"/>
                <a:ea typeface="+mj-ea"/>
                <a:cs typeface="+mj-cs"/>
              </a:rPr>
              <a:t>Wisdom</a:t>
            </a:r>
          </a:p>
        </p:txBody>
      </p:sp>
      <p:sp>
        <p:nvSpPr>
          <p:cNvPr id="31" name="Rectangle 30">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8BB536C-DFCB-4310-B02E-10D491295B76}"/>
              </a:ext>
            </a:extLst>
          </p:cNvPr>
          <p:cNvSpPr txBox="1"/>
          <p:nvPr/>
        </p:nvSpPr>
        <p:spPr>
          <a:xfrm>
            <a:off x="8074325" y="1173193"/>
            <a:ext cx="337580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333333"/>
                </a:solidFill>
                <a:latin typeface="Rockwell Light"/>
              </a:rPr>
              <a:t>...helps us </a:t>
            </a:r>
            <a:r>
              <a:rPr lang="en-US" sz="3600" dirty="0" err="1">
                <a:solidFill>
                  <a:srgbClr val="333333"/>
                </a:solidFill>
                <a:latin typeface="Rockwell Light"/>
              </a:rPr>
              <a:t>recognise</a:t>
            </a:r>
            <a:r>
              <a:rPr lang="en-US" sz="3600" dirty="0">
                <a:solidFill>
                  <a:srgbClr val="333333"/>
                </a:solidFill>
                <a:latin typeface="Rockwell Light"/>
              </a:rPr>
              <a:t> the importance of others and the importance of keeping God central in our lives.</a:t>
            </a:r>
            <a:endParaRPr lang="en-US" sz="3600" dirty="0">
              <a:latin typeface="Rockwell Light"/>
            </a:endParaRPr>
          </a:p>
        </p:txBody>
      </p:sp>
    </p:spTree>
    <p:extLst>
      <p:ext uri="{BB962C8B-B14F-4D97-AF65-F5344CB8AC3E}">
        <p14:creationId xmlns:p14="http://schemas.microsoft.com/office/powerpoint/2010/main" val="146386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4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3" name="Oval 4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44" name="Oval 4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46" name="Rectangle 45">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FD100AF-F1A4-471E-A16D-288149C2AD85}"/>
              </a:ext>
            </a:extLst>
          </p:cNvPr>
          <p:cNvSpPr/>
          <p:nvPr/>
        </p:nvSpPr>
        <p:spPr>
          <a:xfrm>
            <a:off x="1051560" y="1110054"/>
            <a:ext cx="6558608" cy="458030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8800" cap="all">
                <a:blipFill dpi="0" rotWithShape="1">
                  <a:blip r:embed="rId4"/>
                  <a:srcRect/>
                  <a:tile tx="6350" ty="-127000" sx="65000" sy="64000" flip="none" algn="tl"/>
                </a:blipFill>
                <a:latin typeface="+mj-lt"/>
                <a:ea typeface="+mj-ea"/>
                <a:cs typeface="+mj-cs"/>
              </a:rPr>
              <a:t>Understanding</a:t>
            </a:r>
          </a:p>
        </p:txBody>
      </p:sp>
      <p:sp>
        <p:nvSpPr>
          <p:cNvPr id="48" name="Rectangle 47">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55" name="Oval 54">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6" name="Oval 55">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28BB536C-DFCB-4310-B02E-10D491295B76}"/>
              </a:ext>
            </a:extLst>
          </p:cNvPr>
          <p:cNvSpPr txBox="1"/>
          <p:nvPr/>
        </p:nvSpPr>
        <p:spPr>
          <a:xfrm>
            <a:off x="8031193" y="1992702"/>
            <a:ext cx="337580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600" dirty="0">
                <a:solidFill>
                  <a:srgbClr val="333333"/>
                </a:solidFill>
                <a:latin typeface="Rockwell Light"/>
              </a:rPr>
              <a:t>...</a:t>
            </a:r>
            <a:r>
              <a:rPr lang="en-US" sz="3600" dirty="0">
                <a:latin typeface="Rockwell Light"/>
                <a:ea typeface="+mn-lt"/>
                <a:cs typeface="+mn-lt"/>
              </a:rPr>
              <a:t>is the ability to comprehend the meaning of God's message.</a:t>
            </a:r>
            <a:endParaRPr lang="en-US" sz="3600">
              <a:solidFill>
                <a:srgbClr val="333333"/>
              </a:solidFill>
              <a:latin typeface="Rockwell Light"/>
            </a:endParaRPr>
          </a:p>
        </p:txBody>
      </p:sp>
    </p:spTree>
    <p:extLst>
      <p:ext uri="{BB962C8B-B14F-4D97-AF65-F5344CB8AC3E}">
        <p14:creationId xmlns:p14="http://schemas.microsoft.com/office/powerpoint/2010/main" val="256014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2" name="Oval 2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5" name="Rectangle 24">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8" name="Oval 27">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6FD100AF-F1A4-471E-A16D-288149C2AD85}"/>
              </a:ext>
            </a:extLst>
          </p:cNvPr>
          <p:cNvSpPr/>
          <p:nvPr/>
        </p:nvSpPr>
        <p:spPr>
          <a:xfrm>
            <a:off x="1717507" y="1316890"/>
            <a:ext cx="4606394" cy="4224216"/>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6000" cap="all" dirty="0">
                <a:solidFill>
                  <a:srgbClr val="FFFFFF"/>
                </a:solidFill>
                <a:latin typeface="+mj-lt"/>
                <a:ea typeface="+mj-ea"/>
                <a:cs typeface="+mj-cs"/>
              </a:rPr>
              <a:t>knowledge</a:t>
            </a:r>
          </a:p>
        </p:txBody>
      </p:sp>
      <p:sp>
        <p:nvSpPr>
          <p:cNvPr id="31" name="Rectangle 30">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8BB536C-DFCB-4310-B02E-10D491295B76}"/>
              </a:ext>
            </a:extLst>
          </p:cNvPr>
          <p:cNvSpPr txBox="1"/>
          <p:nvPr/>
        </p:nvSpPr>
        <p:spPr>
          <a:xfrm>
            <a:off x="8059948" y="1058174"/>
            <a:ext cx="337580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333333"/>
                </a:solidFill>
                <a:latin typeface="Rockwell Light"/>
              </a:rPr>
              <a:t>...</a:t>
            </a:r>
            <a:r>
              <a:rPr lang="en-US" sz="3600" dirty="0">
                <a:latin typeface="Rockwell Light"/>
                <a:ea typeface="+mn-lt"/>
                <a:cs typeface="+mn-lt"/>
              </a:rPr>
              <a:t>is the ability to think about and explore God's revelation, and also to recognize there are mysteries of faith beyond us.</a:t>
            </a:r>
            <a:endParaRPr lang="en-US" sz="3600" dirty="0">
              <a:solidFill>
                <a:srgbClr val="333333"/>
              </a:solidFill>
              <a:latin typeface="Rockwell Light"/>
            </a:endParaRPr>
          </a:p>
        </p:txBody>
      </p:sp>
    </p:spTree>
    <p:extLst>
      <p:ext uri="{BB962C8B-B14F-4D97-AF65-F5344CB8AC3E}">
        <p14:creationId xmlns:p14="http://schemas.microsoft.com/office/powerpoint/2010/main" val="175536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4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3" name="Oval 4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44" name="Oval 4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46" name="Rectangle 45">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FD100AF-F1A4-471E-A16D-288149C2AD85}"/>
              </a:ext>
            </a:extLst>
          </p:cNvPr>
          <p:cNvSpPr/>
          <p:nvPr/>
        </p:nvSpPr>
        <p:spPr>
          <a:xfrm>
            <a:off x="1051560" y="1110054"/>
            <a:ext cx="6558608" cy="4580300"/>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8800" cap="all" dirty="0">
                <a:blipFill dpi="0" rotWithShape="1">
                  <a:blip r:embed="rId4"/>
                  <a:srcRect/>
                  <a:tile tx="6350" ty="-127000" sx="65000" sy="64000" flip="none" algn="tl"/>
                </a:blipFill>
                <a:latin typeface="Rockwell Condensed"/>
                <a:ea typeface="+mj-ea"/>
                <a:cs typeface="+mj-cs"/>
              </a:rPr>
              <a:t>Counsel</a:t>
            </a:r>
          </a:p>
        </p:txBody>
      </p:sp>
      <p:sp>
        <p:nvSpPr>
          <p:cNvPr id="48" name="Rectangle 47">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55" name="Oval 54">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6" name="Oval 55">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28BB536C-DFCB-4310-B02E-10D491295B76}"/>
              </a:ext>
            </a:extLst>
          </p:cNvPr>
          <p:cNvSpPr txBox="1"/>
          <p:nvPr/>
        </p:nvSpPr>
        <p:spPr>
          <a:xfrm>
            <a:off x="7887419" y="1288211"/>
            <a:ext cx="337580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600" dirty="0">
                <a:solidFill>
                  <a:srgbClr val="333333"/>
                </a:solidFill>
                <a:latin typeface="Rockwell Light"/>
              </a:rPr>
              <a:t>...</a:t>
            </a:r>
            <a:r>
              <a:rPr lang="en-US" sz="3600" dirty="0">
                <a:latin typeface="Rockwell Light"/>
                <a:ea typeface="+mn-lt"/>
                <a:cs typeface="+mn-lt"/>
              </a:rPr>
              <a:t>is the ability to see the best way to follow God's plan when we have choices that relate to him.</a:t>
            </a:r>
            <a:endParaRPr lang="en-US" sz="3600" dirty="0">
              <a:solidFill>
                <a:srgbClr val="000000"/>
              </a:solidFill>
              <a:latin typeface="Rockwell Light"/>
            </a:endParaRPr>
          </a:p>
        </p:txBody>
      </p:sp>
    </p:spTree>
    <p:extLst>
      <p:ext uri="{BB962C8B-B14F-4D97-AF65-F5344CB8AC3E}">
        <p14:creationId xmlns:p14="http://schemas.microsoft.com/office/powerpoint/2010/main" val="313924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2" name="Oval 2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5" name="Rectangle 24">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8" name="Oval 27">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6FD100AF-F1A4-471E-A16D-288149C2AD85}"/>
              </a:ext>
            </a:extLst>
          </p:cNvPr>
          <p:cNvSpPr/>
          <p:nvPr/>
        </p:nvSpPr>
        <p:spPr>
          <a:xfrm>
            <a:off x="1717507" y="1316890"/>
            <a:ext cx="4606394" cy="4224216"/>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6000" cap="all" dirty="0">
                <a:solidFill>
                  <a:srgbClr val="FFFFFF"/>
                </a:solidFill>
                <a:latin typeface="+mj-lt"/>
                <a:ea typeface="+mj-ea"/>
                <a:cs typeface="+mj-cs"/>
              </a:rPr>
              <a:t>Fortitude</a:t>
            </a:r>
          </a:p>
        </p:txBody>
      </p:sp>
      <p:sp>
        <p:nvSpPr>
          <p:cNvPr id="31" name="Rectangle 30">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8BB536C-DFCB-4310-B02E-10D491295B76}"/>
              </a:ext>
            </a:extLst>
          </p:cNvPr>
          <p:cNvSpPr txBox="1"/>
          <p:nvPr/>
        </p:nvSpPr>
        <p:spPr>
          <a:xfrm>
            <a:off x="7973684" y="2481533"/>
            <a:ext cx="33758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333333"/>
                </a:solidFill>
                <a:latin typeface="Rockwell Light"/>
              </a:rPr>
              <a:t>...</a:t>
            </a:r>
            <a:r>
              <a:rPr lang="en-US" sz="3600" dirty="0">
                <a:latin typeface="Rockwell Light"/>
                <a:ea typeface="+mn-lt"/>
                <a:cs typeface="+mn-lt"/>
              </a:rPr>
              <a:t>is the courage to do what one knows is right.</a:t>
            </a:r>
            <a:endParaRPr lang="en-US" sz="3600" dirty="0">
              <a:solidFill>
                <a:srgbClr val="000000"/>
              </a:solidFill>
              <a:latin typeface="Rockwell Light"/>
            </a:endParaRPr>
          </a:p>
        </p:txBody>
      </p:sp>
    </p:spTree>
    <p:extLst>
      <p:ext uri="{BB962C8B-B14F-4D97-AF65-F5344CB8AC3E}">
        <p14:creationId xmlns:p14="http://schemas.microsoft.com/office/powerpoint/2010/main" val="236631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41">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3" name="Oval 42">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44" name="Oval 43">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46" name="Rectangle 45">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6FD100AF-F1A4-471E-A16D-288149C2AD85}"/>
              </a:ext>
            </a:extLst>
          </p:cNvPr>
          <p:cNvSpPr/>
          <p:nvPr/>
        </p:nvSpPr>
        <p:spPr>
          <a:xfrm>
            <a:off x="1051560" y="1110054"/>
            <a:ext cx="6558608" cy="4580300"/>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8800" cap="all" dirty="0">
                <a:blipFill dpi="0" rotWithShape="1">
                  <a:blip r:embed="rId4"/>
                  <a:srcRect/>
                  <a:tile tx="6350" ty="-127000" sx="65000" sy="64000" flip="none" algn="tl"/>
                </a:blipFill>
                <a:latin typeface="Rockwell Condensed"/>
                <a:ea typeface="+mj-ea"/>
                <a:cs typeface="+mj-cs"/>
              </a:rPr>
              <a:t>Piety</a:t>
            </a:r>
          </a:p>
        </p:txBody>
      </p:sp>
      <p:sp>
        <p:nvSpPr>
          <p:cNvPr id="48" name="Rectangle 47">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55" name="Oval 54">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6" name="Oval 55">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28BB536C-DFCB-4310-B02E-10D491295B76}"/>
              </a:ext>
            </a:extLst>
          </p:cNvPr>
          <p:cNvSpPr txBox="1"/>
          <p:nvPr/>
        </p:nvSpPr>
        <p:spPr>
          <a:xfrm>
            <a:off x="7973683" y="2481532"/>
            <a:ext cx="33758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600" dirty="0">
                <a:solidFill>
                  <a:srgbClr val="333333"/>
                </a:solidFill>
                <a:latin typeface="Rockwell Light"/>
              </a:rPr>
              <a:t>...</a:t>
            </a:r>
            <a:r>
              <a:rPr lang="en-US" sz="3600" dirty="0">
                <a:latin typeface="Rockwell Light"/>
                <a:ea typeface="+mn-lt"/>
                <a:cs typeface="+mn-lt"/>
              </a:rPr>
              <a:t>helps us pray to God in true devotion.</a:t>
            </a:r>
            <a:endParaRPr lang="en-US" sz="3600" dirty="0">
              <a:solidFill>
                <a:srgbClr val="000000"/>
              </a:solidFill>
              <a:latin typeface="Rockwell Light"/>
            </a:endParaRPr>
          </a:p>
        </p:txBody>
      </p:sp>
    </p:spTree>
    <p:extLst>
      <p:ext uri="{BB962C8B-B14F-4D97-AF65-F5344CB8AC3E}">
        <p14:creationId xmlns:p14="http://schemas.microsoft.com/office/powerpoint/2010/main" val="79622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2" name="Oval 2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5" name="Rectangle 24">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8" name="Oval 27">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6FD100AF-F1A4-471E-A16D-288149C2AD85}"/>
              </a:ext>
            </a:extLst>
          </p:cNvPr>
          <p:cNvSpPr/>
          <p:nvPr/>
        </p:nvSpPr>
        <p:spPr>
          <a:xfrm>
            <a:off x="1717507" y="1316890"/>
            <a:ext cx="4606394" cy="4224216"/>
          </a:xfrm>
          <a:prstGeom prst="rect">
            <a:avLst/>
          </a:prstGeom>
        </p:spPr>
        <p:txBody>
          <a:bodyPr vert="horz" lIns="91440" tIns="45720" rIns="91440" bIns="45720" rtlCol="0" anchor="ctr">
            <a:normAutofit/>
          </a:bodyPr>
          <a:lstStyle/>
          <a:p>
            <a:pPr algn="ctr" defTabSz="914400">
              <a:lnSpc>
                <a:spcPct val="80000"/>
              </a:lnSpc>
              <a:spcBef>
                <a:spcPct val="0"/>
              </a:spcBef>
              <a:spcAft>
                <a:spcPts val="600"/>
              </a:spcAft>
            </a:pPr>
            <a:r>
              <a:rPr lang="en-US" sz="6000" cap="all" dirty="0">
                <a:solidFill>
                  <a:srgbClr val="FFFFFF"/>
                </a:solidFill>
                <a:latin typeface="+mj-lt"/>
                <a:ea typeface="+mj-ea"/>
                <a:cs typeface="+mj-cs"/>
              </a:rPr>
              <a:t>Fear of the Lord</a:t>
            </a:r>
          </a:p>
        </p:txBody>
      </p:sp>
      <p:sp>
        <p:nvSpPr>
          <p:cNvPr id="31" name="Rectangle 30">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28BB536C-DFCB-4310-B02E-10D491295B76}"/>
              </a:ext>
            </a:extLst>
          </p:cNvPr>
          <p:cNvSpPr txBox="1"/>
          <p:nvPr/>
        </p:nvSpPr>
        <p:spPr>
          <a:xfrm>
            <a:off x="8074326" y="828137"/>
            <a:ext cx="337580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333333"/>
                </a:solidFill>
                <a:latin typeface="Rockwell Light"/>
              </a:rPr>
              <a:t>...</a:t>
            </a:r>
            <a:r>
              <a:rPr lang="en-US" sz="3600" dirty="0">
                <a:latin typeface="Rockwell Light"/>
                <a:ea typeface="+mn-lt"/>
                <a:cs typeface="+mn-lt"/>
              </a:rPr>
              <a:t>is the feeling of amazement before God, who is all-present, and whose friendship we do not want to lose.</a:t>
            </a:r>
            <a:endParaRPr lang="en-US" sz="3600" dirty="0">
              <a:solidFill>
                <a:srgbClr val="000000"/>
              </a:solidFill>
              <a:latin typeface="Rockwell Light"/>
            </a:endParaRPr>
          </a:p>
        </p:txBody>
      </p:sp>
    </p:spTree>
    <p:extLst>
      <p:ext uri="{BB962C8B-B14F-4D97-AF65-F5344CB8AC3E}">
        <p14:creationId xmlns:p14="http://schemas.microsoft.com/office/powerpoint/2010/main" val="336229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967B3-AB31-4C87-8847-5379DE8122CC}"/>
              </a:ext>
            </a:extLst>
          </p:cNvPr>
          <p:cNvSpPr/>
          <p:nvPr/>
        </p:nvSpPr>
        <p:spPr>
          <a:xfrm>
            <a:off x="240006" y="363269"/>
            <a:ext cx="11238111" cy="923330"/>
          </a:xfrm>
          <a:prstGeom prst="rect">
            <a:avLst/>
          </a:prstGeom>
        </p:spPr>
        <p:txBody>
          <a:bodyPr wrap="square" lIns="91440" tIns="45720" rIns="91440" bIns="45720" anchor="t">
            <a:spAutoFit/>
          </a:bodyPr>
          <a:lstStyle/>
          <a:p>
            <a:pPr algn="ctr"/>
            <a:r>
              <a:rPr lang="en-US" sz="5400" dirty="0">
                <a:solidFill>
                  <a:srgbClr val="C00000"/>
                </a:solidFill>
              </a:rPr>
              <a:t>Individual Reflection</a:t>
            </a:r>
          </a:p>
        </p:txBody>
      </p:sp>
      <p:sp>
        <p:nvSpPr>
          <p:cNvPr id="4" name="TextBox 3">
            <a:extLst>
              <a:ext uri="{FF2B5EF4-FFF2-40B4-BE49-F238E27FC236}">
                <a16:creationId xmlns:a16="http://schemas.microsoft.com/office/drawing/2014/main" id="{E63DBF63-5FBA-4665-B603-850524C7BAFF}"/>
              </a:ext>
            </a:extLst>
          </p:cNvPr>
          <p:cNvSpPr txBox="1"/>
          <p:nvPr/>
        </p:nvSpPr>
        <p:spPr>
          <a:xfrm>
            <a:off x="497457" y="1575759"/>
            <a:ext cx="891108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Rockwell Light"/>
              </a:rPr>
              <a:t>At Baptism, God gave you each of these seven gifts: </a:t>
            </a:r>
            <a:r>
              <a:rPr lang="en-US" sz="4000" b="1" dirty="0">
                <a:solidFill>
                  <a:srgbClr val="C00000"/>
                </a:solidFill>
                <a:latin typeface="Rockwell Light"/>
              </a:rPr>
              <a:t>Wisdom, Understanding, Counsel, Fortitude, Knowledge, Piety, Fear of the Lord. </a:t>
            </a:r>
            <a:r>
              <a:rPr lang="en-US" sz="4000" b="1" dirty="0">
                <a:latin typeface="Rockwell Light"/>
              </a:rPr>
              <a:t> </a:t>
            </a:r>
          </a:p>
          <a:p>
            <a:endParaRPr lang="en-US" sz="4000" b="1" dirty="0">
              <a:latin typeface="Rockwell Light"/>
            </a:endParaRPr>
          </a:p>
          <a:p>
            <a:r>
              <a:rPr lang="en-US" sz="4000" dirty="0">
                <a:latin typeface="Rockwell Light"/>
              </a:rPr>
              <a:t>Can you write a prayer asking for God's help to live these gifts more fully after Confirmation?</a:t>
            </a:r>
          </a:p>
        </p:txBody>
      </p:sp>
      <p:pic>
        <p:nvPicPr>
          <p:cNvPr id="2" name="Picture 4" descr="A picture containing shape&#10;&#10;Description automatically generated">
            <a:extLst>
              <a:ext uri="{FF2B5EF4-FFF2-40B4-BE49-F238E27FC236}">
                <a16:creationId xmlns:a16="http://schemas.microsoft.com/office/drawing/2014/main" id="{85D0592F-3ABB-4D42-BF84-0E74E006FB07}"/>
              </a:ext>
            </a:extLst>
          </p:cNvPr>
          <p:cNvPicPr>
            <a:picLocks noChangeAspect="1"/>
          </p:cNvPicPr>
          <p:nvPr/>
        </p:nvPicPr>
        <p:blipFill>
          <a:blip r:embed="rId3"/>
          <a:stretch>
            <a:fillRect/>
          </a:stretch>
        </p:blipFill>
        <p:spPr>
          <a:xfrm>
            <a:off x="9475218" y="136584"/>
            <a:ext cx="2658733" cy="6441058"/>
          </a:xfrm>
          <a:prstGeom prst="rect">
            <a:avLst/>
          </a:prstGeom>
        </p:spPr>
      </p:pic>
    </p:spTree>
    <p:extLst>
      <p:ext uri="{BB962C8B-B14F-4D97-AF65-F5344CB8AC3E}">
        <p14:creationId xmlns:p14="http://schemas.microsoft.com/office/powerpoint/2010/main" val="317955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DED600-8B5B-40B5-AB17-1729E877E54E}"/>
              </a:ext>
            </a:extLst>
          </p:cNvPr>
          <p:cNvSpPr/>
          <p:nvPr/>
        </p:nvSpPr>
        <p:spPr>
          <a:xfrm>
            <a:off x="1037491" y="228600"/>
            <a:ext cx="9337431" cy="6124754"/>
          </a:xfrm>
          <a:prstGeom prst="rect">
            <a:avLst/>
          </a:prstGeom>
        </p:spPr>
        <p:txBody>
          <a:bodyPr wrap="square" lIns="91440" tIns="45720" rIns="91440" bIns="45720" anchor="t">
            <a:spAutoFit/>
          </a:bodyPr>
          <a:lstStyle/>
          <a:p>
            <a:pPr fontAlgn="base"/>
            <a:r>
              <a:rPr lang="en-US" sz="4000" dirty="0">
                <a:solidFill>
                  <a:srgbClr val="C00000"/>
                </a:solidFill>
              </a:rPr>
              <a:t>Opening Prayer</a:t>
            </a:r>
          </a:p>
          <a:p>
            <a:pPr fontAlgn="base"/>
            <a:endParaRPr lang="en-US" sz="3200" dirty="0">
              <a:solidFill>
                <a:srgbClr val="000000"/>
              </a:solidFill>
              <a:latin typeface="Calibri" panose="020F0502020204030204" pitchFamily="34" charset="0"/>
            </a:endParaRPr>
          </a:p>
          <a:p>
            <a:pPr fontAlgn="base"/>
            <a:r>
              <a:rPr lang="en-US" sz="3200" dirty="0">
                <a:solidFill>
                  <a:srgbClr val="000000"/>
                </a:solidFill>
                <a:latin typeface="Rockwell Light"/>
              </a:rPr>
              <a:t>Come Holy Spirit, fill the hearts of your faithful and kindle in them the fire of your love. </a:t>
            </a:r>
            <a:r>
              <a:rPr lang="en-US" sz="3200" dirty="0">
                <a:latin typeface="Rockwell Light"/>
              </a:rPr>
              <a:t>​</a:t>
            </a:r>
            <a:endParaRPr lang="en-US" sz="3200">
              <a:latin typeface="Rockwell Light"/>
            </a:endParaRPr>
          </a:p>
          <a:p>
            <a:pPr fontAlgn="base"/>
            <a:r>
              <a:rPr lang="en-US" sz="3200" dirty="0">
                <a:solidFill>
                  <a:srgbClr val="000000"/>
                </a:solidFill>
                <a:latin typeface="Rockwell Light"/>
              </a:rPr>
              <a:t>Send forth your Spirit and they shall be created. </a:t>
            </a:r>
          </a:p>
          <a:p>
            <a:pPr fontAlgn="base"/>
            <a:r>
              <a:rPr lang="en-US" sz="3200" b="1" dirty="0">
                <a:solidFill>
                  <a:srgbClr val="000000"/>
                </a:solidFill>
                <a:latin typeface="Rockwell Light"/>
              </a:rPr>
              <a:t>And You shall renew the face of the earth. </a:t>
            </a:r>
            <a:r>
              <a:rPr lang="en-US" sz="3200" dirty="0">
                <a:latin typeface="Rockwell Light"/>
              </a:rPr>
              <a:t>​</a:t>
            </a:r>
            <a:endParaRPr lang="en-US" sz="3200">
              <a:latin typeface="Rockwell Light"/>
            </a:endParaRPr>
          </a:p>
          <a:p>
            <a:pPr fontAlgn="base"/>
            <a:endParaRPr lang="en-US" sz="3200" dirty="0">
              <a:latin typeface="Rockwell Light"/>
            </a:endParaRPr>
          </a:p>
          <a:p>
            <a:pPr fontAlgn="base"/>
            <a:r>
              <a:rPr lang="en-US" sz="3200" dirty="0">
                <a:solidFill>
                  <a:srgbClr val="000000"/>
                </a:solidFill>
                <a:latin typeface="Rockwell Light"/>
              </a:rPr>
              <a:t>O God, who by the light of the Holy Spirit, did instruct the hearts of the faithful, grant us in the same Spirit to be truly wise and ever to rejoice in His consolation. Through Christ our Lord. </a:t>
            </a:r>
          </a:p>
          <a:p>
            <a:pPr fontAlgn="base"/>
            <a:r>
              <a:rPr lang="en-US" sz="3200" b="1" dirty="0">
                <a:solidFill>
                  <a:srgbClr val="000000"/>
                </a:solidFill>
                <a:latin typeface="Rockwell Light"/>
              </a:rPr>
              <a:t>Amen.</a:t>
            </a:r>
            <a:r>
              <a:rPr lang="en-US" sz="3200" b="1" dirty="0">
                <a:latin typeface="Rockwell Light"/>
              </a:rPr>
              <a:t>​</a:t>
            </a:r>
            <a:endParaRPr lang="en-US" sz="3200" b="1" i="0" u="none" strike="noStrike" dirty="0">
              <a:effectLst/>
              <a:latin typeface="Rockwell Light"/>
            </a:endParaRPr>
          </a:p>
        </p:txBody>
      </p:sp>
    </p:spTree>
    <p:extLst>
      <p:ext uri="{BB962C8B-B14F-4D97-AF65-F5344CB8AC3E}">
        <p14:creationId xmlns:p14="http://schemas.microsoft.com/office/powerpoint/2010/main" val="410869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C9664EF-0D74-4781-B4B4-646A93B5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4C0CC2-F056-47AD-A361-F33F5EE97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CD560C9F-7A8F-4FBA-BD3A-EB75B62E4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9B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hlinkClick r:id="" action="ppaction://media"/>
            <a:extLst>
              <a:ext uri="{FF2B5EF4-FFF2-40B4-BE49-F238E27FC236}">
                <a16:creationId xmlns:a16="http://schemas.microsoft.com/office/drawing/2014/main" id="{507245A8-57BF-4A35-86E2-67166644B438}"/>
              </a:ext>
            </a:extLst>
          </p:cNvPr>
          <p:cNvPicPr>
            <a:picLocks noRot="1" noChangeAspect="1"/>
          </p:cNvPicPr>
          <p:nvPr>
            <a:videoFile r:link="rId1"/>
          </p:nvPr>
        </p:nvPicPr>
        <p:blipFill>
          <a:blip r:embed="rId6"/>
          <a:stretch>
            <a:fillRect/>
          </a:stretch>
        </p:blipFill>
        <p:spPr>
          <a:xfrm>
            <a:off x="969008" y="658020"/>
            <a:ext cx="10377788" cy="5551255"/>
          </a:xfrm>
          <a:prstGeom prst="rect">
            <a:avLst/>
          </a:prstGeom>
        </p:spPr>
      </p:pic>
    </p:spTree>
    <p:extLst>
      <p:ext uri="{BB962C8B-B14F-4D97-AF65-F5344CB8AC3E}">
        <p14:creationId xmlns:p14="http://schemas.microsoft.com/office/powerpoint/2010/main" val="369995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611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C653CA5-F4C9-4494-92CE-6A05496DA1FD}"/>
              </a:ext>
            </a:extLst>
          </p:cNvPr>
          <p:cNvSpPr/>
          <p:nvPr/>
        </p:nvSpPr>
        <p:spPr>
          <a:xfrm>
            <a:off x="8739554" y="2105688"/>
            <a:ext cx="3452446" cy="646331"/>
          </a:xfrm>
          <a:prstGeom prst="rect">
            <a:avLst/>
          </a:prstGeom>
          <a:solidFill>
            <a:schemeClr val="bg1"/>
          </a:solidFill>
        </p:spPr>
        <p:txBody>
          <a:bodyPr wrap="square" lIns="91440" tIns="45720" rIns="91440" bIns="45720">
            <a:spAutoFit/>
          </a:bodyPr>
          <a:lstStyle/>
          <a:p>
            <a:pPr algn="ctr"/>
            <a:r>
              <a:rPr lang="en-US" sz="3600" b="1" cap="none" spc="50" dirty="0">
                <a:ln w="0"/>
                <a:effectLst>
                  <a:innerShdw blurRad="63500" dist="50800" dir="13500000">
                    <a:srgbClr val="000000">
                      <a:alpha val="50000"/>
                    </a:srgbClr>
                  </a:innerShdw>
                </a:effectLst>
              </a:rPr>
              <a:t>Marriage</a:t>
            </a:r>
          </a:p>
        </p:txBody>
      </p:sp>
      <p:sp>
        <p:nvSpPr>
          <p:cNvPr id="5" name="Rectangle 4">
            <a:extLst>
              <a:ext uri="{FF2B5EF4-FFF2-40B4-BE49-F238E27FC236}">
                <a16:creationId xmlns:a16="http://schemas.microsoft.com/office/drawing/2014/main" id="{59FC1468-48A2-42A3-9307-9CE878E0B26D}"/>
              </a:ext>
            </a:extLst>
          </p:cNvPr>
          <p:cNvSpPr/>
          <p:nvPr/>
        </p:nvSpPr>
        <p:spPr>
          <a:xfrm>
            <a:off x="1726224" y="2696950"/>
            <a:ext cx="3452446" cy="523220"/>
          </a:xfrm>
          <a:prstGeom prst="rect">
            <a:avLst/>
          </a:prstGeom>
          <a:solidFill>
            <a:schemeClr val="bg1"/>
          </a:solidFill>
        </p:spPr>
        <p:txBody>
          <a:bodyPr wrap="square" lIns="91440" tIns="45720" rIns="91440" bIns="45720">
            <a:spAutoFit/>
          </a:bodyPr>
          <a:lstStyle/>
          <a:p>
            <a:pPr algn="ctr"/>
            <a:r>
              <a:rPr lang="en-US" sz="2800" b="1" spc="50" dirty="0">
                <a:ln w="0"/>
                <a:effectLst>
                  <a:innerShdw blurRad="63500" dist="50800" dir="13500000">
                    <a:srgbClr val="000000">
                      <a:alpha val="50000"/>
                    </a:srgbClr>
                  </a:innerShdw>
                </a:effectLst>
              </a:rPr>
              <a:t>Holy Orders</a:t>
            </a:r>
            <a:endParaRPr lang="en-US" sz="2800" b="1" cap="none" spc="50" dirty="0">
              <a:ln w="0"/>
              <a:effectLst>
                <a:innerShdw blurRad="63500" dist="50800" dir="13500000">
                  <a:srgbClr val="000000">
                    <a:alpha val="50000"/>
                  </a:srgbClr>
                </a:innerShdw>
              </a:effectLst>
            </a:endParaRPr>
          </a:p>
        </p:txBody>
      </p:sp>
      <p:sp>
        <p:nvSpPr>
          <p:cNvPr id="6" name="Rectangle 5">
            <a:extLst>
              <a:ext uri="{FF2B5EF4-FFF2-40B4-BE49-F238E27FC236}">
                <a16:creationId xmlns:a16="http://schemas.microsoft.com/office/drawing/2014/main" id="{FF0D1671-4DC9-4140-8EF1-7428AE52A358}"/>
              </a:ext>
            </a:extLst>
          </p:cNvPr>
          <p:cNvSpPr/>
          <p:nvPr/>
        </p:nvSpPr>
        <p:spPr>
          <a:xfrm>
            <a:off x="3874477" y="5232644"/>
            <a:ext cx="3452446" cy="707886"/>
          </a:xfrm>
          <a:prstGeom prst="rect">
            <a:avLst/>
          </a:prstGeom>
          <a:solidFill>
            <a:schemeClr val="bg1"/>
          </a:solidFill>
        </p:spPr>
        <p:txBody>
          <a:bodyPr wrap="square" lIns="91440" tIns="45720" rIns="91440" bIns="45720">
            <a:spAutoFit/>
          </a:bodyPr>
          <a:lstStyle/>
          <a:p>
            <a:pPr algn="ctr"/>
            <a:r>
              <a:rPr lang="en-US" sz="4000" b="1" cap="none" spc="50" dirty="0">
                <a:ln w="0"/>
                <a:effectLst>
                  <a:innerShdw blurRad="63500" dist="50800" dir="13500000">
                    <a:srgbClr val="000000">
                      <a:alpha val="50000"/>
                    </a:srgbClr>
                  </a:innerShdw>
                </a:effectLst>
              </a:rPr>
              <a:t>Eucharist</a:t>
            </a:r>
          </a:p>
        </p:txBody>
      </p:sp>
      <p:sp>
        <p:nvSpPr>
          <p:cNvPr id="7" name="Rectangle 6">
            <a:extLst>
              <a:ext uri="{FF2B5EF4-FFF2-40B4-BE49-F238E27FC236}">
                <a16:creationId xmlns:a16="http://schemas.microsoft.com/office/drawing/2014/main" id="{1D4309A0-110B-4AD8-962C-D9E6121ECE97}"/>
              </a:ext>
            </a:extLst>
          </p:cNvPr>
          <p:cNvSpPr/>
          <p:nvPr/>
        </p:nvSpPr>
        <p:spPr>
          <a:xfrm>
            <a:off x="0" y="5956719"/>
            <a:ext cx="2602523" cy="707886"/>
          </a:xfrm>
          <a:prstGeom prst="rect">
            <a:avLst/>
          </a:prstGeom>
          <a:solidFill>
            <a:schemeClr val="bg1"/>
          </a:solidFill>
        </p:spPr>
        <p:txBody>
          <a:bodyPr wrap="square" lIns="91440" tIns="45720" rIns="91440" bIns="45720">
            <a:spAutoFit/>
          </a:bodyPr>
          <a:lstStyle/>
          <a:p>
            <a:pPr algn="ctr"/>
            <a:r>
              <a:rPr lang="en-US" sz="4000" b="1" spc="50" dirty="0">
                <a:ln w="0"/>
                <a:effectLst>
                  <a:innerShdw blurRad="63500" dist="50800" dir="13500000">
                    <a:srgbClr val="000000">
                      <a:alpha val="50000"/>
                    </a:srgbClr>
                  </a:innerShdw>
                </a:effectLst>
              </a:rPr>
              <a:t>Baptism</a:t>
            </a:r>
            <a:endParaRPr lang="en-US" sz="4000" b="1" cap="none" spc="50" dirty="0">
              <a:ln w="0"/>
              <a:effectLst>
                <a:innerShdw blurRad="63500" dist="50800" dir="13500000">
                  <a:srgbClr val="000000">
                    <a:alpha val="50000"/>
                  </a:srgbClr>
                </a:innerShdw>
              </a:effectLst>
            </a:endParaRPr>
          </a:p>
        </p:txBody>
      </p:sp>
      <p:sp>
        <p:nvSpPr>
          <p:cNvPr id="8" name="Rectangle 7">
            <a:extLst>
              <a:ext uri="{FF2B5EF4-FFF2-40B4-BE49-F238E27FC236}">
                <a16:creationId xmlns:a16="http://schemas.microsoft.com/office/drawing/2014/main" id="{812B41BB-F37B-4364-BE2D-35143EDC4142}"/>
              </a:ext>
            </a:extLst>
          </p:cNvPr>
          <p:cNvSpPr/>
          <p:nvPr/>
        </p:nvSpPr>
        <p:spPr>
          <a:xfrm>
            <a:off x="3874477" y="471313"/>
            <a:ext cx="3452446" cy="584775"/>
          </a:xfrm>
          <a:prstGeom prst="rect">
            <a:avLst/>
          </a:prstGeom>
          <a:solidFill>
            <a:schemeClr val="bg1"/>
          </a:solidFill>
        </p:spPr>
        <p:txBody>
          <a:bodyPr wrap="square" lIns="91440" tIns="45720" rIns="91440" bIns="45720">
            <a:spAutoFit/>
          </a:bodyPr>
          <a:lstStyle/>
          <a:p>
            <a:pPr algn="ctr"/>
            <a:r>
              <a:rPr lang="en-US" sz="3200" b="1" spc="50" dirty="0">
                <a:ln w="0"/>
                <a:effectLst>
                  <a:innerShdw blurRad="63500" dist="50800" dir="13500000">
                    <a:srgbClr val="000000">
                      <a:alpha val="50000"/>
                    </a:srgbClr>
                  </a:innerShdw>
                </a:effectLst>
              </a:rPr>
              <a:t>Confirmation</a:t>
            </a:r>
            <a:endParaRPr lang="en-US" sz="3200" b="1" cap="none" spc="50" dirty="0">
              <a:ln w="0"/>
              <a:effectLst>
                <a:innerShdw blurRad="63500" dist="50800" dir="13500000">
                  <a:srgbClr val="000000">
                    <a:alpha val="50000"/>
                  </a:srgbClr>
                </a:innerShdw>
              </a:effectLst>
            </a:endParaRPr>
          </a:p>
        </p:txBody>
      </p:sp>
      <p:sp>
        <p:nvSpPr>
          <p:cNvPr id="9" name="Rectangle 8">
            <a:extLst>
              <a:ext uri="{FF2B5EF4-FFF2-40B4-BE49-F238E27FC236}">
                <a16:creationId xmlns:a16="http://schemas.microsoft.com/office/drawing/2014/main" id="{CB8C8216-4CE5-44BB-B28A-6428FEAF1451}"/>
              </a:ext>
            </a:extLst>
          </p:cNvPr>
          <p:cNvSpPr/>
          <p:nvPr/>
        </p:nvSpPr>
        <p:spPr>
          <a:xfrm>
            <a:off x="6529754" y="6150114"/>
            <a:ext cx="3452446" cy="523220"/>
          </a:xfrm>
          <a:prstGeom prst="rect">
            <a:avLst/>
          </a:prstGeom>
          <a:solidFill>
            <a:schemeClr val="bg1"/>
          </a:solidFill>
        </p:spPr>
        <p:txBody>
          <a:bodyPr wrap="square" lIns="91440" tIns="45720" rIns="91440" bIns="45720">
            <a:spAutoFit/>
          </a:bodyPr>
          <a:lstStyle/>
          <a:p>
            <a:pPr algn="ctr"/>
            <a:r>
              <a:rPr lang="en-US" sz="2800" b="1" spc="50" dirty="0">
                <a:ln w="0"/>
                <a:effectLst>
                  <a:innerShdw blurRad="63500" dist="50800" dir="13500000">
                    <a:srgbClr val="000000">
                      <a:alpha val="50000"/>
                    </a:srgbClr>
                  </a:innerShdw>
                </a:effectLst>
              </a:rPr>
              <a:t>Reconciliation</a:t>
            </a:r>
            <a:endParaRPr lang="en-US" sz="2800" b="1" cap="none" spc="50" dirty="0">
              <a:ln w="0"/>
              <a:effectLst>
                <a:innerShdw blurRad="63500" dist="50800" dir="13500000">
                  <a:srgbClr val="000000">
                    <a:alpha val="50000"/>
                  </a:srgbClr>
                </a:innerShdw>
              </a:effectLst>
            </a:endParaRPr>
          </a:p>
        </p:txBody>
      </p:sp>
      <p:sp>
        <p:nvSpPr>
          <p:cNvPr id="12" name="Rectangle 11">
            <a:extLst>
              <a:ext uri="{FF2B5EF4-FFF2-40B4-BE49-F238E27FC236}">
                <a16:creationId xmlns:a16="http://schemas.microsoft.com/office/drawing/2014/main" id="{B6422765-6049-42B0-868E-60715FA72271}"/>
              </a:ext>
            </a:extLst>
          </p:cNvPr>
          <p:cNvSpPr/>
          <p:nvPr/>
        </p:nvSpPr>
        <p:spPr>
          <a:xfrm>
            <a:off x="8793773" y="3220170"/>
            <a:ext cx="3452446" cy="954107"/>
          </a:xfrm>
          <a:prstGeom prst="rect">
            <a:avLst/>
          </a:prstGeom>
          <a:solidFill>
            <a:schemeClr val="bg1"/>
          </a:solidFill>
        </p:spPr>
        <p:txBody>
          <a:bodyPr wrap="square" lIns="91440" tIns="45720" rIns="91440" bIns="45720">
            <a:spAutoFit/>
          </a:bodyPr>
          <a:lstStyle/>
          <a:p>
            <a:pPr algn="ctr"/>
            <a:r>
              <a:rPr lang="en-US" sz="2800" b="1" spc="50" dirty="0">
                <a:ln w="0"/>
                <a:effectLst>
                  <a:innerShdw blurRad="63500" dist="50800" dir="13500000">
                    <a:srgbClr val="000000">
                      <a:alpha val="50000"/>
                    </a:srgbClr>
                  </a:innerShdw>
                </a:effectLst>
              </a:rPr>
              <a:t>Sacrament of the sick</a:t>
            </a:r>
            <a:endParaRPr lang="en-US" sz="2800" b="1" cap="none"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5399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052355-2F88-4D48-AC85-61E366D2A957}"/>
              </a:ext>
            </a:extLst>
          </p:cNvPr>
          <p:cNvSpPr/>
          <p:nvPr/>
        </p:nvSpPr>
        <p:spPr>
          <a:xfrm>
            <a:off x="599440" y="406400"/>
            <a:ext cx="7701280" cy="707886"/>
          </a:xfrm>
          <a:prstGeom prst="rect">
            <a:avLst/>
          </a:prstGeom>
        </p:spPr>
        <p:txBody>
          <a:bodyPr wrap="square">
            <a:spAutoFit/>
          </a:bodyPr>
          <a:lstStyle/>
          <a:p>
            <a:pPr fontAlgn="base"/>
            <a:r>
              <a:rPr lang="en-US" sz="4000" dirty="0">
                <a:solidFill>
                  <a:srgbClr val="C00000"/>
                </a:solidFill>
              </a:rPr>
              <a:t>The Sacrament of Confirmation</a:t>
            </a:r>
          </a:p>
        </p:txBody>
      </p:sp>
      <p:sp>
        <p:nvSpPr>
          <p:cNvPr id="5" name="TextBox 4">
            <a:extLst>
              <a:ext uri="{FF2B5EF4-FFF2-40B4-BE49-F238E27FC236}">
                <a16:creationId xmlns:a16="http://schemas.microsoft.com/office/drawing/2014/main" id="{696FB156-24A8-482D-AA98-DF93D91FCD1E}"/>
              </a:ext>
            </a:extLst>
          </p:cNvPr>
          <p:cNvSpPr txBox="1"/>
          <p:nvPr/>
        </p:nvSpPr>
        <p:spPr>
          <a:xfrm>
            <a:off x="599440" y="1114286"/>
            <a:ext cx="10993120" cy="550920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3200" dirty="0">
                <a:latin typeface="Rockwell Light"/>
                <a:cs typeface="Calibri"/>
              </a:rPr>
              <a:t>Establishes you as a full member of the Church</a:t>
            </a:r>
          </a:p>
          <a:p>
            <a:endParaRPr lang="en-GB" sz="3200" dirty="0">
              <a:latin typeface="Rockwell Light"/>
              <a:cs typeface="Calibri" panose="020F0502020204030204" pitchFamily="34" charset="0"/>
            </a:endParaRPr>
          </a:p>
          <a:p>
            <a:pPr marL="457200" indent="-457200">
              <a:buFont typeface="Arial" panose="020B0604020202020204" pitchFamily="34" charset="0"/>
              <a:buChar char="•"/>
            </a:pPr>
            <a:r>
              <a:rPr lang="en-GB" sz="3200" dirty="0">
                <a:latin typeface="Rockwell Light"/>
              </a:rPr>
              <a:t>This sacrament is called </a:t>
            </a:r>
            <a:r>
              <a:rPr lang="en-GB" sz="3200" i="1" dirty="0">
                <a:latin typeface="Rockwell Light"/>
              </a:rPr>
              <a:t>Confirmation </a:t>
            </a:r>
            <a:r>
              <a:rPr lang="en-GB" sz="3200" dirty="0">
                <a:latin typeface="Rockwell Light"/>
              </a:rPr>
              <a:t>because the faith given in Baptism is now confirmed and made strong</a:t>
            </a:r>
          </a:p>
          <a:p>
            <a:endParaRPr lang="en-GB" sz="3200" dirty="0">
              <a:latin typeface="Rockwell Light"/>
            </a:endParaRPr>
          </a:p>
          <a:p>
            <a:pPr marL="457200" indent="-457200">
              <a:buFont typeface="Arial" panose="020B0604020202020204" pitchFamily="34" charset="0"/>
              <a:buChar char="•"/>
            </a:pPr>
            <a:r>
              <a:rPr lang="en-GB" sz="3200" dirty="0">
                <a:latin typeface="Rockwell Light"/>
              </a:rPr>
              <a:t>At Confirmation, you renew the promises, made on your behalf at Baptism, this time speaking for yourself.</a:t>
            </a:r>
            <a:endParaRPr lang="en-GB" sz="3200">
              <a:latin typeface="Rockwell Light"/>
              <a:cs typeface="Calibri" panose="020F0502020204030204" pitchFamily="34" charset="0"/>
            </a:endParaRPr>
          </a:p>
          <a:p>
            <a:pPr marL="457200" indent="-457200">
              <a:buFont typeface="Arial" panose="020B0604020202020204" pitchFamily="34" charset="0"/>
              <a:buChar char="•"/>
            </a:pPr>
            <a:endParaRPr lang="en-GB" sz="3200" dirty="0">
              <a:latin typeface="Rockwell Light"/>
              <a:cs typeface="Calibri" panose="020F0502020204030204" pitchFamily="34" charset="0"/>
            </a:endParaRPr>
          </a:p>
          <a:p>
            <a:pPr marL="457200" indent="-457200">
              <a:buFont typeface="Arial" panose="020B0604020202020204" pitchFamily="34" charset="0"/>
              <a:buChar char="•"/>
            </a:pPr>
            <a:r>
              <a:rPr lang="en-GB" sz="3200" dirty="0">
                <a:latin typeface="Rockwell Light"/>
                <a:cs typeface="Calibri"/>
              </a:rPr>
              <a:t>The focus of Confirmation is the Holy Spirit</a:t>
            </a:r>
            <a:r>
              <a:rPr lang="en-GB" sz="3200" dirty="0">
                <a:latin typeface="Rockwell Light"/>
              </a:rPr>
              <a:t>, who confirmed the apostles on Pentecost and gave them courage to practice their faith. </a:t>
            </a:r>
          </a:p>
        </p:txBody>
      </p:sp>
    </p:spTree>
    <p:extLst>
      <p:ext uri="{BB962C8B-B14F-4D97-AF65-F5344CB8AC3E}">
        <p14:creationId xmlns:p14="http://schemas.microsoft.com/office/powerpoint/2010/main" val="42590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BB13C-C195-46C7-AF8D-9A7BC37E099B}"/>
              </a:ext>
            </a:extLst>
          </p:cNvPr>
          <p:cNvSpPr/>
          <p:nvPr/>
        </p:nvSpPr>
        <p:spPr>
          <a:xfrm>
            <a:off x="599440" y="406400"/>
            <a:ext cx="7701280" cy="707886"/>
          </a:xfrm>
          <a:prstGeom prst="rect">
            <a:avLst/>
          </a:prstGeom>
        </p:spPr>
        <p:txBody>
          <a:bodyPr wrap="square">
            <a:spAutoFit/>
          </a:bodyPr>
          <a:lstStyle/>
          <a:p>
            <a:pPr fontAlgn="base"/>
            <a:r>
              <a:rPr lang="en-US" sz="4000" dirty="0">
                <a:solidFill>
                  <a:srgbClr val="C00000"/>
                </a:solidFill>
              </a:rPr>
              <a:t>Jesus, filled with the Holy Spirit</a:t>
            </a:r>
          </a:p>
        </p:txBody>
      </p:sp>
      <p:pic>
        <p:nvPicPr>
          <p:cNvPr id="3" name="Picture 2">
            <a:extLst>
              <a:ext uri="{FF2B5EF4-FFF2-40B4-BE49-F238E27FC236}">
                <a16:creationId xmlns:a16="http://schemas.microsoft.com/office/drawing/2014/main" id="{2EEEAE32-D31C-4743-AD41-083B1C560149}"/>
              </a:ext>
            </a:extLst>
          </p:cNvPr>
          <p:cNvPicPr>
            <a:picLocks noChangeAspect="1"/>
          </p:cNvPicPr>
          <p:nvPr/>
        </p:nvPicPr>
        <p:blipFill>
          <a:blip r:embed="rId3"/>
          <a:stretch>
            <a:fillRect/>
          </a:stretch>
        </p:blipFill>
        <p:spPr>
          <a:xfrm>
            <a:off x="6590452" y="1833880"/>
            <a:ext cx="4707467" cy="3530600"/>
          </a:xfrm>
          <a:prstGeom prst="rect">
            <a:avLst/>
          </a:prstGeom>
        </p:spPr>
      </p:pic>
      <p:sp>
        <p:nvSpPr>
          <p:cNvPr id="4" name="Rectangle 3">
            <a:extLst>
              <a:ext uri="{FF2B5EF4-FFF2-40B4-BE49-F238E27FC236}">
                <a16:creationId xmlns:a16="http://schemas.microsoft.com/office/drawing/2014/main" id="{28919935-55F5-4352-81A1-7A3889CF5DFF}"/>
              </a:ext>
            </a:extLst>
          </p:cNvPr>
          <p:cNvSpPr/>
          <p:nvPr/>
        </p:nvSpPr>
        <p:spPr>
          <a:xfrm>
            <a:off x="599440" y="2274838"/>
            <a:ext cx="6096000" cy="2308324"/>
          </a:xfrm>
          <a:prstGeom prst="rect">
            <a:avLst/>
          </a:prstGeom>
        </p:spPr>
        <p:txBody>
          <a:bodyPr>
            <a:spAutoFit/>
          </a:bodyPr>
          <a:lstStyle/>
          <a:p>
            <a:pPr fontAlgn="base"/>
            <a:r>
              <a:rPr lang="en-US" sz="4800" b="1" dirty="0"/>
              <a:t>Luke 4: 16-21</a:t>
            </a:r>
          </a:p>
          <a:p>
            <a:pPr fontAlgn="base"/>
            <a:endParaRPr lang="en-US" sz="4800" b="1" dirty="0"/>
          </a:p>
          <a:p>
            <a:pPr fontAlgn="base"/>
            <a:r>
              <a:rPr lang="en-US" sz="4800" b="1" dirty="0"/>
              <a:t>Mark: 22-24</a:t>
            </a:r>
          </a:p>
        </p:txBody>
      </p:sp>
    </p:spTree>
    <p:extLst>
      <p:ext uri="{BB962C8B-B14F-4D97-AF65-F5344CB8AC3E}">
        <p14:creationId xmlns:p14="http://schemas.microsoft.com/office/powerpoint/2010/main" val="313007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D577-DEA9-4205-B4C8-D48559DB8678}"/>
              </a:ext>
            </a:extLst>
          </p:cNvPr>
          <p:cNvSpPr>
            <a:spLocks noGrp="1"/>
          </p:cNvSpPr>
          <p:nvPr>
            <p:ph type="title"/>
          </p:nvPr>
        </p:nvSpPr>
        <p:spPr>
          <a:xfrm>
            <a:off x="1066800" y="-245872"/>
            <a:ext cx="10058400" cy="1609344"/>
          </a:xfrm>
        </p:spPr>
        <p:txBody>
          <a:bodyPr/>
          <a:lstStyle/>
          <a:p>
            <a:r>
              <a:rPr lang="en-GB" dirty="0"/>
              <a:t>Luke 4: 16-21			 Mark 8: 22-24</a:t>
            </a:r>
          </a:p>
        </p:txBody>
      </p:sp>
      <p:sp>
        <p:nvSpPr>
          <p:cNvPr id="3" name="Content Placeholder 2">
            <a:extLst>
              <a:ext uri="{FF2B5EF4-FFF2-40B4-BE49-F238E27FC236}">
                <a16:creationId xmlns:a16="http://schemas.microsoft.com/office/drawing/2014/main" id="{7F33DCCA-EC9F-456E-8CD5-FF08090FD409}"/>
              </a:ext>
            </a:extLst>
          </p:cNvPr>
          <p:cNvSpPr>
            <a:spLocks noGrp="1"/>
          </p:cNvSpPr>
          <p:nvPr>
            <p:ph sz="half" idx="1"/>
          </p:nvPr>
        </p:nvSpPr>
        <p:spPr>
          <a:xfrm>
            <a:off x="215390" y="1017016"/>
            <a:ext cx="6482084" cy="5617464"/>
          </a:xfrm>
        </p:spPr>
        <p:txBody>
          <a:bodyPr>
            <a:normAutofit fontScale="85000" lnSpcReduction="20000"/>
          </a:bodyPr>
          <a:lstStyle/>
          <a:p>
            <a:pPr marL="0" indent="0">
              <a:buNone/>
            </a:pPr>
            <a:r>
              <a:rPr lang="en-GB" sz="2400" b="1" dirty="0">
                <a:latin typeface="Arial" panose="020B0604020202020204" pitchFamily="34" charset="0"/>
                <a:cs typeface="Arial" panose="020B0604020202020204" pitchFamily="34" charset="0"/>
              </a:rPr>
              <a:t>The Rejection of Jesus at Nazareth</a:t>
            </a:r>
          </a:p>
          <a:p>
            <a:pPr marL="0" indent="0">
              <a:buNone/>
            </a:pPr>
            <a:r>
              <a:rPr lang="en-GB" sz="3100" dirty="0">
                <a:latin typeface="Calibri Light" panose="020F0302020204030204" pitchFamily="34" charset="0"/>
                <a:cs typeface="Calibri Light" panose="020F0302020204030204" pitchFamily="34" charset="0"/>
              </a:rPr>
              <a:t>When he came to Nazareth, where he had been brought up, he went to the synagogue on the sabbath day, as was his custom. He stood up to read, </a:t>
            </a:r>
            <a:r>
              <a:rPr lang="en-GB" sz="3100" b="1" baseline="30000" dirty="0">
                <a:latin typeface="Calibri Light" panose="020F0302020204030204" pitchFamily="34" charset="0"/>
                <a:cs typeface="Calibri Light" panose="020F0302020204030204" pitchFamily="34" charset="0"/>
              </a:rPr>
              <a:t> </a:t>
            </a:r>
            <a:r>
              <a:rPr lang="en-GB" sz="3100" dirty="0">
                <a:latin typeface="Calibri Light" panose="020F0302020204030204" pitchFamily="34" charset="0"/>
                <a:cs typeface="Calibri Light" panose="020F0302020204030204" pitchFamily="34" charset="0"/>
              </a:rPr>
              <a:t>and the scroll of the prophet Isaiah was given to him. He unrolled the scroll and found the place where it was written:</a:t>
            </a:r>
          </a:p>
          <a:p>
            <a:pPr marL="0" indent="0">
              <a:buNone/>
            </a:pPr>
            <a:r>
              <a:rPr lang="en-GB" sz="3100" dirty="0">
                <a:latin typeface="Calibri Light" panose="020F0302020204030204" pitchFamily="34" charset="0"/>
                <a:cs typeface="Calibri Light" panose="020F0302020204030204" pitchFamily="34" charset="0"/>
              </a:rPr>
              <a:t>“The Spirit of the Lord is upon me, because he has anointed me to bring good news to the poor. He has sent me to proclaim release to the captives and recovery of sight to the blind, to let the oppressed go free, to proclaim the year of the Lord’s favour.”</a:t>
            </a:r>
          </a:p>
          <a:p>
            <a:pPr marL="0" indent="0">
              <a:buNone/>
            </a:pPr>
            <a:r>
              <a:rPr lang="en-GB" sz="3100" dirty="0">
                <a:latin typeface="Calibri Light" panose="020F0302020204030204" pitchFamily="34" charset="0"/>
                <a:cs typeface="Calibri Light" panose="020F0302020204030204" pitchFamily="34" charset="0"/>
              </a:rPr>
              <a:t>And he rolled up the scroll, gave it back to the attendant, and sat down. The eyes of all in the synagogue were fixed on him. Then he began to say to them, “Today this scripture has been fulfilled in your hearing.”</a:t>
            </a:r>
          </a:p>
          <a:p>
            <a:endParaRPr lang="en-GB" sz="1600" dirty="0"/>
          </a:p>
        </p:txBody>
      </p:sp>
      <p:sp>
        <p:nvSpPr>
          <p:cNvPr id="4" name="Content Placeholder 3">
            <a:extLst>
              <a:ext uri="{FF2B5EF4-FFF2-40B4-BE49-F238E27FC236}">
                <a16:creationId xmlns:a16="http://schemas.microsoft.com/office/drawing/2014/main" id="{759A6BDF-A555-4523-9E53-6F1B87BDD174}"/>
              </a:ext>
            </a:extLst>
          </p:cNvPr>
          <p:cNvSpPr>
            <a:spLocks noGrp="1"/>
          </p:cNvSpPr>
          <p:nvPr>
            <p:ph sz="half" idx="2"/>
          </p:nvPr>
        </p:nvSpPr>
        <p:spPr>
          <a:xfrm>
            <a:off x="6697474" y="1017016"/>
            <a:ext cx="5279136" cy="5058664"/>
          </a:xfrm>
        </p:spPr>
        <p:txBody>
          <a:bodyPr vert="horz" lIns="91440" tIns="45720" rIns="91440" bIns="45720" rtlCol="0" anchor="t">
            <a:normAutofit fontScale="85000" lnSpcReduction="20000"/>
          </a:bodyPr>
          <a:lstStyle/>
          <a:p>
            <a:pPr marL="0" indent="0">
              <a:buNone/>
            </a:pPr>
            <a:r>
              <a:rPr lang="en-GB" sz="3000" b="1" dirty="0">
                <a:latin typeface="Arial"/>
                <a:cs typeface="Arial"/>
              </a:rPr>
              <a:t>Jesus Cures a Blind Man at Bethsaida</a:t>
            </a:r>
          </a:p>
          <a:p>
            <a:pPr marL="0" indent="0">
              <a:buNone/>
            </a:pPr>
            <a:r>
              <a:rPr lang="en-GB" sz="3500" dirty="0">
                <a:latin typeface="Calibri Light" panose="020F0302020204030204" pitchFamily="34" charset="0"/>
                <a:cs typeface="Calibri Light" panose="020F0302020204030204" pitchFamily="34" charset="0"/>
              </a:rPr>
              <a:t>They came to Bethsaida. Some people</a:t>
            </a:r>
            <a:r>
              <a:rPr lang="en-GB" sz="3500" baseline="30000" dirty="0">
                <a:latin typeface="Calibri Light" panose="020F0302020204030204" pitchFamily="34" charset="0"/>
                <a:cs typeface="Calibri Light" panose="020F0302020204030204" pitchFamily="34" charset="0"/>
              </a:rPr>
              <a:t> </a:t>
            </a:r>
            <a:r>
              <a:rPr lang="en-GB" sz="3500" dirty="0">
                <a:latin typeface="Calibri Light" panose="020F0302020204030204" pitchFamily="34" charset="0"/>
                <a:cs typeface="Calibri Light" panose="020F0302020204030204" pitchFamily="34" charset="0"/>
              </a:rPr>
              <a:t>brought a blind man to him and begged him to touch him. He took the blind man by the hand and led him out of the village; and when he had put saliva on his eyes and laid his hands on him, he asked him, “Can you see anything?” And the man looked up and said, “I can see people, but they look like trees, walking.”</a:t>
            </a:r>
          </a:p>
          <a:p>
            <a:endParaRPr lang="en-GB" dirty="0"/>
          </a:p>
        </p:txBody>
      </p:sp>
    </p:spTree>
    <p:extLst>
      <p:ext uri="{BB962C8B-B14F-4D97-AF65-F5344CB8AC3E}">
        <p14:creationId xmlns:p14="http://schemas.microsoft.com/office/powerpoint/2010/main" val="423574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8DB11B-EC4F-4201-9901-D89C231317CC}"/>
              </a:ext>
            </a:extLst>
          </p:cNvPr>
          <p:cNvSpPr/>
          <p:nvPr/>
        </p:nvSpPr>
        <p:spPr>
          <a:xfrm>
            <a:off x="326270" y="1772250"/>
            <a:ext cx="4854564" cy="3416320"/>
          </a:xfrm>
          <a:prstGeom prst="rect">
            <a:avLst/>
          </a:prstGeom>
        </p:spPr>
        <p:txBody>
          <a:bodyPr wrap="square" lIns="91440" tIns="45720" rIns="91440" bIns="45720" anchor="t">
            <a:spAutoFit/>
          </a:bodyPr>
          <a:lstStyle/>
          <a:p>
            <a:pPr fontAlgn="base"/>
            <a:r>
              <a:rPr lang="en-US" sz="5400" dirty="0">
                <a:solidFill>
                  <a:srgbClr val="C00000"/>
                </a:solidFill>
              </a:rPr>
              <a:t>"Be sealed with the gift </a:t>
            </a:r>
            <a:endParaRPr lang="en-US"/>
          </a:p>
          <a:p>
            <a:r>
              <a:rPr lang="en-US" sz="5400" dirty="0">
                <a:solidFill>
                  <a:srgbClr val="C00000"/>
                </a:solidFill>
              </a:rPr>
              <a:t>of the Holy Spirit..."</a:t>
            </a:r>
            <a:endParaRPr lang="en-US"/>
          </a:p>
        </p:txBody>
      </p:sp>
      <p:pic>
        <p:nvPicPr>
          <p:cNvPr id="7" name="Picture 7" descr="A group of people wearing costumes&#10;&#10;Description automatically generated">
            <a:extLst>
              <a:ext uri="{FF2B5EF4-FFF2-40B4-BE49-F238E27FC236}">
                <a16:creationId xmlns:a16="http://schemas.microsoft.com/office/drawing/2014/main" id="{FDA98E9E-3825-4402-8701-6A1FC4FF249C}"/>
              </a:ext>
            </a:extLst>
          </p:cNvPr>
          <p:cNvPicPr>
            <a:picLocks noChangeAspect="1"/>
          </p:cNvPicPr>
          <p:nvPr/>
        </p:nvPicPr>
        <p:blipFill>
          <a:blip r:embed="rId3"/>
          <a:stretch>
            <a:fillRect/>
          </a:stretch>
        </p:blipFill>
        <p:spPr>
          <a:xfrm>
            <a:off x="5170100" y="1019357"/>
            <a:ext cx="6351915" cy="4833666"/>
          </a:xfrm>
          <a:prstGeom prst="rect">
            <a:avLst/>
          </a:prstGeom>
        </p:spPr>
      </p:pic>
    </p:spTree>
    <p:extLst>
      <p:ext uri="{BB962C8B-B14F-4D97-AF65-F5344CB8AC3E}">
        <p14:creationId xmlns:p14="http://schemas.microsoft.com/office/powerpoint/2010/main" val="7896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9" name="Rectangle 1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ABD541C-9924-4BAE-94C7-008B198C4E81}"/>
              </a:ext>
            </a:extLst>
          </p:cNvPr>
          <p:cNvSpPr/>
          <p:nvPr/>
        </p:nvSpPr>
        <p:spPr>
          <a:xfrm>
            <a:off x="289560" y="1676638"/>
            <a:ext cx="9966960" cy="3035808"/>
          </a:xfrm>
          <a:prstGeom prst="rect">
            <a:avLst/>
          </a:prstGeom>
        </p:spPr>
        <p:txBody>
          <a:bodyPr vert="horz" lIns="91440" tIns="45720" rIns="91440" bIns="45720" rtlCol="0" anchor="b">
            <a:normAutofit/>
          </a:bodyPr>
          <a:lstStyle/>
          <a:p>
            <a:pPr defTabSz="914400" fontAlgn="base">
              <a:lnSpc>
                <a:spcPct val="80000"/>
              </a:lnSpc>
              <a:spcBef>
                <a:spcPct val="0"/>
              </a:spcBef>
              <a:spcAft>
                <a:spcPts val="600"/>
              </a:spcAft>
            </a:pPr>
            <a:r>
              <a:rPr lang="en-US" sz="9600" cap="all">
                <a:solidFill>
                  <a:srgbClr val="FFFFFF"/>
                </a:solidFill>
                <a:latin typeface="+mj-lt"/>
                <a:ea typeface="+mj-ea"/>
                <a:cs typeface="+mj-cs"/>
              </a:rPr>
              <a:t>The Day of Pentecost</a:t>
            </a:r>
          </a:p>
        </p:txBody>
      </p:sp>
      <p:pic>
        <p:nvPicPr>
          <p:cNvPr id="5" name="Picture 5" descr="A group of people posing for the camera&#10;&#10;Description automatically generated">
            <a:extLst>
              <a:ext uri="{FF2B5EF4-FFF2-40B4-BE49-F238E27FC236}">
                <a16:creationId xmlns:a16="http://schemas.microsoft.com/office/drawing/2014/main" id="{6216203E-DB27-4296-9C0C-303F97952C07}"/>
              </a:ext>
            </a:extLst>
          </p:cNvPr>
          <p:cNvPicPr>
            <a:picLocks noChangeAspect="1"/>
          </p:cNvPicPr>
          <p:nvPr/>
        </p:nvPicPr>
        <p:blipFill>
          <a:blip r:embed="rId8"/>
          <a:stretch>
            <a:fillRect/>
          </a:stretch>
        </p:blipFill>
        <p:spPr>
          <a:xfrm>
            <a:off x="6399643" y="149525"/>
            <a:ext cx="5201164" cy="6558950"/>
          </a:xfrm>
          <a:prstGeom prst="rect">
            <a:avLst/>
          </a:prstGeom>
        </p:spPr>
      </p:pic>
    </p:spTree>
    <p:extLst>
      <p:ext uri="{BB962C8B-B14F-4D97-AF65-F5344CB8AC3E}">
        <p14:creationId xmlns:p14="http://schemas.microsoft.com/office/powerpoint/2010/main" val="2399078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125</TotalTime>
  <Words>2139</Words>
  <Application>Microsoft Office PowerPoint</Application>
  <PresentationFormat>Widescreen</PresentationFormat>
  <Paragraphs>148</Paragraphs>
  <Slides>20</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Rockwell</vt:lpstr>
      <vt:lpstr>Rockwell Condensed</vt:lpstr>
      <vt:lpstr>Rockwell Extra Bold</vt:lpstr>
      <vt:lpstr>Rockwell Light</vt:lpstr>
      <vt:lpstr>system-ui</vt:lpstr>
      <vt:lpstr>Wingdings</vt:lpstr>
      <vt:lpstr>Wood Type</vt:lpstr>
      <vt:lpstr>Confirmation </vt:lpstr>
      <vt:lpstr>PowerPoint Presentation</vt:lpstr>
      <vt:lpstr>PowerPoint Presentation</vt:lpstr>
      <vt:lpstr>PowerPoint Presentation</vt:lpstr>
      <vt:lpstr>PowerPoint Presentation</vt:lpstr>
      <vt:lpstr>PowerPoint Presentation</vt:lpstr>
      <vt:lpstr>Luke 4: 16-21    Mark 8: 22-24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Confirmation</dc:title>
  <dc:creator>Natalie Finnigan</dc:creator>
  <cp:lastModifiedBy>Natalie Finnigan</cp:lastModifiedBy>
  <cp:revision>660</cp:revision>
  <dcterms:created xsi:type="dcterms:W3CDTF">2020-10-27T12:26:01Z</dcterms:created>
  <dcterms:modified xsi:type="dcterms:W3CDTF">2020-10-29T16:14:45Z</dcterms:modified>
</cp:coreProperties>
</file>