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7" r:id="rId4"/>
    <p:sldId id="261" r:id="rId5"/>
    <p:sldId id="262" r:id="rId6"/>
    <p:sldId id="268" r:id="rId7"/>
    <p:sldId id="264" r:id="rId8"/>
    <p:sldId id="265" r:id="rId9"/>
    <p:sldId id="26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44BA9-1E2F-421A-A31A-CB3AD9741475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779BD-54A1-4703-B205-A0FDA08D0B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45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C268298-9F07-4197-A6D2-B32422C8C778}" type="slidenum">
              <a:rPr lang="en-GB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GB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92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84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25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5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678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49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7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279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14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57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541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3E76-7D44-43AD-9B80-A4FB655BA771}" type="datetimeFigureOut">
              <a:rPr lang="en-GB" smtClean="0"/>
              <a:t>03/12/2018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AED3-2813-4C45-A111-BFF103B63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42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02KOlw7dlA#t=12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239350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Bingo – write down 6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74826"/>
            <a:ext cx="4042792" cy="4625975"/>
          </a:xfrm>
        </p:spPr>
        <p:txBody>
          <a:bodyPr/>
          <a:lstStyle/>
          <a:p>
            <a:r>
              <a:rPr lang="en-GB" b="1" dirty="0" smtClean="0"/>
              <a:t>Wise men</a:t>
            </a:r>
          </a:p>
          <a:p>
            <a:r>
              <a:rPr lang="en-GB" b="1" dirty="0" smtClean="0"/>
              <a:t>Advent</a:t>
            </a:r>
          </a:p>
          <a:p>
            <a:r>
              <a:rPr lang="en-GB" b="1" dirty="0" smtClean="0"/>
              <a:t>Epiphany</a:t>
            </a:r>
          </a:p>
          <a:p>
            <a:r>
              <a:rPr lang="en-GB" b="1" dirty="0" smtClean="0"/>
              <a:t>Pentecost</a:t>
            </a:r>
          </a:p>
          <a:p>
            <a:r>
              <a:rPr lang="en-GB" b="1" dirty="0" smtClean="0"/>
              <a:t>Ordinary Time</a:t>
            </a:r>
          </a:p>
          <a:p>
            <a:r>
              <a:rPr lang="en-GB" b="1" dirty="0" smtClean="0"/>
              <a:t>Liturgical Calendar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312024" y="1774826"/>
            <a:ext cx="4042792" cy="462597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  <a:extLst/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>
            <a:lvl1pPr marL="438150" indent="-319088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3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66C7D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BB76D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8651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4000" b="1" dirty="0"/>
              <a:t>December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4000" b="1" dirty="0"/>
              <a:t>Green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4000" b="1" dirty="0"/>
              <a:t>6</a:t>
            </a:r>
            <a:r>
              <a:rPr lang="en-GB" sz="4000" b="1" baseline="30000" dirty="0"/>
              <a:t>th</a:t>
            </a:r>
            <a:r>
              <a:rPr lang="en-GB" sz="4000" b="1" dirty="0"/>
              <a:t> of January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4000" b="1" dirty="0"/>
              <a:t>Christmas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GB" sz="4000" b="1" dirty="0"/>
              <a:t>Jesus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935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Crack the code to find out your heading today….</a:t>
            </a:r>
          </a:p>
          <a:p>
            <a:pPr marL="119062" indent="0">
              <a:buNone/>
            </a:pPr>
            <a:endParaRPr lang="en-GB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119062" indent="0" algn="ctr">
              <a:buNone/>
            </a:pPr>
            <a:r>
              <a:rPr lang="en-GB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)85   !9)+*7931!     </a:t>
            </a:r>
            <a:r>
              <a:rPr lang="en-GB" b="1" dirty="0" smtClean="0"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§51*</a:t>
            </a:r>
            <a:endParaRPr lang="en-GB" sz="4800" dirty="0">
              <a:solidFill>
                <a:srgbClr val="FF0000"/>
              </a:solidFill>
              <a:latin typeface="Comic Sans MS" panose="030F0702030302020204" pitchFamily="66" charset="0"/>
              <a:ea typeface="Calibri"/>
            </a:endParaRPr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981208" y="4182460"/>
          <a:ext cx="8229592" cy="221834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646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884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884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19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1652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1032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1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2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3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4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5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6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7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8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9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Comic Sans MS" panose="030F0702030302020204" pitchFamily="66" charset="0"/>
                        </a:rPr>
                        <a:t>10</a:t>
                      </a:r>
                      <a:endParaRPr lang="en-GB" sz="32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@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!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£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$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%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^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&amp;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*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(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)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+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=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?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: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§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{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a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b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c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d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e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f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g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h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i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j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k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l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m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n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o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p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q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r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s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t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u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v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w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x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>
                          <a:effectLst/>
                          <a:latin typeface="Comic Sans MS" panose="030F0702030302020204" pitchFamily="66" charset="0"/>
                        </a:rPr>
                        <a:t>y</a:t>
                      </a:r>
                      <a:endParaRPr lang="en-GB" sz="540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3600" dirty="0">
                          <a:effectLst/>
                          <a:latin typeface="Comic Sans MS" panose="030F0702030302020204" pitchFamily="66" charset="0"/>
                        </a:rPr>
                        <a:t>z</a:t>
                      </a:r>
                      <a:endParaRPr lang="en-GB" sz="5400" dirty="0">
                        <a:effectLst/>
                        <a:latin typeface="Comic Sans MS" panose="030F0702030302020204" pitchFamily="66" charset="0"/>
                        <a:ea typeface="Calibri"/>
                      </a:endParaRPr>
                    </a:p>
                  </a:txBody>
                  <a:tcPr marL="47625" marR="47625" marT="47625" marB="47625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29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L3 Advent in the Liturgical Year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Learning Aims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Explore what makes Advent different to other times in the liturgical year.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 will be able to </a:t>
            </a:r>
            <a:r>
              <a:rPr lang="en-GB" dirty="0"/>
              <a:t>d</a:t>
            </a:r>
            <a:r>
              <a:rPr lang="en-GB" dirty="0" smtClean="0"/>
              <a:t>escribe </a:t>
            </a:r>
            <a:r>
              <a:rPr lang="en-GB" dirty="0"/>
              <a:t>at least two ways in which the liturgy is different in Advent, compared to other times in the church’s year.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43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Liturgical Calendar</a:t>
            </a:r>
            <a:endParaRPr lang="en-GB" dirty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921137" cy="4351338"/>
          </a:xfrm>
        </p:spPr>
        <p:txBody>
          <a:bodyPr/>
          <a:lstStyle/>
          <a:p>
            <a:pPr eaLnBrk="1" hangingPunct="1"/>
            <a:r>
              <a:rPr lang="en-GB" altLang="en-US" sz="2800" dirty="0"/>
              <a:t>Each year the Church celebrates important events in the life of Jesus, these are;</a:t>
            </a:r>
          </a:p>
          <a:p>
            <a:pPr eaLnBrk="1" hangingPunct="1"/>
            <a:endParaRPr lang="en-GB" altLang="en-US" sz="2800" dirty="0"/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800" dirty="0"/>
              <a:t>His birth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800" dirty="0"/>
              <a:t>His death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800" dirty="0"/>
              <a:t>His resurrection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800" dirty="0"/>
              <a:t>the Ascension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r>
              <a:rPr lang="en-GB" altLang="en-US" sz="2800" dirty="0"/>
              <a:t>Pentecost </a:t>
            </a:r>
          </a:p>
        </p:txBody>
      </p:sp>
      <p:pic>
        <p:nvPicPr>
          <p:cNvPr id="9220" name="Picture 2" descr="C:\Users\Owner\AppData\Local\Microsoft\Windows\Temporary Internet Files\Content.IE5\ZLSZM02W\MP90040903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641" y="1825625"/>
            <a:ext cx="2928937" cy="440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99246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Advent</a:t>
            </a:r>
            <a:r>
              <a:rPr lang="en-GB" u="sng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sz="2000" dirty="0"/>
              <a:t>Copy the following table and headings into your jotter.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sz="2000" dirty="0"/>
              <a:t>Watch the video clip on Advent and take notes under the relevant headings.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92313" y="2852739"/>
          <a:ext cx="7993062" cy="3240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82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41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41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81844">
                <a:tc>
                  <a:txBody>
                    <a:bodyPr/>
                    <a:lstStyle/>
                    <a:p>
                      <a:pPr algn="ctr"/>
                      <a:r>
                        <a:rPr lang="en-GB" sz="1800" u="none" dirty="0" smtClean="0">
                          <a:solidFill>
                            <a:schemeClr val="tx1"/>
                          </a:solidFill>
                        </a:rPr>
                        <a:t>When</a:t>
                      </a:r>
                      <a:r>
                        <a:rPr lang="en-GB" sz="1800" u="none" baseline="0" dirty="0" smtClean="0">
                          <a:solidFill>
                            <a:schemeClr val="tx1"/>
                          </a:solidFill>
                        </a:rPr>
                        <a:t> does Advent begin?</a:t>
                      </a:r>
                      <a:endParaRPr lang="en-GB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u="none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sz="1800" u="none" baseline="0" dirty="0" smtClean="0">
                          <a:solidFill>
                            <a:schemeClr val="tx1"/>
                          </a:solidFill>
                        </a:rPr>
                        <a:t> is Advent about?</a:t>
                      </a:r>
                      <a:endParaRPr lang="en-GB" sz="1800" u="none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are we waiting for?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Advent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colours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Pink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means?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 things that make Advent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824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L="91442" marR="91442" marT="45716" marB="4571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267" name="Rectangle 6"/>
          <p:cNvSpPr>
            <a:spLocks noChangeArrowheads="1"/>
          </p:cNvSpPr>
          <p:nvPr/>
        </p:nvSpPr>
        <p:spPr bwMode="auto">
          <a:xfrm>
            <a:off x="4232140" y="843756"/>
            <a:ext cx="7777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>
                <a:hlinkClick r:id="rId2"/>
              </a:rPr>
              <a:t>https://www.youtube.com/watch?v=S02KOlw7dlA#t=120</a:t>
            </a:r>
            <a:r>
              <a:rPr lang="en-GB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08696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Liturgical Calendar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4068" y="1825625"/>
            <a:ext cx="6559731" cy="4351338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dirty="0"/>
              <a:t>These events are celebrated within the 3 cycles of the Liturgical Calendar. </a:t>
            </a:r>
          </a:p>
          <a:p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dirty="0"/>
              <a:t>1.Christmas Cycle</a:t>
            </a:r>
          </a:p>
          <a:p>
            <a:r>
              <a:rPr lang="en-GB" altLang="en-US" dirty="0"/>
              <a:t>2.Easter Cycle </a:t>
            </a:r>
          </a:p>
          <a:p>
            <a:r>
              <a:rPr lang="en-GB" altLang="en-US" dirty="0"/>
              <a:t>3.Pentecost Cycle</a:t>
            </a:r>
          </a:p>
          <a:p>
            <a:endParaRPr lang="en-GB" altLang="en-US" dirty="0"/>
          </a:p>
          <a:p>
            <a:r>
              <a:rPr lang="en-GB" altLang="en-US" dirty="0"/>
              <a:t>The rest of the year is divided up into ordinary time.</a:t>
            </a:r>
          </a:p>
          <a:p>
            <a:endParaRPr lang="en-GB" dirty="0"/>
          </a:p>
        </p:txBody>
      </p:sp>
      <p:pic>
        <p:nvPicPr>
          <p:cNvPr id="4" name="Picture 1035" descr="Calendar%20Liturgical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147094"/>
            <a:ext cx="3683000" cy="3708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603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Christmas Cycle</a:t>
            </a:r>
            <a:endParaRPr lang="en-GB" dirty="0"/>
          </a:p>
        </p:txBody>
      </p:sp>
      <p:pic>
        <p:nvPicPr>
          <p:cNvPr id="4" name="Picture 9" descr="advent5_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3388" y="2133600"/>
            <a:ext cx="2870200" cy="2686050"/>
          </a:xfrm>
          <a:noFill/>
        </p:spPr>
      </p:pic>
      <p:pic>
        <p:nvPicPr>
          <p:cNvPr id="5" name="Picture 8" descr="MCj043512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20"/>
          <a:stretch>
            <a:fillRect/>
          </a:stretch>
        </p:blipFill>
        <p:spPr bwMode="auto">
          <a:xfrm>
            <a:off x="4943476" y="2565401"/>
            <a:ext cx="2405063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MCj043236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2349500"/>
            <a:ext cx="2359025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2837522" y="5018552"/>
            <a:ext cx="88201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800" b="1" dirty="0">
                <a:solidFill>
                  <a:srgbClr val="FFC000"/>
                </a:solidFill>
                <a:latin typeface="+mj-lt"/>
              </a:rPr>
              <a:t>                                Christmas  </a:t>
            </a:r>
            <a:r>
              <a:rPr lang="en-GB" altLang="en-US" sz="1600" b="1" dirty="0">
                <a:solidFill>
                  <a:srgbClr val="FFC000"/>
                </a:solidFill>
                <a:latin typeface="+mj-lt"/>
              </a:rPr>
              <a:t>                      </a:t>
            </a:r>
            <a:r>
              <a:rPr lang="en-GB" altLang="en-US" sz="1600" b="1" dirty="0" smtClean="0">
                <a:solidFill>
                  <a:srgbClr val="FFC000"/>
                </a:solidFill>
                <a:latin typeface="+mj-lt"/>
              </a:rPr>
              <a:t>	 </a:t>
            </a:r>
            <a:r>
              <a:rPr lang="en-GB" altLang="en-US" sz="2800" b="1" dirty="0">
                <a:solidFill>
                  <a:srgbClr val="FFC000"/>
                </a:solidFill>
                <a:latin typeface="+mj-lt"/>
              </a:rPr>
              <a:t>Epiphany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2063751" y="5013325"/>
            <a:ext cx="23034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2800" b="1" dirty="0">
                <a:solidFill>
                  <a:srgbClr val="FFC000"/>
                </a:solidFill>
                <a:latin typeface="+mj-lt"/>
              </a:rPr>
              <a:t>Advent</a:t>
            </a:r>
            <a:r>
              <a:rPr lang="en-GB" altLang="en-US" dirty="0">
                <a:solidFill>
                  <a:srgbClr val="FFC000"/>
                </a:solidFill>
                <a:latin typeface="Corbel" panose="020B05030202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2333334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The Christmas Cycle</a:t>
            </a:r>
            <a:endParaRPr lang="en-GB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3200" dirty="0">
                <a:latin typeface="+mj-lt"/>
              </a:rPr>
              <a:t>This begins on the ……….. Sunday of Advent.  Advent lasts for four weeks before the celebration of ……………….on …… December, when Catholics celebrate the birth of …………..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GB" altLang="en-US" sz="3200" dirty="0">
              <a:latin typeface="+mj-lt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GB" altLang="en-US" sz="3200" dirty="0">
                <a:latin typeface="+mj-lt"/>
              </a:rPr>
              <a:t>This season ends with the celebration of the festival of the ……, which marks the visit of the Three ……………. men to the infant Jesus.  </a:t>
            </a:r>
          </a:p>
        </p:txBody>
      </p:sp>
      <p:pic>
        <p:nvPicPr>
          <p:cNvPr id="13316" name="Picture 3" descr="C:\Users\Owner\AppData\Local\Microsoft\Windows\Temporary Internet Files\Content.IE5\ZLSZM02W\MC9001550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225" y="-49314"/>
            <a:ext cx="2447925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501509" y="5805264"/>
            <a:ext cx="9144000" cy="10527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25	Epiphany	Christmas	Wise	    First     Jesus</a:t>
            </a:r>
          </a:p>
        </p:txBody>
      </p:sp>
    </p:spTree>
    <p:extLst>
      <p:ext uri="{BB962C8B-B14F-4D97-AF65-F5344CB8AC3E}">
        <p14:creationId xmlns:p14="http://schemas.microsoft.com/office/powerpoint/2010/main" val="18207043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</a:t>
            </a:r>
            <a:r>
              <a:rPr lang="en-GB" smtClean="0"/>
              <a:t>pages </a:t>
            </a:r>
            <a:r>
              <a:rPr lang="en-GB" smtClean="0"/>
              <a:t>8-10 </a:t>
            </a:r>
            <a:r>
              <a:rPr lang="en-GB" dirty="0" smtClean="0"/>
              <a:t>of your booklets and complete </a:t>
            </a:r>
            <a:r>
              <a:rPr lang="en-GB" smtClean="0"/>
              <a:t>activity </a:t>
            </a:r>
            <a:r>
              <a:rPr lang="en-GB" smtClean="0"/>
              <a:t>1 and 2.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677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370</Words>
  <Application>Microsoft Office PowerPoint</Application>
  <PresentationFormat>Widescreen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Corbel</vt:lpstr>
      <vt:lpstr>Wingdings 2</vt:lpstr>
      <vt:lpstr>Office Theme</vt:lpstr>
      <vt:lpstr>Prayer to the Holy Spirit</vt:lpstr>
      <vt:lpstr>Starter</vt:lpstr>
      <vt:lpstr>L3 Advent in the Liturgical Year</vt:lpstr>
      <vt:lpstr>The Liturgical Calendar</vt:lpstr>
      <vt:lpstr>Advent </vt:lpstr>
      <vt:lpstr>The Liturgical Calendar</vt:lpstr>
      <vt:lpstr>The Christmas Cycle</vt:lpstr>
      <vt:lpstr>The Christmas Cycle</vt:lpstr>
      <vt:lpstr>Task</vt:lpstr>
      <vt:lpstr>Bingo – write down 6 words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to the Holy Spirit</dc:title>
  <dc:creator>F Vannini</dc:creator>
  <cp:lastModifiedBy>F Vannini</cp:lastModifiedBy>
  <cp:revision>14</cp:revision>
  <dcterms:created xsi:type="dcterms:W3CDTF">2018-11-27T18:45:31Z</dcterms:created>
  <dcterms:modified xsi:type="dcterms:W3CDTF">2018-12-03T15:20:02Z</dcterms:modified>
</cp:coreProperties>
</file>