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0" r:id="rId3"/>
    <p:sldId id="271" r:id="rId4"/>
    <p:sldId id="272" r:id="rId5"/>
    <p:sldId id="273" r:id="rId6"/>
    <p:sldId id="274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44BA9-1E2F-421A-A31A-CB3AD9741475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779BD-54A1-4703-B205-A0FDA08D0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5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84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25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6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7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4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0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27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14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5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57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41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3E76-7D44-43AD-9B80-A4FB655BA771}" type="datetimeFigureOut">
              <a:rPr lang="en-GB" smtClean="0"/>
              <a:t>03/12/2018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AED3-2813-4C45-A111-BFF103B631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42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Prayer to the Holy Spirit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Come Holy Spirit, fill the hearts of your faithful and kindle in them the fire of your love. 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Send </a:t>
            </a:r>
            <a:r>
              <a:rPr lang="en-GB" dirty="0"/>
              <a:t>forth your </a:t>
            </a:r>
            <a:r>
              <a:rPr lang="en-GB" dirty="0" smtClean="0"/>
              <a:t>Spirit </a:t>
            </a:r>
            <a:r>
              <a:rPr lang="en-GB" dirty="0"/>
              <a:t>and they shall be created. And You shall renew the face of the earth. 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O, God, who by the light of the Holy Spirit, did instruct the hearts of the faithful, grant that by the same Holy </a:t>
            </a:r>
            <a:r>
              <a:rPr lang="en-GB" dirty="0" smtClean="0"/>
              <a:t>Spirit  </a:t>
            </a:r>
            <a:r>
              <a:rPr lang="en-GB" dirty="0"/>
              <a:t>we may be truly wise and ever enjoy His consolations, Through </a:t>
            </a:r>
            <a:r>
              <a:rPr lang="en-GB" dirty="0" smtClean="0"/>
              <a:t>Christ </a:t>
            </a:r>
            <a:r>
              <a:rPr lang="en-GB" dirty="0"/>
              <a:t>Our Lord, Amen. </a:t>
            </a:r>
          </a:p>
        </p:txBody>
      </p:sp>
    </p:spTree>
    <p:extLst>
      <p:ext uri="{BB962C8B-B14F-4D97-AF65-F5344CB8AC3E}">
        <p14:creationId xmlns:p14="http://schemas.microsoft.com/office/powerpoint/2010/main" val="23935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 – what are people celebrating in these pictures?</a:t>
            </a:r>
            <a:endParaRPr lang="en-GB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7641771" y="4859382"/>
            <a:ext cx="4349931" cy="184186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Epiphany</a:t>
            </a:r>
          </a:p>
          <a:p>
            <a:pPr algn="ctr"/>
            <a:r>
              <a:rPr lang="en-GB" dirty="0"/>
              <a:t>Bulgarians plunge into the icy winter water of a lake in Sofia to try to catch a cross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7156"/>
            <a:ext cx="12192001" cy="6955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 – what are people celebrating in these pictures?</a:t>
            </a:r>
            <a:endParaRPr lang="en-GB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7641771" y="4859382"/>
            <a:ext cx="4349931" cy="184186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Epiphany</a:t>
            </a:r>
          </a:p>
          <a:p>
            <a:pPr algn="ctr"/>
            <a:r>
              <a:rPr lang="en-GB" dirty="0" smtClean="0"/>
              <a:t>Participants </a:t>
            </a:r>
            <a:r>
              <a:rPr lang="en-GB" dirty="0"/>
              <a:t>take part in the traditional Three Kings swim alongside the medieval Charles bridge in Prague, Czech Republic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5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37" t="20447" r="27879" b="74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Starter – what are people celebrating in these pictures?</a:t>
            </a:r>
            <a:endParaRPr lang="en-GB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48194" y="4820193"/>
            <a:ext cx="4349931" cy="184186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Epiphany</a:t>
            </a:r>
          </a:p>
          <a:p>
            <a:pPr algn="ctr"/>
            <a:r>
              <a:rPr lang="en-GB" dirty="0"/>
              <a:t>A man takes a slice of traditional </a:t>
            </a:r>
            <a:r>
              <a:rPr lang="en-GB" dirty="0" err="1"/>
              <a:t>Rosca</a:t>
            </a:r>
            <a:r>
              <a:rPr lang="en-GB" dirty="0"/>
              <a:t> de Reyes (king's cake pastry), which is distributed to celebrate the </a:t>
            </a:r>
            <a:r>
              <a:rPr lang="en-GB" dirty="0" smtClean="0"/>
              <a:t>Epiphany in </a:t>
            </a:r>
            <a:r>
              <a:rPr lang="en-GB" dirty="0"/>
              <a:t>Mexico </a:t>
            </a:r>
            <a:r>
              <a:rPr lang="en-GB" dirty="0" smtClean="0"/>
              <a:t>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3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65" t="20447" r="27477" b="5982"/>
          <a:stretch/>
        </p:blipFill>
        <p:spPr>
          <a:xfrm>
            <a:off x="0" y="-1"/>
            <a:ext cx="12192000" cy="6863223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7641771" y="5747657"/>
            <a:ext cx="4349931" cy="9535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Parade to celebrate the epiphany in Spain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0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32" r="26875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7641771" y="4101737"/>
            <a:ext cx="4349931" cy="259950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/>
              <a:t>Gondolieri</a:t>
            </a:r>
            <a:r>
              <a:rPr lang="en-GB" dirty="0"/>
              <a:t> dressed up as "</a:t>
            </a:r>
            <a:r>
              <a:rPr lang="en-GB" dirty="0" err="1"/>
              <a:t>Befana</a:t>
            </a:r>
            <a:r>
              <a:rPr lang="en-GB" dirty="0"/>
              <a:t>" (an old woman) steer their boats during a gondola regatta on the Grand Canal as part of the </a:t>
            </a:r>
            <a:r>
              <a:rPr lang="en-GB" dirty="0" err="1"/>
              <a:t>Befana</a:t>
            </a:r>
            <a:r>
              <a:rPr lang="en-GB" dirty="0"/>
              <a:t> feast celebrations on Epiphany Day, in Venice, Italy, Jan.6 2016. "La </a:t>
            </a:r>
            <a:r>
              <a:rPr lang="en-GB" dirty="0" err="1"/>
              <a:t>Befana</a:t>
            </a:r>
            <a:r>
              <a:rPr lang="en-GB" dirty="0"/>
              <a:t>" is an imaginary old woman in the Italian folklore who is thought to bring gifts to children on the Epiphany Day.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1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47559"/>
            <a:ext cx="10515600" cy="1325563"/>
          </a:xfrm>
        </p:spPr>
        <p:txBody>
          <a:bodyPr/>
          <a:lstStyle/>
          <a:p>
            <a:r>
              <a:rPr lang="en-GB" dirty="0" smtClean="0"/>
              <a:t>L6 Feast Days in the Christmas Season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Learning Aims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Develop my understanding of the significance of special feast days within the Christmas period.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Success Criteria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Explain the significance of at least one of the following Church feast days in detail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The Epiphany</a:t>
            </a:r>
          </a:p>
          <a:p>
            <a:pPr lvl="0"/>
            <a:r>
              <a:rPr lang="en-GB" dirty="0"/>
              <a:t>The Holy Family</a:t>
            </a:r>
          </a:p>
          <a:p>
            <a:r>
              <a:rPr lang="en-GB" dirty="0"/>
              <a:t>The Solemnity of Mary, the Mother of God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4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202680" cy="435133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C</a:t>
            </a:r>
            <a:r>
              <a:rPr lang="en-GB" dirty="0" smtClean="0"/>
              <a:t>reate </a:t>
            </a:r>
            <a:r>
              <a:rPr lang="en-GB" dirty="0"/>
              <a:t>a presentation for the class on </a:t>
            </a:r>
            <a:r>
              <a:rPr lang="en-GB" dirty="0" smtClean="0"/>
              <a:t>a feast day </a:t>
            </a:r>
            <a:r>
              <a:rPr lang="en-GB" dirty="0"/>
              <a:t>within the Christmas </a:t>
            </a:r>
            <a:r>
              <a:rPr lang="en-GB" dirty="0" smtClean="0"/>
              <a:t>period using the information in chapter 6 of your booklets.</a:t>
            </a: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</a:t>
            </a:r>
            <a:r>
              <a:rPr lang="en-GB" dirty="0"/>
              <a:t>should include: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How did the feast day come about?</a:t>
            </a:r>
          </a:p>
          <a:p>
            <a:pPr lvl="0"/>
            <a:r>
              <a:rPr lang="en-GB" dirty="0"/>
              <a:t>What do people celebrate on this feast day?</a:t>
            </a:r>
          </a:p>
          <a:p>
            <a:pPr lvl="0"/>
            <a:r>
              <a:rPr lang="en-GB" dirty="0"/>
              <a:t>When is this feast day celebrated?</a:t>
            </a:r>
          </a:p>
          <a:p>
            <a:pPr lvl="0"/>
            <a:r>
              <a:rPr lang="en-GB" dirty="0"/>
              <a:t>What do people do to celebrate this feast day?</a:t>
            </a:r>
          </a:p>
          <a:p>
            <a:pPr lvl="0"/>
            <a:r>
              <a:rPr lang="en-GB" dirty="0"/>
              <a:t>Why is this feast day significant for Catholics?</a:t>
            </a:r>
          </a:p>
          <a:p>
            <a:pPr lvl="0"/>
            <a:r>
              <a:rPr lang="en-GB" dirty="0"/>
              <a:t>Images and colour</a:t>
            </a:r>
          </a:p>
          <a:p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TextBox1" r:id="rId2" imgW="3657600" imgH="4772160"/>
        </mc:Choice>
        <mc:Fallback>
          <p:control name="TextBox1" r:id="rId2" imgW="3657600" imgH="4772160">
            <p:pic>
              <p:nvPicPr>
                <p:cNvPr id="7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7432764" y="1825624"/>
                  <a:ext cx="3657601" cy="477502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96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300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Prayer to the Holy Spirit</vt:lpstr>
      <vt:lpstr>Starter – what are people celebrating in these pictures?</vt:lpstr>
      <vt:lpstr>Starter – what are people celebrating in these pictures?</vt:lpstr>
      <vt:lpstr>Starter – what are people celebrating in these pictures?</vt:lpstr>
      <vt:lpstr>PowerPoint Presentation</vt:lpstr>
      <vt:lpstr>PowerPoint Presentation</vt:lpstr>
      <vt:lpstr>L6 Feast Days in the Christmas Season</vt:lpstr>
      <vt:lpstr>Presentation Task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to the Holy Spirit</dc:title>
  <dc:creator>F Vannini</dc:creator>
  <cp:lastModifiedBy>F Vannini</cp:lastModifiedBy>
  <cp:revision>19</cp:revision>
  <dcterms:created xsi:type="dcterms:W3CDTF">2018-11-27T18:45:31Z</dcterms:created>
  <dcterms:modified xsi:type="dcterms:W3CDTF">2018-12-03T16:02:30Z</dcterms:modified>
</cp:coreProperties>
</file>