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notesMasterIdLst>
    <p:notesMasterId r:id="rId18"/>
  </p:notesMasterIdLst>
  <p:sldIdLst>
    <p:sldId id="332" r:id="rId2"/>
    <p:sldId id="329" r:id="rId3"/>
    <p:sldId id="284" r:id="rId4"/>
    <p:sldId id="333" r:id="rId5"/>
    <p:sldId id="285" r:id="rId6"/>
    <p:sldId id="328" r:id="rId7"/>
    <p:sldId id="335" r:id="rId8"/>
    <p:sldId id="340" r:id="rId9"/>
    <p:sldId id="336" r:id="rId10"/>
    <p:sldId id="341" r:id="rId11"/>
    <p:sldId id="342" r:id="rId12"/>
    <p:sldId id="343" r:id="rId13"/>
    <p:sldId id="337" r:id="rId14"/>
    <p:sldId id="331" r:id="rId15"/>
    <p:sldId id="330" r:id="rId16"/>
    <p:sldId id="34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06" autoAdjust="0"/>
    <p:restoredTop sz="94638" autoAdjust="0"/>
  </p:normalViewPr>
  <p:slideViewPr>
    <p:cSldViewPr>
      <p:cViewPr varScale="1">
        <p:scale>
          <a:sx n="69" d="100"/>
          <a:sy n="69" d="100"/>
        </p:scale>
        <p:origin x="1464" y="66"/>
      </p:cViewPr>
      <p:guideLst>
        <p:guide orient="horz" pos="2160"/>
        <p:guide pos="2880"/>
      </p:guideLst>
    </p:cSldViewPr>
  </p:slideViewPr>
  <p:outlineViewPr>
    <p:cViewPr>
      <p:scale>
        <a:sx n="33" d="100"/>
        <a:sy n="33" d="100"/>
      </p:scale>
      <p:origin x="30" y="17010"/>
    </p:cViewPr>
  </p:outlineViewPr>
  <p:notesTextViewPr>
    <p:cViewPr>
      <p:scale>
        <a:sx n="100" d="100"/>
        <a:sy n="100" d="100"/>
      </p:scale>
      <p:origin x="0" y="0"/>
    </p:cViewPr>
  </p:notesTextViewPr>
  <p:sorterViewPr>
    <p:cViewPr>
      <p:scale>
        <a:sx n="66" d="100"/>
        <a:sy n="66" d="100"/>
      </p:scale>
      <p:origin x="0" y="14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4D397AE-0738-4103-BAB6-41600C2FBC74}" type="datetimeFigureOut">
              <a:rPr lang="en-GB"/>
              <a:pPr>
                <a:defRPr/>
              </a:pPr>
              <a:t>15/11/2018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93D1DB5-090A-4606-92C0-5D615B32FF9C}" type="slidenum">
              <a:rPr lang="en-GB" altLang="en-US"/>
              <a:pPr/>
              <a:t>‹#›</a:t>
            </a:fld>
            <a:endParaRPr lang="en-GB" altLang="en-US"/>
          </a:p>
        </p:txBody>
      </p:sp>
    </p:spTree>
    <p:extLst>
      <p:ext uri="{BB962C8B-B14F-4D97-AF65-F5344CB8AC3E}">
        <p14:creationId xmlns:p14="http://schemas.microsoft.com/office/powerpoint/2010/main" val="35081098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10E286-19F3-45D0-8F5F-89CA11DA944F}" type="slidenum">
              <a:rPr lang="en-GB" altLang="en-US">
                <a:latin typeface="Calibri" panose="020F0502020204030204" pitchFamily="34" charset="0"/>
              </a:rPr>
              <a:pPr eaLnBrk="1" hangingPunct="1"/>
              <a:t>5</a:t>
            </a:fld>
            <a:endParaRPr lang="en-GB" altLang="en-US">
              <a:latin typeface="Calibri" panose="020F0502020204030204" pitchFamily="34" charset="0"/>
            </a:endParaRPr>
          </a:p>
        </p:txBody>
      </p:sp>
    </p:spTree>
    <p:extLst>
      <p:ext uri="{BB962C8B-B14F-4D97-AF65-F5344CB8AC3E}">
        <p14:creationId xmlns:p14="http://schemas.microsoft.com/office/powerpoint/2010/main" val="348091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fld id="{B4145A78-9061-4CB7-9800-A8C266898FCF}" type="datetimeFigureOut">
              <a:rPr lang="en-GB" smtClean="0"/>
              <a:pPr>
                <a:defRPr/>
              </a:pPr>
              <a:t>15/11/2018</a:t>
            </a:fld>
            <a:endParaRPr lang="en-GB" dirty="0"/>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11EBE56-C8CF-4C96-BA7A-FEEFEA051AF9}" type="slidenum">
              <a:rPr lang="en-GB" altLang="en-US" smtClean="0"/>
              <a:pPr/>
              <a:t>‹#›</a:t>
            </a:fld>
            <a:endParaRPr lang="en-GB" altLang="en-US"/>
          </a:p>
        </p:txBody>
      </p:sp>
    </p:spTree>
    <p:extLst>
      <p:ext uri="{BB962C8B-B14F-4D97-AF65-F5344CB8AC3E}">
        <p14:creationId xmlns:p14="http://schemas.microsoft.com/office/powerpoint/2010/main" val="2112626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F0CDEC08-A185-486B-AB80-802DC8E93A38}" type="datetimeFigureOut">
              <a:rPr lang="en-GB" smtClean="0"/>
              <a:pPr>
                <a:defRPr/>
              </a:pPr>
              <a:t>15/11/2018</a:t>
            </a:fld>
            <a:endParaRPr lang="en-GB" dirty="0"/>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E2EF2B63-BBFB-4532-8DFA-F799239EDD8B}" type="slidenum">
              <a:rPr lang="en-GB" altLang="en-US" smtClean="0"/>
              <a:pPr/>
              <a:t>‹#›</a:t>
            </a:fld>
            <a:endParaRPr lang="en-GB" altLang="en-US"/>
          </a:p>
        </p:txBody>
      </p:sp>
    </p:spTree>
    <p:extLst>
      <p:ext uri="{BB962C8B-B14F-4D97-AF65-F5344CB8AC3E}">
        <p14:creationId xmlns:p14="http://schemas.microsoft.com/office/powerpoint/2010/main" val="679753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A1730F18-12E0-4F61-8F91-DDAC0F0FAA11}" type="datetimeFigureOut">
              <a:rPr lang="en-GB" smtClean="0"/>
              <a:pPr>
                <a:defRPr/>
              </a:pPr>
              <a:t>15/11/2018</a:t>
            </a:fld>
            <a:endParaRPr lang="en-GB" dirty="0"/>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A4567C32-A448-491A-AEB0-7D3FAA8A48D3}" type="slidenum">
              <a:rPr lang="en-GB" altLang="en-US" smtClean="0"/>
              <a:pPr/>
              <a:t>‹#›</a:t>
            </a:fld>
            <a:endParaRPr lang="en-GB" altLang="en-US"/>
          </a:p>
        </p:txBody>
      </p:sp>
    </p:spTree>
    <p:extLst>
      <p:ext uri="{BB962C8B-B14F-4D97-AF65-F5344CB8AC3E}">
        <p14:creationId xmlns:p14="http://schemas.microsoft.com/office/powerpoint/2010/main" val="3538892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50957B78-2FB3-4C72-8286-5D0FA74FCAFF}" type="datetimeFigureOut">
              <a:rPr lang="en-GB" smtClean="0"/>
              <a:pPr>
                <a:defRPr/>
              </a:pPr>
              <a:t>15/11/2018</a:t>
            </a:fld>
            <a:endParaRPr lang="en-GB" dirty="0"/>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1DA92709-6881-4F27-BA1D-8F074268331A}" type="slidenum">
              <a:rPr lang="en-GB" altLang="en-US" smtClean="0"/>
              <a:pPr/>
              <a:t>‹#›</a:t>
            </a:fld>
            <a:endParaRPr lang="en-GB" altLang="en-US"/>
          </a:p>
        </p:txBody>
      </p:sp>
    </p:spTree>
    <p:extLst>
      <p:ext uri="{BB962C8B-B14F-4D97-AF65-F5344CB8AC3E}">
        <p14:creationId xmlns:p14="http://schemas.microsoft.com/office/powerpoint/2010/main" val="1439311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C467BC54-C038-4A4C-9A36-3F004EE86BFA}" type="datetimeFigureOut">
              <a:rPr lang="en-GB" smtClean="0"/>
              <a:pPr>
                <a:defRPr/>
              </a:pPr>
              <a:t>15/11/2018</a:t>
            </a:fld>
            <a:endParaRPr lang="en-GB" dirty="0"/>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C644F4B5-FB38-45AA-BAEA-FC555A9A3720}" type="slidenum">
              <a:rPr lang="en-GB" altLang="en-US" smtClean="0"/>
              <a:pPr/>
              <a:t>‹#›</a:t>
            </a:fld>
            <a:endParaRPr lang="en-GB" altLang="en-US"/>
          </a:p>
        </p:txBody>
      </p:sp>
    </p:spTree>
    <p:extLst>
      <p:ext uri="{BB962C8B-B14F-4D97-AF65-F5344CB8AC3E}">
        <p14:creationId xmlns:p14="http://schemas.microsoft.com/office/powerpoint/2010/main" val="338613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fld id="{29439ADC-CBAF-4C6F-9D95-F97F7FC63755}" type="datetimeFigureOut">
              <a:rPr lang="en-GB" smtClean="0"/>
              <a:pPr>
                <a:defRPr/>
              </a:pPr>
              <a:t>15/11/2018</a:t>
            </a:fld>
            <a:endParaRPr lang="en-GB" dirty="0"/>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02C268D0-3680-42ED-80C9-06E8CC58F43E}" type="slidenum">
              <a:rPr lang="en-GB" altLang="en-US" smtClean="0"/>
              <a:pPr/>
              <a:t>‹#›</a:t>
            </a:fld>
            <a:endParaRPr lang="en-GB" altLang="en-US"/>
          </a:p>
        </p:txBody>
      </p:sp>
    </p:spTree>
    <p:extLst>
      <p:ext uri="{BB962C8B-B14F-4D97-AF65-F5344CB8AC3E}">
        <p14:creationId xmlns:p14="http://schemas.microsoft.com/office/powerpoint/2010/main" val="1191611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fld id="{5179FCD8-6ACF-4B2C-A084-96A51D76C856}" type="datetimeFigureOut">
              <a:rPr lang="en-GB" smtClean="0"/>
              <a:pPr>
                <a:defRPr/>
              </a:pPr>
              <a:t>15/11/2018</a:t>
            </a:fld>
            <a:endParaRPr lang="en-GB" dirty="0"/>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AF574CCF-6AFE-4094-879C-660821B69827}" type="slidenum">
              <a:rPr lang="en-GB" altLang="en-US" smtClean="0"/>
              <a:pPr/>
              <a:t>‹#›</a:t>
            </a:fld>
            <a:endParaRPr lang="en-GB" altLang="en-US"/>
          </a:p>
        </p:txBody>
      </p:sp>
    </p:spTree>
    <p:extLst>
      <p:ext uri="{BB962C8B-B14F-4D97-AF65-F5344CB8AC3E}">
        <p14:creationId xmlns:p14="http://schemas.microsoft.com/office/powerpoint/2010/main" val="2582466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933BB78E-5E8D-401B-A0BE-33AB6D676E3C}" type="datetimeFigureOut">
              <a:rPr lang="en-GB" smtClean="0"/>
              <a:pPr>
                <a:defRPr/>
              </a:pPr>
              <a:t>15/11/2018</a:t>
            </a:fld>
            <a:endParaRPr lang="en-GB" dirty="0"/>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92C290AD-B5E1-4DBF-AB23-A39A3ECFD4E6}" type="slidenum">
              <a:rPr lang="en-GB" altLang="en-US" smtClean="0"/>
              <a:pPr/>
              <a:t>‹#›</a:t>
            </a:fld>
            <a:endParaRPr lang="en-GB" altLang="en-US"/>
          </a:p>
        </p:txBody>
      </p:sp>
    </p:spTree>
    <p:extLst>
      <p:ext uri="{BB962C8B-B14F-4D97-AF65-F5344CB8AC3E}">
        <p14:creationId xmlns:p14="http://schemas.microsoft.com/office/powerpoint/2010/main" val="498513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515B97A-B677-486A-AE01-057C4E7B5795}" type="datetimeFigureOut">
              <a:rPr lang="en-GB" smtClean="0"/>
              <a:pPr>
                <a:defRPr/>
              </a:pPr>
              <a:t>15/11/2018</a:t>
            </a:fld>
            <a:endParaRPr lang="en-GB" dirty="0"/>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fld id="{03D42012-90B6-4718-92B6-A39AB45AA9CF}" type="slidenum">
              <a:rPr lang="en-GB" altLang="en-US" smtClean="0"/>
              <a:pPr/>
              <a:t>‹#›</a:t>
            </a:fld>
            <a:endParaRPr lang="en-GB" altLang="en-US"/>
          </a:p>
        </p:txBody>
      </p:sp>
    </p:spTree>
    <p:extLst>
      <p:ext uri="{BB962C8B-B14F-4D97-AF65-F5344CB8AC3E}">
        <p14:creationId xmlns:p14="http://schemas.microsoft.com/office/powerpoint/2010/main" val="11577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0FD8D83F-E2A1-448E-BB13-5141DEC8DAD1}" type="datetimeFigureOut">
              <a:rPr lang="en-GB" smtClean="0"/>
              <a:pPr>
                <a:defRPr/>
              </a:pPr>
              <a:t>15/11/2018</a:t>
            </a:fld>
            <a:endParaRPr lang="en-GB" dirty="0"/>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E37148C6-2868-4875-B042-71EE55F47926}" type="slidenum">
              <a:rPr lang="en-GB" altLang="en-US" smtClean="0"/>
              <a:pPr/>
              <a:t>‹#›</a:t>
            </a:fld>
            <a:endParaRPr lang="en-GB" altLang="en-US"/>
          </a:p>
        </p:txBody>
      </p:sp>
    </p:spTree>
    <p:extLst>
      <p:ext uri="{BB962C8B-B14F-4D97-AF65-F5344CB8AC3E}">
        <p14:creationId xmlns:p14="http://schemas.microsoft.com/office/powerpoint/2010/main" val="3760151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654B7D1B-24DC-4638-831E-7E6826294867}" type="datetimeFigureOut">
              <a:rPr lang="en-GB" smtClean="0"/>
              <a:pPr>
                <a:defRPr/>
              </a:pPr>
              <a:t>15/11/2018</a:t>
            </a:fld>
            <a:endParaRPr lang="en-GB" dirty="0"/>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52FA2423-4ACB-4DA3-99D2-9BCBC407C855}" type="slidenum">
              <a:rPr lang="en-GB" altLang="en-US" smtClean="0"/>
              <a:pPr/>
              <a:t>‹#›</a:t>
            </a:fld>
            <a:endParaRPr lang="en-GB" altLang="en-US"/>
          </a:p>
        </p:txBody>
      </p:sp>
    </p:spTree>
    <p:extLst>
      <p:ext uri="{BB962C8B-B14F-4D97-AF65-F5344CB8AC3E}">
        <p14:creationId xmlns:p14="http://schemas.microsoft.com/office/powerpoint/2010/main" val="428859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72D00EE2-A2D3-4D37-8A32-30F1C5E7ED81}" type="datetimeFigureOut">
              <a:rPr lang="en-GB" smtClean="0"/>
              <a:pPr>
                <a:defRPr/>
              </a:pPr>
              <a:t>15/11/2018</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DD97088-E457-4985-AE9B-74B26E1EB13A}" type="slidenum">
              <a:rPr lang="en-GB" altLang="en-US" smtClean="0"/>
              <a:pPr/>
              <a:t>‹#›</a:t>
            </a:fld>
            <a:endParaRPr lang="en-GB" altLang="en-US"/>
          </a:p>
        </p:txBody>
      </p:sp>
    </p:spTree>
    <p:extLst>
      <p:ext uri="{BB962C8B-B14F-4D97-AF65-F5344CB8AC3E}">
        <p14:creationId xmlns:p14="http://schemas.microsoft.com/office/powerpoint/2010/main" val="2384143665"/>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l" defTabSz="685800" rtl="0" eaLnBrk="1" latinLnBrk="0" hangingPunct="1">
        <a:lnSpc>
          <a:spcPct val="90000"/>
        </a:lnSpc>
        <a:spcBef>
          <a:spcPct val="0"/>
        </a:spcBef>
        <a:buNone/>
        <a:defRPr sz="4000" b="1" kern="1200">
          <a:solidFill>
            <a:srgbClr val="FFFF00"/>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rgbClr val="FFFF00"/>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rgbClr val="FFFF0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FFFF00"/>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FFFF00"/>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rgbClr val="FFFF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request.org.uk/festivals/christmas/why-christma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Prayer to the Holy Spirit</a:t>
            </a:r>
            <a:endParaRPr lang="en-GB" dirty="0"/>
          </a:p>
        </p:txBody>
      </p:sp>
      <p:sp>
        <p:nvSpPr>
          <p:cNvPr id="3" name="Content Placeholder 2"/>
          <p:cNvSpPr>
            <a:spLocks noGrp="1"/>
          </p:cNvSpPr>
          <p:nvPr>
            <p:ph idx="1"/>
          </p:nvPr>
        </p:nvSpPr>
        <p:spPr>
          <a:solidFill>
            <a:srgbClr val="C00000"/>
          </a:solidFill>
        </p:spPr>
        <p:txBody>
          <a:bodyPr>
            <a:normAutofit lnSpcReduction="10000"/>
          </a:bodyPr>
          <a:lstStyle/>
          <a:p>
            <a:pPr marL="0" indent="0">
              <a:buNone/>
            </a:pPr>
            <a:r>
              <a:rPr lang="en-GB" dirty="0"/>
              <a:t>Come Holy Spirit, fill the hearts of your faithful and kindle in them the fire of your love. </a:t>
            </a:r>
            <a:endParaRPr lang="en-GB" dirty="0" smtClean="0"/>
          </a:p>
          <a:p>
            <a:endParaRPr lang="en-GB" dirty="0"/>
          </a:p>
          <a:p>
            <a:pPr marL="0" indent="0">
              <a:buNone/>
            </a:pPr>
            <a:r>
              <a:rPr lang="en-GB" dirty="0" smtClean="0"/>
              <a:t>Send </a:t>
            </a:r>
            <a:r>
              <a:rPr lang="en-GB" dirty="0"/>
              <a:t>forth your </a:t>
            </a:r>
            <a:r>
              <a:rPr lang="en-GB" dirty="0" smtClean="0"/>
              <a:t>Spirit </a:t>
            </a:r>
            <a:r>
              <a:rPr lang="en-GB" dirty="0"/>
              <a:t>and they shall be created. And You shall renew the face of the earth. </a:t>
            </a:r>
            <a:br>
              <a:rPr lang="en-GB" dirty="0"/>
            </a:br>
            <a:r>
              <a:rPr lang="en-GB" dirty="0"/>
              <a:t/>
            </a:r>
            <a:br>
              <a:rPr lang="en-GB" dirty="0"/>
            </a:br>
            <a:r>
              <a:rPr lang="en-GB" dirty="0"/>
              <a:t>O, God, who by the light of the Holy Spirit, did instruct the hearts of the faithful, grant that by the same Holy </a:t>
            </a:r>
            <a:r>
              <a:rPr lang="en-GB" dirty="0" smtClean="0"/>
              <a:t>Spirit  </a:t>
            </a:r>
            <a:r>
              <a:rPr lang="en-GB" dirty="0"/>
              <a:t>we may be truly wise and ever enjoy His consolations, Through </a:t>
            </a:r>
            <a:r>
              <a:rPr lang="en-GB" dirty="0" smtClean="0"/>
              <a:t>Christ </a:t>
            </a:r>
            <a:r>
              <a:rPr lang="en-GB" dirty="0"/>
              <a:t>Our Lord, Amen. </a:t>
            </a:r>
          </a:p>
        </p:txBody>
      </p:sp>
    </p:spTree>
    <p:extLst>
      <p:ext uri="{BB962C8B-B14F-4D97-AF65-F5344CB8AC3E}">
        <p14:creationId xmlns:p14="http://schemas.microsoft.com/office/powerpoint/2010/main" val="2421922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08720"/>
            <a:ext cx="4663430" cy="5616624"/>
          </a:xfrm>
        </p:spPr>
        <p:txBody>
          <a:bodyPr>
            <a:normAutofit fontScale="92500" lnSpcReduction="10000"/>
          </a:bodyPr>
          <a:lstStyle/>
          <a:p>
            <a:r>
              <a:rPr lang="en-GB" dirty="0"/>
              <a:t>And there were shepherds living out in the fields nearby, keeping watch over their flocks at night.  An angel of the Lord appeared to them, and the glory of the Lord shone around them, and they were terrified. But the angel said to them, “Do not be afraid. I bring you good news that will cause great joy for all the people.  Today in the town of David a Saviour has been born to you; he is the Messiah, the Lord.  This will be a sign to you: You will find a baby wrapped in cloths and lying in a manger</a:t>
            </a:r>
            <a:r>
              <a:rPr lang="en-GB" dirty="0" smtClean="0"/>
              <a:t>.”</a:t>
            </a:r>
            <a:endParaRPr lang="en-GB" dirty="0"/>
          </a:p>
        </p:txBody>
      </p:sp>
      <p:pic>
        <p:nvPicPr>
          <p:cNvPr id="4" name="Picture 2" descr="\\gs257pfp001\teachers\TP8933C\Christmas Story\Shepher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5184" y="1628800"/>
            <a:ext cx="3490610" cy="337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0438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4293096"/>
            <a:ext cx="7886700" cy="2348880"/>
          </a:xfrm>
        </p:spPr>
        <p:txBody>
          <a:bodyPr>
            <a:normAutofit fontScale="92500"/>
          </a:bodyPr>
          <a:lstStyle/>
          <a:p>
            <a:pPr marL="0" indent="0">
              <a:buNone/>
            </a:pPr>
            <a:r>
              <a:rPr lang="en-GB" dirty="0"/>
              <a:t>Suddenly a great company of the heavenly host appeared with the angel, praising God and saying,</a:t>
            </a:r>
          </a:p>
          <a:p>
            <a:pPr marL="0" indent="0">
              <a:buNone/>
            </a:pPr>
            <a:r>
              <a:rPr lang="en-GB" dirty="0"/>
              <a:t> </a:t>
            </a:r>
          </a:p>
          <a:p>
            <a:pPr marL="0" indent="0">
              <a:buNone/>
            </a:pPr>
            <a:r>
              <a:rPr lang="en-GB" dirty="0"/>
              <a:t>“Glory to God in the highest heaven,</a:t>
            </a:r>
          </a:p>
          <a:p>
            <a:pPr marL="0" indent="0">
              <a:buNone/>
            </a:pPr>
            <a:r>
              <a:rPr lang="en-GB" dirty="0" smtClean="0"/>
              <a:t>and </a:t>
            </a:r>
            <a:r>
              <a:rPr lang="en-GB" dirty="0"/>
              <a:t>on earth peace to those on whom his favour rests.”</a:t>
            </a:r>
          </a:p>
        </p:txBody>
      </p:sp>
      <p:pic>
        <p:nvPicPr>
          <p:cNvPr id="4" name="Picture 2" descr="\\gs257pfp001\teachers\TP8933C\Christmas Story\Host of Ange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60648"/>
            <a:ext cx="6406480" cy="3843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471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832648"/>
            <a:ext cx="8119814" cy="1772816"/>
          </a:xfrm>
        </p:spPr>
        <p:txBody>
          <a:bodyPr/>
          <a:lstStyle/>
          <a:p>
            <a:pPr marL="0" indent="0">
              <a:buNone/>
            </a:pPr>
            <a:r>
              <a:rPr lang="en-GB" dirty="0"/>
              <a:t>When the angels had left them and gone into heaven, the shepherds said to one another, “Let’s go to Bethlehem and see this thing that has happened, which the Lord has told us about</a:t>
            </a:r>
            <a:r>
              <a:rPr lang="en-GB" dirty="0" smtClean="0"/>
              <a:t>.”</a:t>
            </a:r>
            <a:endParaRPr lang="en-GB" dirty="0"/>
          </a:p>
          <a:p>
            <a:endParaRPr lang="en-GB" dirty="0"/>
          </a:p>
        </p:txBody>
      </p:sp>
      <p:pic>
        <p:nvPicPr>
          <p:cNvPr id="4" name="Picture 2" descr="\\gs257pfp001\teachers\TP8933C\Christmas Story\Shepherds Journ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6289" y="548680"/>
            <a:ext cx="4824536" cy="4135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5244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5445224"/>
            <a:ext cx="7886700" cy="1091779"/>
          </a:xfrm>
        </p:spPr>
        <p:txBody>
          <a:bodyPr/>
          <a:lstStyle/>
          <a:p>
            <a:pPr marL="0" indent="0">
              <a:buNone/>
            </a:pPr>
            <a:r>
              <a:rPr lang="en-GB" dirty="0"/>
              <a:t>So they hurried off and found Mary and Joseph, and the baby, who was lying in the manger.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84" y="764704"/>
            <a:ext cx="4221088" cy="4221088"/>
          </a:xfrm>
          <a:prstGeom prst="rect">
            <a:avLst/>
          </a:prstGeom>
        </p:spPr>
      </p:pic>
    </p:spTree>
    <p:extLst>
      <p:ext uri="{BB962C8B-B14F-4D97-AF65-F5344CB8AC3E}">
        <p14:creationId xmlns:p14="http://schemas.microsoft.com/office/powerpoint/2010/main" val="3817438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672" y="294245"/>
            <a:ext cx="7886700" cy="1325563"/>
          </a:xfrm>
        </p:spPr>
        <p:txBody>
          <a:bodyPr>
            <a:normAutofit/>
          </a:bodyPr>
          <a:lstStyle/>
          <a:p>
            <a:r>
              <a:rPr lang="en-GB" sz="3600" dirty="0" smtClean="0"/>
              <a:t>Why is Jesus’ Birth Important to Christians today?</a:t>
            </a:r>
            <a:endParaRPr lang="en-GB" sz="3600" dirty="0"/>
          </a:p>
        </p:txBody>
      </p:sp>
      <p:sp>
        <p:nvSpPr>
          <p:cNvPr id="3" name="Content Placeholder 2"/>
          <p:cNvSpPr>
            <a:spLocks noGrp="1"/>
          </p:cNvSpPr>
          <p:nvPr>
            <p:ph idx="1"/>
          </p:nvPr>
        </p:nvSpPr>
        <p:spPr>
          <a:xfrm>
            <a:off x="107504" y="1556792"/>
            <a:ext cx="8837037" cy="4351338"/>
          </a:xfrm>
        </p:spPr>
        <p:txBody>
          <a:bodyPr>
            <a:normAutofit/>
          </a:bodyPr>
          <a:lstStyle/>
          <a:p>
            <a:r>
              <a:rPr lang="en-GB" b="1" dirty="0" smtClean="0"/>
              <a:t>The </a:t>
            </a:r>
            <a:r>
              <a:rPr lang="en-GB" b="1" dirty="0"/>
              <a:t>incarnation of </a:t>
            </a:r>
            <a:r>
              <a:rPr lang="en-GB" b="1" dirty="0" smtClean="0"/>
              <a:t>God – God becomes Man (Fully man and fully God) to save us from the consequences of sin.</a:t>
            </a:r>
          </a:p>
        </p:txBody>
      </p:sp>
      <p:sp>
        <p:nvSpPr>
          <p:cNvPr id="4" name="Rectangle 3"/>
          <p:cNvSpPr/>
          <p:nvPr/>
        </p:nvSpPr>
        <p:spPr>
          <a:xfrm>
            <a:off x="3563888" y="45524"/>
            <a:ext cx="6750496" cy="369332"/>
          </a:xfrm>
          <a:prstGeom prst="rect">
            <a:avLst/>
          </a:prstGeom>
        </p:spPr>
        <p:txBody>
          <a:bodyPr wrap="square">
            <a:spAutoFit/>
          </a:bodyPr>
          <a:lstStyle/>
          <a:p>
            <a:r>
              <a:rPr lang="en-GB" dirty="0">
                <a:hlinkClick r:id="rId2"/>
              </a:rPr>
              <a:t>https://request.org.uk/festivals/christmas/why-christmas/</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2492896"/>
            <a:ext cx="7183710" cy="4260340"/>
          </a:xfrm>
          <a:prstGeom prst="rect">
            <a:avLst/>
          </a:prstGeom>
        </p:spPr>
      </p:pic>
    </p:spTree>
    <p:extLst>
      <p:ext uri="{BB962C8B-B14F-4D97-AF65-F5344CB8AC3E}">
        <p14:creationId xmlns:p14="http://schemas.microsoft.com/office/powerpoint/2010/main" val="2249818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 pages 9 and 10 and complete tasks 1 and 2.</a:t>
            </a:r>
            <a:endParaRPr lang="en-GB" dirty="0"/>
          </a:p>
        </p:txBody>
      </p:sp>
      <p:sp>
        <p:nvSpPr>
          <p:cNvPr id="3" name="Content Placeholder 2"/>
          <p:cNvSpPr>
            <a:spLocks noGrp="1"/>
          </p:cNvSpPr>
          <p:nvPr>
            <p:ph idx="1"/>
          </p:nvPr>
        </p:nvSpPr>
        <p:spPr/>
        <p:txBody>
          <a:bodyPr/>
          <a:lstStyle/>
          <a:p>
            <a:pPr marL="0" indent="0">
              <a:buNone/>
            </a:pPr>
            <a:r>
              <a:rPr lang="en-GB" b="1" dirty="0" smtClean="0"/>
              <a:t>Task 1 – Make a storyboard of the Nativity story (the birth of Jesus)</a:t>
            </a:r>
          </a:p>
          <a:p>
            <a:endParaRPr lang="en-GB" b="1" dirty="0" smtClean="0"/>
          </a:p>
          <a:p>
            <a:pPr marL="0" indent="0">
              <a:buNone/>
            </a:pPr>
            <a:r>
              <a:rPr lang="en-GB" b="1" dirty="0" smtClean="0"/>
              <a:t>Task 2 – make a spider diagram or write a paragraph explaining why Christmas is significant for Christians.</a:t>
            </a:r>
            <a:endParaRPr lang="en-GB" b="1" dirty="0"/>
          </a:p>
        </p:txBody>
      </p:sp>
    </p:spTree>
    <p:extLst>
      <p:ext uri="{BB962C8B-B14F-4D97-AF65-F5344CB8AC3E}">
        <p14:creationId xmlns:p14="http://schemas.microsoft.com/office/powerpoint/2010/main" val="1127960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2066" y="1628800"/>
            <a:ext cx="4176464" cy="1152128"/>
          </a:xfrm>
        </p:spPr>
        <p:txBody>
          <a:bodyPr>
            <a:normAutofit/>
          </a:bodyPr>
          <a:lstStyle/>
          <a:p>
            <a:pPr algn="ctr" eaLnBrk="1" fontAlgn="auto" hangingPunct="1">
              <a:spcAft>
                <a:spcPts val="0"/>
              </a:spcAft>
              <a:defRPr/>
            </a:pPr>
            <a:r>
              <a:rPr lang="en-GB" sz="3600" i="1" dirty="0" smtClean="0"/>
              <a:t>Success Criteria:</a:t>
            </a:r>
            <a:r>
              <a:rPr lang="en-GB" i="1" dirty="0" smtClean="0"/>
              <a:t>	</a:t>
            </a:r>
            <a:endParaRPr lang="en-GB" i="1" dirty="0"/>
          </a:p>
        </p:txBody>
      </p:sp>
      <p:sp>
        <p:nvSpPr>
          <p:cNvPr id="20484" name="Content Placeholder 4"/>
          <p:cNvSpPr>
            <a:spLocks noGrp="1"/>
          </p:cNvSpPr>
          <p:nvPr>
            <p:ph idx="1"/>
          </p:nvPr>
        </p:nvSpPr>
        <p:spPr>
          <a:xfrm>
            <a:off x="209992" y="2780928"/>
            <a:ext cx="4896668" cy="3563529"/>
          </a:xfrm>
        </p:spPr>
        <p:txBody>
          <a:bodyPr>
            <a:normAutofit/>
          </a:bodyPr>
          <a:lstStyle/>
          <a:p>
            <a:pPr algn="ctr" eaLnBrk="1" hangingPunct="1">
              <a:buFont typeface="Wingdings 2" panose="05020102010507070707" pitchFamily="18" charset="2"/>
              <a:buNone/>
            </a:pPr>
            <a:r>
              <a:rPr lang="en-GB" altLang="en-US" dirty="0" smtClean="0"/>
              <a:t>Be able to:</a:t>
            </a:r>
          </a:p>
          <a:p>
            <a:pPr algn="ctr" eaLnBrk="1" hangingPunct="1">
              <a:buFont typeface="Wingdings 2" panose="05020102010507070707" pitchFamily="18" charset="2"/>
              <a:buNone/>
            </a:pPr>
            <a:r>
              <a:rPr lang="en-GB" altLang="en-US" dirty="0" smtClean="0"/>
              <a:t>Describe the story of the Nativity by creating a comic strip on the key events described in Luke’s Gospel.</a:t>
            </a:r>
          </a:p>
          <a:p>
            <a:pPr algn="ctr" eaLnBrk="1" hangingPunct="1">
              <a:buFont typeface="Wingdings 2" panose="05020102010507070707" pitchFamily="18" charset="2"/>
              <a:buNone/>
            </a:pPr>
            <a:endParaRPr lang="en-GB" altLang="en-US" dirty="0" smtClean="0"/>
          </a:p>
          <a:p>
            <a:pPr algn="ctr" eaLnBrk="1" hangingPunct="1">
              <a:buFont typeface="Wingdings 2" panose="05020102010507070707" pitchFamily="18" charset="2"/>
              <a:buNone/>
            </a:pPr>
            <a:r>
              <a:rPr lang="en-GB" altLang="en-US" dirty="0" smtClean="0"/>
              <a:t>Explain why the birth of Jesus is important to Catholics today.</a:t>
            </a:r>
            <a:endParaRPr lang="en-GB" altLang="en-US" dirty="0"/>
          </a:p>
        </p:txBody>
      </p:sp>
      <p:sp>
        <p:nvSpPr>
          <p:cNvPr id="5" name="Title 3"/>
          <p:cNvSpPr txBox="1">
            <a:spLocks/>
          </p:cNvSpPr>
          <p:nvPr/>
        </p:nvSpPr>
        <p:spPr>
          <a:xfrm>
            <a:off x="570094" y="260648"/>
            <a:ext cx="6090138" cy="1512168"/>
          </a:xfrm>
          <a:prstGeom prst="rect">
            <a:avLst/>
          </a:prstGeom>
        </p:spPr>
        <p:txBody>
          <a:bodyPr anchor="ctr">
            <a:normAutofit fontScale="45000" lnSpcReduction="20000"/>
          </a:bodyPr>
          <a:lstStyle/>
          <a:p>
            <a:pPr fontAlgn="auto">
              <a:spcAft>
                <a:spcPts val="0"/>
              </a:spcAft>
              <a:defRPr/>
            </a:pPr>
            <a:endParaRPr lang="en-GB" sz="6200" u="sng" cap="all" dirty="0">
              <a:solidFill>
                <a:schemeClr val="bg1"/>
              </a:solidFill>
              <a:effectLst>
                <a:reflection blurRad="12700" stA="48000" endA="300" endPos="55000" dir="5400000" sy="-90000" algn="bl" rotWithShape="0"/>
              </a:effectLst>
              <a:latin typeface="+mj-lt"/>
              <a:ea typeface="+mj-ea"/>
              <a:cs typeface="+mj-cs"/>
            </a:endParaRPr>
          </a:p>
          <a:p>
            <a:pPr fontAlgn="auto">
              <a:spcAft>
                <a:spcPts val="0"/>
              </a:spcAft>
              <a:defRPr/>
            </a:pPr>
            <a:r>
              <a:rPr lang="en-GB" sz="8000" b="1" cap="all" dirty="0" smtClean="0">
                <a:solidFill>
                  <a:srgbClr val="FFFF00"/>
                </a:solidFill>
                <a:effectLst>
                  <a:reflection blurRad="12700" stA="48000" endA="300" endPos="55000" dir="5400000" sy="-90000" algn="bl" rotWithShape="0"/>
                </a:effectLst>
                <a:ea typeface="+mj-ea"/>
                <a:cs typeface="+mj-cs"/>
              </a:rPr>
              <a:t>L3 Advent </a:t>
            </a:r>
            <a:r>
              <a:rPr lang="en-GB" sz="8000" b="1" cap="all" dirty="0">
                <a:solidFill>
                  <a:srgbClr val="FFFF00"/>
                </a:solidFill>
                <a:effectLst>
                  <a:reflection blurRad="12700" stA="48000" endA="300" endPos="55000" dir="5400000" sy="-90000" algn="bl" rotWithShape="0"/>
                </a:effectLst>
                <a:ea typeface="+mj-ea"/>
                <a:cs typeface="+mj-cs"/>
              </a:rPr>
              <a:t>– The Nativity                                                           </a:t>
            </a:r>
          </a:p>
          <a:p>
            <a:pPr fontAlgn="auto">
              <a:spcAft>
                <a:spcPts val="0"/>
              </a:spcAft>
              <a:defRPr/>
            </a:pPr>
            <a:r>
              <a:rPr lang="en-GB" sz="3200" cap="all" dirty="0">
                <a:solidFill>
                  <a:schemeClr val="bg1"/>
                </a:solidFill>
                <a:effectLst>
                  <a:reflection blurRad="12700" stA="48000" endA="300" endPos="55000" dir="5400000" sy="-90000" algn="bl" rotWithShape="0"/>
                </a:effectLst>
                <a:latin typeface="+mj-lt"/>
                <a:ea typeface="+mj-ea"/>
                <a:cs typeface="+mj-cs"/>
              </a:rPr>
              <a:t>                                                                                           </a:t>
            </a:r>
            <a:endParaRPr lang="en-GB" sz="3200" u="sng" cap="all" dirty="0">
              <a:solidFill>
                <a:schemeClr val="bg1"/>
              </a:solidFill>
              <a:effectLst>
                <a:reflection blurRad="12700" stA="48000" endA="300" endPos="55000" dir="5400000" sy="-90000" algn="bl" rotWithShape="0"/>
              </a:effectLst>
              <a:latin typeface="+mj-lt"/>
              <a:ea typeface="+mj-ea"/>
              <a:cs typeface="+mj-cs"/>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8000"/>
          <a:stretch/>
        </p:blipFill>
        <p:spPr>
          <a:xfrm>
            <a:off x="5425911" y="2102139"/>
            <a:ext cx="3528392" cy="4213687"/>
          </a:xfrm>
          <a:prstGeom prst="rect">
            <a:avLst/>
          </a:prstGeom>
        </p:spPr>
      </p:pic>
    </p:spTree>
    <p:extLst>
      <p:ext uri="{BB962C8B-B14F-4D97-AF65-F5344CB8AC3E}">
        <p14:creationId xmlns:p14="http://schemas.microsoft.com/office/powerpoint/2010/main" val="1990162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Starter</a:t>
            </a:r>
            <a:endParaRPr lang="en-GB" dirty="0"/>
          </a:p>
        </p:txBody>
      </p:sp>
      <p:sp>
        <p:nvSpPr>
          <p:cNvPr id="3" name="Content Placeholder 2"/>
          <p:cNvSpPr>
            <a:spLocks noGrp="1"/>
          </p:cNvSpPr>
          <p:nvPr>
            <p:ph sz="half" idx="1"/>
          </p:nvPr>
        </p:nvSpPr>
        <p:spPr/>
        <p:txBody>
          <a:bodyPr/>
          <a:lstStyle/>
          <a:p>
            <a:r>
              <a:rPr lang="en-GB" dirty="0" smtClean="0"/>
              <a:t>Find three people in the class and ask them what they usually do to celebrate Christmas.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6563" y="3933056"/>
            <a:ext cx="4420237" cy="26079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6725" y="1766109"/>
            <a:ext cx="2990075" cy="196715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3982442"/>
            <a:ext cx="3792332" cy="2533278"/>
          </a:xfrm>
          <a:prstGeom prst="rect">
            <a:avLst/>
          </a:prstGeom>
        </p:spPr>
      </p:pic>
    </p:spTree>
    <p:extLst>
      <p:ext uri="{BB962C8B-B14F-4D97-AF65-F5344CB8AC3E}">
        <p14:creationId xmlns:p14="http://schemas.microsoft.com/office/powerpoint/2010/main" val="819452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0094" y="1772816"/>
            <a:ext cx="4176464" cy="1152128"/>
          </a:xfrm>
        </p:spPr>
        <p:txBody>
          <a:bodyPr>
            <a:normAutofit/>
          </a:bodyPr>
          <a:lstStyle/>
          <a:p>
            <a:pPr algn="ctr" eaLnBrk="1" fontAlgn="auto" hangingPunct="1">
              <a:spcAft>
                <a:spcPts val="0"/>
              </a:spcAft>
              <a:defRPr/>
            </a:pPr>
            <a:r>
              <a:rPr lang="en-GB" sz="3600" i="1" dirty="0" smtClean="0"/>
              <a:t>Learning </a:t>
            </a:r>
            <a:r>
              <a:rPr lang="en-GB" sz="3600" i="1" dirty="0" smtClean="0"/>
              <a:t>intentions</a:t>
            </a:r>
            <a:r>
              <a:rPr lang="en-GB" i="1" dirty="0" smtClean="0"/>
              <a:t>	</a:t>
            </a:r>
            <a:endParaRPr lang="en-GB" i="1" dirty="0"/>
          </a:p>
        </p:txBody>
      </p:sp>
      <p:sp>
        <p:nvSpPr>
          <p:cNvPr id="20484" name="Content Placeholder 4"/>
          <p:cNvSpPr>
            <a:spLocks noGrp="1"/>
          </p:cNvSpPr>
          <p:nvPr>
            <p:ph idx="1"/>
          </p:nvPr>
        </p:nvSpPr>
        <p:spPr>
          <a:xfrm>
            <a:off x="209992" y="2106526"/>
            <a:ext cx="4896668" cy="4525963"/>
          </a:xfrm>
        </p:spPr>
        <p:txBody>
          <a:bodyPr>
            <a:normAutofit/>
          </a:bodyPr>
          <a:lstStyle/>
          <a:p>
            <a:pPr algn="ctr" eaLnBrk="1" hangingPunct="1">
              <a:buFont typeface="Wingdings 2" panose="05020102010507070707" pitchFamily="18" charset="2"/>
              <a:buNone/>
            </a:pPr>
            <a:endParaRPr lang="en-GB" altLang="en-US" b="1" dirty="0" smtClean="0"/>
          </a:p>
          <a:p>
            <a:pPr algn="ctr">
              <a:buNone/>
            </a:pPr>
            <a:r>
              <a:rPr lang="en-GB" altLang="en-US" dirty="0"/>
              <a:t>Today I will explore:</a:t>
            </a:r>
          </a:p>
          <a:p>
            <a:pPr algn="ctr">
              <a:buNone/>
            </a:pPr>
            <a:endParaRPr lang="en-GB" altLang="en-US" dirty="0"/>
          </a:p>
          <a:p>
            <a:pPr algn="ctr">
              <a:buNone/>
            </a:pPr>
            <a:r>
              <a:rPr lang="en-GB" altLang="en-US" dirty="0"/>
              <a:t>•	the events of “The Nativity” as detailed by Gospel writers.</a:t>
            </a:r>
          </a:p>
          <a:p>
            <a:pPr algn="ctr">
              <a:buNone/>
            </a:pPr>
            <a:r>
              <a:rPr lang="en-GB" altLang="en-US" dirty="0"/>
              <a:t>•	what the Birth of Jesus means for Christians today</a:t>
            </a:r>
          </a:p>
        </p:txBody>
      </p:sp>
      <p:sp>
        <p:nvSpPr>
          <p:cNvPr id="5" name="Title 3"/>
          <p:cNvSpPr txBox="1">
            <a:spLocks/>
          </p:cNvSpPr>
          <p:nvPr/>
        </p:nvSpPr>
        <p:spPr>
          <a:xfrm>
            <a:off x="570094" y="260648"/>
            <a:ext cx="6090138" cy="1512168"/>
          </a:xfrm>
          <a:prstGeom prst="rect">
            <a:avLst/>
          </a:prstGeom>
        </p:spPr>
        <p:txBody>
          <a:bodyPr anchor="ctr">
            <a:normAutofit fontScale="45000" lnSpcReduction="20000"/>
          </a:bodyPr>
          <a:lstStyle/>
          <a:p>
            <a:pPr fontAlgn="auto">
              <a:spcAft>
                <a:spcPts val="0"/>
              </a:spcAft>
              <a:defRPr/>
            </a:pPr>
            <a:endParaRPr lang="en-GB" sz="6200" u="sng" cap="all" dirty="0">
              <a:solidFill>
                <a:schemeClr val="bg1"/>
              </a:solidFill>
              <a:effectLst>
                <a:reflection blurRad="12700" stA="48000" endA="300" endPos="55000" dir="5400000" sy="-90000" algn="bl" rotWithShape="0"/>
              </a:effectLst>
              <a:latin typeface="+mj-lt"/>
              <a:ea typeface="+mj-ea"/>
              <a:cs typeface="+mj-cs"/>
            </a:endParaRPr>
          </a:p>
          <a:p>
            <a:pPr fontAlgn="auto">
              <a:spcAft>
                <a:spcPts val="0"/>
              </a:spcAft>
              <a:defRPr/>
            </a:pPr>
            <a:r>
              <a:rPr lang="en-GB" sz="8000" b="1" cap="all" dirty="0" smtClean="0">
                <a:solidFill>
                  <a:srgbClr val="FFFF00"/>
                </a:solidFill>
                <a:effectLst>
                  <a:reflection blurRad="12700" stA="48000" endA="300" endPos="55000" dir="5400000" sy="-90000" algn="bl" rotWithShape="0"/>
                </a:effectLst>
                <a:ea typeface="+mj-ea"/>
                <a:cs typeface="+mj-cs"/>
              </a:rPr>
              <a:t>L3 Advent </a:t>
            </a:r>
            <a:r>
              <a:rPr lang="en-GB" sz="8000" b="1" cap="all" dirty="0">
                <a:solidFill>
                  <a:srgbClr val="FFFF00"/>
                </a:solidFill>
                <a:effectLst>
                  <a:reflection blurRad="12700" stA="48000" endA="300" endPos="55000" dir="5400000" sy="-90000" algn="bl" rotWithShape="0"/>
                </a:effectLst>
                <a:ea typeface="+mj-ea"/>
                <a:cs typeface="+mj-cs"/>
              </a:rPr>
              <a:t>– The Nativity                                                           </a:t>
            </a:r>
          </a:p>
          <a:p>
            <a:pPr fontAlgn="auto">
              <a:spcAft>
                <a:spcPts val="0"/>
              </a:spcAft>
              <a:defRPr/>
            </a:pPr>
            <a:r>
              <a:rPr lang="en-GB" sz="3200" cap="all" dirty="0">
                <a:solidFill>
                  <a:schemeClr val="bg1"/>
                </a:solidFill>
                <a:effectLst>
                  <a:reflection blurRad="12700" stA="48000" endA="300" endPos="55000" dir="5400000" sy="-90000" algn="bl" rotWithShape="0"/>
                </a:effectLst>
                <a:latin typeface="+mj-lt"/>
                <a:ea typeface="+mj-ea"/>
                <a:cs typeface="+mj-cs"/>
              </a:rPr>
              <a:t>                                                                                           </a:t>
            </a:r>
            <a:endParaRPr lang="en-GB" sz="3200" u="sng" cap="all" dirty="0">
              <a:solidFill>
                <a:schemeClr val="bg1"/>
              </a:solidFill>
              <a:effectLst>
                <a:reflection blurRad="12700" stA="48000" endA="300" endPos="55000" dir="5400000" sy="-90000" algn="bl" rotWithShape="0"/>
              </a:effectLst>
              <a:latin typeface="+mj-lt"/>
              <a:ea typeface="+mj-ea"/>
              <a:cs typeface="+mj-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2492896"/>
            <a:ext cx="3426760" cy="3145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2066" y="1628800"/>
            <a:ext cx="4176464" cy="1152128"/>
          </a:xfrm>
        </p:spPr>
        <p:txBody>
          <a:bodyPr>
            <a:normAutofit/>
          </a:bodyPr>
          <a:lstStyle/>
          <a:p>
            <a:pPr algn="ctr" eaLnBrk="1" fontAlgn="auto" hangingPunct="1">
              <a:spcAft>
                <a:spcPts val="0"/>
              </a:spcAft>
              <a:defRPr/>
            </a:pPr>
            <a:r>
              <a:rPr lang="en-GB" sz="3600" i="1" dirty="0" smtClean="0"/>
              <a:t>Success Criteria:</a:t>
            </a:r>
            <a:r>
              <a:rPr lang="en-GB" i="1" dirty="0" smtClean="0"/>
              <a:t>	</a:t>
            </a:r>
            <a:endParaRPr lang="en-GB" i="1" dirty="0"/>
          </a:p>
        </p:txBody>
      </p:sp>
      <p:sp>
        <p:nvSpPr>
          <p:cNvPr id="20484" name="Content Placeholder 4"/>
          <p:cNvSpPr>
            <a:spLocks noGrp="1"/>
          </p:cNvSpPr>
          <p:nvPr>
            <p:ph idx="1"/>
          </p:nvPr>
        </p:nvSpPr>
        <p:spPr>
          <a:xfrm>
            <a:off x="209992" y="2780928"/>
            <a:ext cx="4896668" cy="3563529"/>
          </a:xfrm>
        </p:spPr>
        <p:txBody>
          <a:bodyPr>
            <a:normAutofit/>
          </a:bodyPr>
          <a:lstStyle/>
          <a:p>
            <a:pPr algn="ctr" eaLnBrk="1" hangingPunct="1">
              <a:buFont typeface="Wingdings 2" panose="05020102010507070707" pitchFamily="18" charset="2"/>
              <a:buNone/>
            </a:pPr>
            <a:r>
              <a:rPr lang="en-GB" altLang="en-US" dirty="0" smtClean="0"/>
              <a:t>Be able to:</a:t>
            </a:r>
          </a:p>
          <a:p>
            <a:pPr algn="ctr" eaLnBrk="1" hangingPunct="1">
              <a:buFont typeface="Wingdings 2" panose="05020102010507070707" pitchFamily="18" charset="2"/>
              <a:buNone/>
            </a:pPr>
            <a:r>
              <a:rPr lang="en-GB" altLang="en-US" dirty="0" smtClean="0"/>
              <a:t>Describe the story of the Nativity by creating a comic strip on the key events described in Luke’s Gospel.</a:t>
            </a:r>
          </a:p>
          <a:p>
            <a:pPr algn="ctr" eaLnBrk="1" hangingPunct="1">
              <a:buFont typeface="Wingdings 2" panose="05020102010507070707" pitchFamily="18" charset="2"/>
              <a:buNone/>
            </a:pPr>
            <a:endParaRPr lang="en-GB" altLang="en-US" dirty="0" smtClean="0"/>
          </a:p>
          <a:p>
            <a:pPr algn="ctr" eaLnBrk="1" hangingPunct="1">
              <a:buFont typeface="Wingdings 2" panose="05020102010507070707" pitchFamily="18" charset="2"/>
              <a:buNone/>
            </a:pPr>
            <a:r>
              <a:rPr lang="en-GB" altLang="en-US" dirty="0" smtClean="0"/>
              <a:t>Explain why the birth of Jesus is important to Catholics today.</a:t>
            </a:r>
            <a:endParaRPr lang="en-GB" altLang="en-US" dirty="0"/>
          </a:p>
        </p:txBody>
      </p:sp>
      <p:sp>
        <p:nvSpPr>
          <p:cNvPr id="5" name="Title 3"/>
          <p:cNvSpPr txBox="1">
            <a:spLocks/>
          </p:cNvSpPr>
          <p:nvPr/>
        </p:nvSpPr>
        <p:spPr>
          <a:xfrm>
            <a:off x="570094" y="260648"/>
            <a:ext cx="6090138" cy="1512168"/>
          </a:xfrm>
          <a:prstGeom prst="rect">
            <a:avLst/>
          </a:prstGeom>
        </p:spPr>
        <p:txBody>
          <a:bodyPr anchor="ctr">
            <a:normAutofit fontScale="45000" lnSpcReduction="20000"/>
          </a:bodyPr>
          <a:lstStyle/>
          <a:p>
            <a:pPr fontAlgn="auto">
              <a:spcAft>
                <a:spcPts val="0"/>
              </a:spcAft>
              <a:defRPr/>
            </a:pPr>
            <a:endParaRPr lang="en-GB" sz="6200" u="sng" cap="all" dirty="0">
              <a:solidFill>
                <a:schemeClr val="bg1"/>
              </a:solidFill>
              <a:effectLst>
                <a:reflection blurRad="12700" stA="48000" endA="300" endPos="55000" dir="5400000" sy="-90000" algn="bl" rotWithShape="0"/>
              </a:effectLst>
              <a:latin typeface="+mj-lt"/>
              <a:ea typeface="+mj-ea"/>
              <a:cs typeface="+mj-cs"/>
            </a:endParaRPr>
          </a:p>
          <a:p>
            <a:pPr fontAlgn="auto">
              <a:spcAft>
                <a:spcPts val="0"/>
              </a:spcAft>
              <a:defRPr/>
            </a:pPr>
            <a:r>
              <a:rPr lang="en-GB" sz="8000" b="1" cap="all" dirty="0" smtClean="0">
                <a:solidFill>
                  <a:srgbClr val="FFFF00"/>
                </a:solidFill>
                <a:effectLst>
                  <a:reflection blurRad="12700" stA="48000" endA="300" endPos="55000" dir="5400000" sy="-90000" algn="bl" rotWithShape="0"/>
                </a:effectLst>
                <a:ea typeface="+mj-ea"/>
                <a:cs typeface="+mj-cs"/>
              </a:rPr>
              <a:t>L3 Advent </a:t>
            </a:r>
            <a:r>
              <a:rPr lang="en-GB" sz="8000" b="1" cap="all" dirty="0">
                <a:solidFill>
                  <a:srgbClr val="FFFF00"/>
                </a:solidFill>
                <a:effectLst>
                  <a:reflection blurRad="12700" stA="48000" endA="300" endPos="55000" dir="5400000" sy="-90000" algn="bl" rotWithShape="0"/>
                </a:effectLst>
                <a:ea typeface="+mj-ea"/>
                <a:cs typeface="+mj-cs"/>
              </a:rPr>
              <a:t>– The Nativity                                                           </a:t>
            </a:r>
          </a:p>
          <a:p>
            <a:pPr fontAlgn="auto">
              <a:spcAft>
                <a:spcPts val="0"/>
              </a:spcAft>
              <a:defRPr/>
            </a:pPr>
            <a:r>
              <a:rPr lang="en-GB" sz="3200" cap="all" dirty="0">
                <a:solidFill>
                  <a:schemeClr val="bg1"/>
                </a:solidFill>
                <a:effectLst>
                  <a:reflection blurRad="12700" stA="48000" endA="300" endPos="55000" dir="5400000" sy="-90000" algn="bl" rotWithShape="0"/>
                </a:effectLst>
                <a:latin typeface="+mj-lt"/>
                <a:ea typeface="+mj-ea"/>
                <a:cs typeface="+mj-cs"/>
              </a:rPr>
              <a:t>                                                                                           </a:t>
            </a:r>
            <a:endParaRPr lang="en-GB" sz="3200" u="sng" cap="all" dirty="0">
              <a:solidFill>
                <a:schemeClr val="bg1"/>
              </a:solidFill>
              <a:effectLst>
                <a:reflection blurRad="12700" stA="48000" endA="300" endPos="55000" dir="5400000" sy="-90000" algn="bl" rotWithShape="0"/>
              </a:effectLst>
              <a:latin typeface="+mj-lt"/>
              <a:ea typeface="+mj-ea"/>
              <a:cs typeface="+mj-cs"/>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8000"/>
          <a:stretch/>
        </p:blipFill>
        <p:spPr>
          <a:xfrm>
            <a:off x="5425911" y="2102139"/>
            <a:ext cx="3528392" cy="4213687"/>
          </a:xfrm>
          <a:prstGeom prst="rect">
            <a:avLst/>
          </a:prstGeom>
        </p:spPr>
      </p:pic>
    </p:spTree>
    <p:extLst>
      <p:ext uri="{BB962C8B-B14F-4D97-AF65-F5344CB8AC3E}">
        <p14:creationId xmlns:p14="http://schemas.microsoft.com/office/powerpoint/2010/main" val="612655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gs257pfp001\teachers\TP8933C\Christmas Story\Ang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762000"/>
            <a:ext cx="6172200" cy="2643188"/>
          </a:xfrm>
          <a:prstGeom prst="rect">
            <a:avLst/>
          </a:prstGeom>
          <a:gradFill rotWithShape="0">
            <a:gsLst>
              <a:gs pos="0">
                <a:schemeClr val="accent1"/>
              </a:gs>
              <a:gs pos="100000">
                <a:srgbClr val="0066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507" name="Text Box 4"/>
          <p:cNvSpPr txBox="1">
            <a:spLocks noChangeArrowheads="1"/>
          </p:cNvSpPr>
          <p:nvPr/>
        </p:nvSpPr>
        <p:spPr bwMode="auto">
          <a:xfrm>
            <a:off x="990600" y="4495800"/>
            <a:ext cx="7696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6000" b="1" dirty="0">
                <a:solidFill>
                  <a:srgbClr val="FFFF00"/>
                </a:solidFill>
                <a:latin typeface="Papyrus" panose="03070502060502030205" pitchFamily="66" charset="0"/>
              </a:rPr>
              <a:t>The Christmas Story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Christmas Story Bingo </a:t>
            </a:r>
            <a:endParaRPr lang="en-GB" dirty="0"/>
          </a:p>
        </p:txBody>
      </p:sp>
      <p:sp>
        <p:nvSpPr>
          <p:cNvPr id="3" name="Content Placeholder 2"/>
          <p:cNvSpPr>
            <a:spLocks noGrp="1"/>
          </p:cNvSpPr>
          <p:nvPr>
            <p:ph idx="1"/>
          </p:nvPr>
        </p:nvSpPr>
        <p:spPr>
          <a:xfrm>
            <a:off x="457200" y="1774825"/>
            <a:ext cx="6131024" cy="4625975"/>
          </a:xfrm>
        </p:spPr>
        <p:txBody>
          <a:bodyPr/>
          <a:lstStyle/>
          <a:p>
            <a:r>
              <a:rPr lang="en-GB" sz="3600" dirty="0"/>
              <a:t>Egypt</a:t>
            </a:r>
          </a:p>
          <a:p>
            <a:r>
              <a:rPr lang="en-GB" sz="3600" dirty="0"/>
              <a:t>Holy Spirit</a:t>
            </a:r>
          </a:p>
          <a:p>
            <a:r>
              <a:rPr lang="en-GB" sz="3600" dirty="0" smtClean="0"/>
              <a:t>Manger</a:t>
            </a:r>
            <a:endParaRPr lang="en-GB" sz="3600" dirty="0" smtClean="0"/>
          </a:p>
          <a:p>
            <a:r>
              <a:rPr lang="en-GB" sz="3600" dirty="0" smtClean="0"/>
              <a:t>Bethlehem</a:t>
            </a:r>
          </a:p>
          <a:p>
            <a:r>
              <a:rPr lang="en-GB" sz="3600" dirty="0" smtClean="0"/>
              <a:t>myrrh</a:t>
            </a:r>
          </a:p>
          <a:p>
            <a:endParaRPr lang="en-GB" dirty="0"/>
          </a:p>
        </p:txBody>
      </p:sp>
      <p:sp>
        <p:nvSpPr>
          <p:cNvPr id="4" name="Rectangle 3"/>
          <p:cNvSpPr/>
          <p:nvPr/>
        </p:nvSpPr>
        <p:spPr>
          <a:xfrm>
            <a:off x="5148064" y="1721699"/>
            <a:ext cx="4572000" cy="2308324"/>
          </a:xfrm>
          <a:prstGeom prst="rect">
            <a:avLst/>
          </a:prstGeom>
        </p:spPr>
        <p:txBody>
          <a:bodyPr>
            <a:spAutoFit/>
          </a:bodyPr>
          <a:lstStyle/>
          <a:p>
            <a:pPr marL="571500" indent="-571500">
              <a:buFont typeface="Arial" panose="020B0604020202020204" pitchFamily="34" charset="0"/>
              <a:buChar char="•"/>
            </a:pPr>
            <a:r>
              <a:rPr lang="en-GB" sz="3600" dirty="0">
                <a:solidFill>
                  <a:srgbClr val="FFFF00"/>
                </a:solidFill>
              </a:rPr>
              <a:t>Elizabeth</a:t>
            </a:r>
          </a:p>
          <a:p>
            <a:pPr marL="571500" indent="-571500">
              <a:buFont typeface="Arial" panose="020B0604020202020204" pitchFamily="34" charset="0"/>
              <a:buChar char="•"/>
            </a:pPr>
            <a:r>
              <a:rPr lang="en-GB" sz="3600" dirty="0">
                <a:solidFill>
                  <a:srgbClr val="FFFF00"/>
                </a:solidFill>
              </a:rPr>
              <a:t>God saves</a:t>
            </a:r>
          </a:p>
          <a:p>
            <a:pPr marL="571500" indent="-571500">
              <a:buFont typeface="Arial" panose="020B0604020202020204" pitchFamily="34" charset="0"/>
              <a:buChar char="•"/>
            </a:pPr>
            <a:r>
              <a:rPr lang="en-GB" sz="3600" dirty="0">
                <a:solidFill>
                  <a:srgbClr val="FFFF00"/>
                </a:solidFill>
              </a:rPr>
              <a:t>Wise men</a:t>
            </a:r>
          </a:p>
          <a:p>
            <a:pPr marL="571500" indent="-571500">
              <a:buFont typeface="Arial" panose="020B0604020202020204" pitchFamily="34" charset="0"/>
              <a:buChar char="•"/>
            </a:pPr>
            <a:r>
              <a:rPr lang="en-GB" sz="3600" dirty="0">
                <a:solidFill>
                  <a:srgbClr val="FFFF00"/>
                </a:solidFill>
              </a:rPr>
              <a:t>Dream</a:t>
            </a:r>
          </a:p>
        </p:txBody>
      </p:sp>
    </p:spTree>
    <p:extLst>
      <p:ext uri="{BB962C8B-B14F-4D97-AF65-F5344CB8AC3E}">
        <p14:creationId xmlns:p14="http://schemas.microsoft.com/office/powerpoint/2010/main" val="2669281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556792"/>
            <a:ext cx="3672408" cy="4351338"/>
          </a:xfrm>
        </p:spPr>
        <p:txBody>
          <a:bodyPr>
            <a:noAutofit/>
          </a:bodyPr>
          <a:lstStyle/>
          <a:p>
            <a:r>
              <a:rPr lang="en-GB" sz="3600" dirty="0"/>
              <a:t>In those days Caesar Augustus issued a decree that a census should be taken of the entire Roman world.   Everyone went to their own town to register.</a:t>
            </a:r>
          </a:p>
        </p:txBody>
      </p:sp>
      <p:pic>
        <p:nvPicPr>
          <p:cNvPr id="4" name="Picture 2" descr="\\gs257pfp001\teachers\TP8933C\Christmas Story\Journ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844824"/>
            <a:ext cx="4118992" cy="316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3271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20688"/>
            <a:ext cx="4303390" cy="5772299"/>
          </a:xfrm>
        </p:spPr>
        <p:txBody>
          <a:bodyPr>
            <a:noAutofit/>
          </a:bodyPr>
          <a:lstStyle/>
          <a:p>
            <a:r>
              <a:rPr lang="en-GB" sz="3200" dirty="0"/>
              <a:t>So Joseph also went up from the town of Nazareth in Galilee to Judea, to Bethlehem the town of David, because he belonged to the house and line of David. </a:t>
            </a:r>
            <a:endParaRPr lang="en-GB" sz="3200" dirty="0" smtClean="0"/>
          </a:p>
          <a:p>
            <a:r>
              <a:rPr lang="en-GB" sz="3200" dirty="0" smtClean="0"/>
              <a:t>He </a:t>
            </a:r>
            <a:r>
              <a:rPr lang="en-GB" sz="3200" dirty="0"/>
              <a:t>went there to register with Mary, who was pledged to be married to him and was expecting a child. </a:t>
            </a:r>
            <a:endParaRPr lang="en-GB" sz="3200" dirty="0" smtClean="0"/>
          </a:p>
        </p:txBody>
      </p:sp>
      <p:pic>
        <p:nvPicPr>
          <p:cNvPr id="4" name="Picture 2" descr="\\gs257pfp001\teachers\TP8933C\Christmas Story\In Bethleh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1375" y="1556792"/>
            <a:ext cx="4274024"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2807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4008" y="1825625"/>
            <a:ext cx="3871342" cy="4351338"/>
          </a:xfrm>
        </p:spPr>
        <p:txBody>
          <a:bodyPr/>
          <a:lstStyle/>
          <a:p>
            <a:r>
              <a:rPr lang="en-GB" dirty="0" smtClean="0"/>
              <a:t>While </a:t>
            </a:r>
            <a:r>
              <a:rPr lang="en-GB" dirty="0"/>
              <a:t>they were there, the time came for the baby to be born, and she gave birth to her firstborn, a son. She wrapped him in cloths and placed him in a manger, because there was no guest room available for them.</a:t>
            </a:r>
          </a:p>
          <a:p>
            <a:endParaRPr lang="en-GB" dirty="0"/>
          </a:p>
        </p:txBody>
      </p:sp>
      <p:pic>
        <p:nvPicPr>
          <p:cNvPr id="4" name="Picture 2" descr="\\gs257pfp001\teachers\TP8933C\Christmas Story\Mang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84346"/>
            <a:ext cx="3902968" cy="381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0021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759</TotalTime>
  <Words>597</Words>
  <Application>Microsoft Office PowerPoint</Application>
  <PresentationFormat>On-screen Show (4:3)</PresentationFormat>
  <Paragraphs>61</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Papyrus</vt:lpstr>
      <vt:lpstr>Wingdings 2</vt:lpstr>
      <vt:lpstr>Office Theme</vt:lpstr>
      <vt:lpstr>Prayer to the Holy Spirit</vt:lpstr>
      <vt:lpstr>Starter</vt:lpstr>
      <vt:lpstr>Learning intentions </vt:lpstr>
      <vt:lpstr>Success Criteria: </vt:lpstr>
      <vt:lpstr>PowerPoint Presentation</vt:lpstr>
      <vt:lpstr>The Christmas Story Bingo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is Jesus’ Birth Important to Christians today?</vt:lpstr>
      <vt:lpstr>Read pages 9 and 10 and complete tasks 1 and 2.</vt:lpstr>
      <vt:lpstr>Success Criteria: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intention</dc:title>
  <dc:creator>Owner</dc:creator>
  <cp:lastModifiedBy>F Vannini</cp:lastModifiedBy>
  <cp:revision>88</cp:revision>
  <dcterms:created xsi:type="dcterms:W3CDTF">2012-11-14T20:24:03Z</dcterms:created>
  <dcterms:modified xsi:type="dcterms:W3CDTF">2018-11-15T17:21:20Z</dcterms:modified>
</cp:coreProperties>
</file>