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3" r:id="rId2"/>
    <p:sldId id="319" r:id="rId3"/>
    <p:sldId id="322" r:id="rId4"/>
    <p:sldId id="287" r:id="rId5"/>
    <p:sldId id="288" r:id="rId6"/>
    <p:sldId id="320" r:id="rId7"/>
    <p:sldId id="289" r:id="rId8"/>
    <p:sldId id="293" r:id="rId9"/>
    <p:sldId id="290" r:id="rId10"/>
    <p:sldId id="291" r:id="rId11"/>
    <p:sldId id="294" r:id="rId12"/>
    <p:sldId id="321" r:id="rId13"/>
    <p:sldId id="324" r:id="rId1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CCFF"/>
    <a:srgbClr val="FFFF00"/>
    <a:srgbClr val="FF3300"/>
    <a:srgbClr val="FF0000"/>
    <a:srgbClr val="00A25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6" autoAdjust="0"/>
    <p:restoredTop sz="99676" autoAdjust="0"/>
  </p:normalViewPr>
  <p:slideViewPr>
    <p:cSldViewPr snapToGrid="0">
      <p:cViewPr varScale="1">
        <p:scale>
          <a:sx n="73" d="100"/>
          <a:sy n="73" d="100"/>
        </p:scale>
        <p:origin x="12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2A8529C-AD19-4110-AC4B-AB8177B2F8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45C5DE1-4741-4916-815D-55AE3373F3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626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16492-D701-42DD-87C4-1272A2AAEB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79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46376-E47F-4482-9DDD-D6F8343411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57001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BBE9-E615-4A1B-8F49-BC72A657DF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862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2B29A-0A43-4BAC-8E67-921E65E618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793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600" b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 b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800" b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400" b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 b="1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45736-2B14-4D70-A3AD-44C3530A7E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119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8B3C5-6ECE-4422-AD2D-739E854662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646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CCD07-4D3A-4879-94F2-8AD957316F6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74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4400C-91E2-47AE-BF44-FF10BFE42B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581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019BC-00CB-44EA-90A0-D61DC4DB13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406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0CA23-A255-416E-8826-C77DDAA39C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7996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61EDF-4D6A-411B-8848-61F55F5060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049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7D02D-6C55-4CA1-8FA2-FE65AED6BC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92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33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C0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1">
                <a:solidFill>
                  <a:srgbClr val="FFFF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32607427-8654-49CB-8D8A-1F8CA98BC1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Prayer to the Holy Spirit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C00000"/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Come Holy Spirit, fill the hearts of your faithful and kindle in them the fire of your love.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Send </a:t>
            </a:r>
            <a:r>
              <a:rPr lang="en-GB" dirty="0"/>
              <a:t>forth your </a:t>
            </a:r>
            <a:r>
              <a:rPr lang="en-GB" dirty="0" smtClean="0"/>
              <a:t>Spirit </a:t>
            </a:r>
            <a:r>
              <a:rPr lang="en-GB" dirty="0"/>
              <a:t>and they shall be created. And You shall renew the face of the earth. 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O, God, who by the light of the Holy Spirit, did instruct the hearts of the faithful, grant that by the same Holy </a:t>
            </a:r>
            <a:r>
              <a:rPr lang="en-GB" dirty="0" smtClean="0"/>
              <a:t>Spirit  </a:t>
            </a:r>
            <a:r>
              <a:rPr lang="en-GB" dirty="0"/>
              <a:t>we may be truly wise and ever enjoy His consolations, Through </a:t>
            </a:r>
            <a:r>
              <a:rPr lang="en-GB" dirty="0" smtClean="0"/>
              <a:t>Christ </a:t>
            </a:r>
            <a:r>
              <a:rPr lang="en-GB" dirty="0"/>
              <a:t>Our Lord, Amen.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86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Advent Means Arrival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GB" altLang="en-US" dirty="0" smtClean="0">
                <a:latin typeface="+mj-lt"/>
              </a:rPr>
              <a:t>The word </a:t>
            </a:r>
            <a:r>
              <a:rPr lang="en-GB" altLang="en-US" u="sng" dirty="0" smtClean="0">
                <a:latin typeface="+mj-lt"/>
              </a:rPr>
              <a:t>Advent</a:t>
            </a:r>
            <a:r>
              <a:rPr lang="en-GB" altLang="en-US" dirty="0" smtClean="0">
                <a:latin typeface="+mj-lt"/>
              </a:rPr>
              <a:t> means </a:t>
            </a:r>
            <a:r>
              <a:rPr lang="en-GB" altLang="en-US" u="sng" dirty="0" smtClean="0">
                <a:latin typeface="+mj-lt"/>
              </a:rPr>
              <a:t>“Arrival”.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GB" altLang="en-US" dirty="0" smtClean="0">
              <a:latin typeface="+mj-lt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GB" altLang="en-US" dirty="0" smtClean="0">
                <a:latin typeface="+mj-lt"/>
              </a:rPr>
              <a:t>During this season we prepare for the arrival of Jesus, the son of God.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GB" altLang="en-US" dirty="0" smtClean="0">
              <a:latin typeface="+mj-lt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GB" altLang="en-US" dirty="0" smtClean="0">
                <a:latin typeface="+mj-lt"/>
              </a:rPr>
              <a:t>The First Sunday of Advent is the Sunday closest to 30 November. This Sunday is 4 Sundays before Christmas.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GB" altLang="en-US" dirty="0" smtClean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Light in the darkness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05138" y="1600200"/>
            <a:ext cx="5876925" cy="4525963"/>
          </a:xfrm>
        </p:spPr>
        <p:txBody>
          <a:bodyPr/>
          <a:lstStyle/>
          <a:p>
            <a:r>
              <a:rPr lang="en-GB" altLang="en-US" smtClean="0"/>
              <a:t>During Advent, Light is a key symbol shown through the use of candles.</a:t>
            </a:r>
          </a:p>
          <a:p>
            <a:r>
              <a:rPr lang="en-GB" altLang="en-US" smtClean="0"/>
              <a:t>A symbol can resonate with many things.</a:t>
            </a:r>
          </a:p>
          <a:p>
            <a:r>
              <a:rPr lang="en-GB" altLang="en-US" smtClean="0"/>
              <a:t>Create a list of the many things light reminds you of.</a:t>
            </a:r>
          </a:p>
          <a:p>
            <a:endParaRPr lang="en-GB" altLang="en-US" smtClean="0"/>
          </a:p>
        </p:txBody>
      </p:sp>
      <p:pic>
        <p:nvPicPr>
          <p:cNvPr id="1229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4" r="17245"/>
          <a:stretch>
            <a:fillRect/>
          </a:stretch>
        </p:blipFill>
        <p:spPr bwMode="auto">
          <a:xfrm>
            <a:off x="327025" y="2651125"/>
            <a:ext cx="2554288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Stay Awake!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2717800" y="1600200"/>
            <a:ext cx="6191250" cy="4525963"/>
          </a:xfrm>
        </p:spPr>
        <p:txBody>
          <a:bodyPr/>
          <a:lstStyle/>
          <a:p>
            <a:r>
              <a:rPr lang="en-GB" altLang="en-US" smtClean="0"/>
              <a:t>Advent is a time when we try to prepare for Jesus’ coming!</a:t>
            </a:r>
          </a:p>
          <a:p>
            <a:r>
              <a:rPr lang="en-GB" altLang="en-US" smtClean="0"/>
              <a:t>On the first week of advent the Gospels are about ‘staying awake’!</a:t>
            </a:r>
          </a:p>
          <a:p>
            <a:r>
              <a:rPr lang="en-GB" altLang="en-US" smtClean="0">
                <a:solidFill>
                  <a:schemeClr val="bg1"/>
                </a:solidFill>
              </a:rPr>
              <a:t>Read pages 2-4 of your advent booklets and complete tasks 1 and 2.</a:t>
            </a:r>
          </a:p>
          <a:p>
            <a:endParaRPr lang="en-GB" altLang="en-US" smtClean="0"/>
          </a:p>
        </p:txBody>
      </p:sp>
      <p:pic>
        <p:nvPicPr>
          <p:cNvPr id="1331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93888"/>
            <a:ext cx="3030538" cy="303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L1: Advent – The Beginning of the Liturgical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22450"/>
            <a:ext cx="8150225" cy="4525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GB" altLang="en-US" dirty="0" smtClean="0"/>
              <a:t>Success Criteria:</a:t>
            </a:r>
          </a:p>
          <a:p>
            <a:pPr marL="0" indent="0">
              <a:buNone/>
            </a:pPr>
            <a:r>
              <a:rPr lang="en-GB" dirty="0"/>
              <a:t>I will be able to:</a:t>
            </a:r>
          </a:p>
          <a:p>
            <a:pPr lvl="0"/>
            <a:r>
              <a:rPr lang="en-GB" dirty="0"/>
              <a:t>Describe what the liturgical year and advent are.</a:t>
            </a:r>
          </a:p>
          <a:p>
            <a:pPr lvl="0"/>
            <a:r>
              <a:rPr lang="en-GB" dirty="0"/>
              <a:t>Identify the themes of the scriptures read during each week of advent.</a:t>
            </a:r>
          </a:p>
          <a:p>
            <a:pPr marL="0" indent="0" eaLnBrk="1" hangingPunct="1"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60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Starter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951413" y="1841500"/>
            <a:ext cx="3735387" cy="4284663"/>
          </a:xfrm>
        </p:spPr>
        <p:txBody>
          <a:bodyPr/>
          <a:lstStyle/>
          <a:p>
            <a:r>
              <a:rPr lang="en-GB" altLang="en-US" smtClean="0"/>
              <a:t>Think, pair, share… what is your favourite day of the year?</a:t>
            </a: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55825"/>
            <a:ext cx="4244975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L1: Advent – The Beginning of the Liturgical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22450"/>
            <a:ext cx="8150225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dirty="0" smtClean="0"/>
              <a:t>Learning Aims:</a:t>
            </a:r>
            <a:endParaRPr lang="en-GB" altLang="en-US" dirty="0" smtClean="0"/>
          </a:p>
          <a:p>
            <a:pPr marL="0" indent="0">
              <a:buNone/>
            </a:pPr>
            <a:r>
              <a:rPr lang="en-GB" dirty="0"/>
              <a:t>Today I will explore:</a:t>
            </a:r>
          </a:p>
          <a:p>
            <a:pPr lvl="0"/>
            <a:r>
              <a:rPr lang="en-GB" dirty="0"/>
              <a:t>What is meant by ‘the liturgical year’.</a:t>
            </a:r>
          </a:p>
          <a:p>
            <a:pPr lvl="0"/>
            <a:r>
              <a:rPr lang="en-GB" dirty="0"/>
              <a:t>Advent, as the beginning of the liturgical year.</a:t>
            </a:r>
          </a:p>
          <a:p>
            <a:r>
              <a:rPr lang="en-GB" dirty="0"/>
              <a:t>The significance of some of the scriptures read during Advent.</a:t>
            </a:r>
            <a:endParaRPr lang="en-GB" altLang="en-US" dirty="0" smtClean="0"/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447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L1: Advent – The Beginning of the Liturgical Year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22450"/>
            <a:ext cx="8150225" cy="45259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GB" altLang="en-US" dirty="0" smtClean="0"/>
              <a:t>Success Criteria:</a:t>
            </a:r>
          </a:p>
          <a:p>
            <a:pPr marL="0" indent="0">
              <a:buNone/>
            </a:pPr>
            <a:r>
              <a:rPr lang="en-GB" dirty="0"/>
              <a:t>I will be able to:</a:t>
            </a:r>
          </a:p>
          <a:p>
            <a:pPr lvl="0"/>
            <a:r>
              <a:rPr lang="en-GB" dirty="0"/>
              <a:t>Describe what the liturgical year and advent are.</a:t>
            </a:r>
          </a:p>
          <a:p>
            <a:pPr lvl="0"/>
            <a:r>
              <a:rPr lang="en-GB" dirty="0"/>
              <a:t>Identify the themes of the scriptures read during each week of advent.</a:t>
            </a:r>
          </a:p>
          <a:p>
            <a:pPr marL="0" indent="0" eaLnBrk="1" hangingPunct="1"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The Liturgical Year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200" smtClean="0"/>
              <a:t>Each year the Church celebrates important events in the life of Jesus, these are;</a:t>
            </a:r>
          </a:p>
          <a:p>
            <a:endParaRPr lang="en-GB" altLang="en-US" sz="3200" smtClean="0"/>
          </a:p>
          <a:p>
            <a:r>
              <a:rPr lang="en-GB" altLang="en-US" sz="3200" smtClean="0"/>
              <a:t>His birth</a:t>
            </a:r>
          </a:p>
          <a:p>
            <a:r>
              <a:rPr lang="en-GB" altLang="en-US" sz="3200" smtClean="0"/>
              <a:t>His death</a:t>
            </a:r>
          </a:p>
          <a:p>
            <a:r>
              <a:rPr lang="en-GB" altLang="en-US" sz="3200" smtClean="0"/>
              <a:t>His resurrection</a:t>
            </a:r>
          </a:p>
          <a:p>
            <a:r>
              <a:rPr lang="en-GB" altLang="en-US" sz="3200" smtClean="0"/>
              <a:t>the Ascension</a:t>
            </a:r>
          </a:p>
          <a:p>
            <a:r>
              <a:rPr lang="en-GB" altLang="en-US" sz="3200" smtClean="0"/>
              <a:t>Pentecost </a:t>
            </a:r>
          </a:p>
          <a:p>
            <a:endParaRPr lang="en-GB" altLang="en-US" sz="3200" smtClean="0"/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8" y="2873375"/>
            <a:ext cx="45545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The Liturgical Year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48050" cy="4525963"/>
          </a:xfrm>
        </p:spPr>
        <p:txBody>
          <a:bodyPr/>
          <a:lstStyle/>
          <a:p>
            <a:r>
              <a:rPr lang="en-GB" altLang="en-US" sz="3200" smtClean="0"/>
              <a:t>The liturgical year is basically the Church’s Year.</a:t>
            </a:r>
          </a:p>
          <a:p>
            <a:r>
              <a:rPr lang="en-GB" altLang="en-US" sz="3200" smtClean="0"/>
              <a:t>It begins on the 1</a:t>
            </a:r>
            <a:r>
              <a:rPr lang="en-GB" altLang="en-US" sz="3200" baseline="30000" smtClean="0"/>
              <a:t>st</a:t>
            </a:r>
            <a:r>
              <a:rPr lang="en-GB" altLang="en-US" sz="3200" smtClean="0"/>
              <a:t> Sunday of Advent.</a:t>
            </a:r>
          </a:p>
        </p:txBody>
      </p:sp>
      <p:pic>
        <p:nvPicPr>
          <p:cNvPr id="7172" name="Picture 1035" descr="Calendar%20Liturgical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2227263"/>
            <a:ext cx="3683000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The Liturgical Year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87325" y="1625600"/>
            <a:ext cx="5492750" cy="4525963"/>
          </a:xfrm>
        </p:spPr>
        <p:txBody>
          <a:bodyPr/>
          <a:lstStyle/>
          <a:p>
            <a:r>
              <a:rPr lang="en-GB" altLang="en-US" sz="2800" smtClean="0"/>
              <a:t>These events are celebrated within the 3 cycles of the Liturgical Calendar. </a:t>
            </a:r>
          </a:p>
          <a:p>
            <a:r>
              <a:rPr lang="en-GB" altLang="en-US" sz="2800" smtClean="0"/>
              <a:t/>
            </a:r>
            <a:br>
              <a:rPr lang="en-GB" altLang="en-US" sz="2800" smtClean="0"/>
            </a:br>
            <a:r>
              <a:rPr lang="en-GB" altLang="en-US" sz="2800" smtClean="0"/>
              <a:t>1.Christmas Cycle</a:t>
            </a:r>
          </a:p>
          <a:p>
            <a:r>
              <a:rPr lang="en-GB" altLang="en-US" sz="2800" smtClean="0"/>
              <a:t>2.Easter Cycle </a:t>
            </a:r>
          </a:p>
          <a:p>
            <a:r>
              <a:rPr lang="en-GB" altLang="en-US" sz="2800" smtClean="0"/>
              <a:t>3.Pentecost Cycle</a:t>
            </a:r>
          </a:p>
          <a:p>
            <a:endParaRPr lang="en-GB" altLang="en-US" sz="2800" smtClean="0"/>
          </a:p>
          <a:p>
            <a:r>
              <a:rPr lang="en-GB" altLang="en-US" sz="2800" smtClean="0"/>
              <a:t>The rest of the year is divided up into ordinary time.</a:t>
            </a:r>
          </a:p>
          <a:p>
            <a:endParaRPr lang="en-GB" altLang="en-US" sz="2800" smtClean="0"/>
          </a:p>
        </p:txBody>
      </p:sp>
      <p:pic>
        <p:nvPicPr>
          <p:cNvPr id="8196" name="Picture 1035" descr="Calendar%20Liturgical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1776413"/>
            <a:ext cx="3683000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Christmas Cycle</a:t>
            </a:r>
          </a:p>
        </p:txBody>
      </p:sp>
      <p:pic>
        <p:nvPicPr>
          <p:cNvPr id="4" name="Picture 9" descr="advent5_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2133600"/>
            <a:ext cx="2870200" cy="2686050"/>
          </a:xfrm>
          <a:noFill/>
        </p:spPr>
      </p:pic>
      <p:pic>
        <p:nvPicPr>
          <p:cNvPr id="5" name="Picture 8" descr="MCj043512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20"/>
          <a:stretch>
            <a:fillRect/>
          </a:stretch>
        </p:blipFill>
        <p:spPr bwMode="auto">
          <a:xfrm>
            <a:off x="3419475" y="2565400"/>
            <a:ext cx="2405063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MCj0432369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349500"/>
            <a:ext cx="2359025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323850" y="5013325"/>
            <a:ext cx="8820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  <a:defRPr/>
            </a:pPr>
            <a:r>
              <a:rPr lang="en-GB" altLang="en-US" sz="2800" dirty="0" smtClean="0">
                <a:solidFill>
                  <a:srgbClr val="FFFF00"/>
                </a:solidFill>
                <a:latin typeface="+mj-lt"/>
              </a:rPr>
              <a:t>                                Christmas  </a:t>
            </a:r>
            <a:r>
              <a:rPr lang="en-GB" altLang="en-US" sz="1600" dirty="0" smtClean="0">
                <a:solidFill>
                  <a:srgbClr val="FFFF00"/>
                </a:solidFill>
                <a:latin typeface="+mj-lt"/>
              </a:rPr>
              <a:t>                     </a:t>
            </a:r>
            <a:r>
              <a:rPr lang="en-GB" altLang="en-US" sz="2800" dirty="0" smtClean="0">
                <a:solidFill>
                  <a:srgbClr val="FFFF00"/>
                </a:solidFill>
                <a:latin typeface="+mj-lt"/>
              </a:rPr>
              <a:t>Epiphany 6 Jan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539750" y="5013325"/>
            <a:ext cx="23034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E66C7D"/>
              </a:buClr>
              <a:buFont typeface="Arial" panose="020B0604020202020204" pitchFamily="34" charset="0"/>
              <a:buChar char="▪"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BB76D"/>
              </a:buClr>
              <a:buFont typeface="Arial" panose="020B0604020202020204" pitchFamily="34" charset="0"/>
              <a:buChar char="▪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ctr" eaLnBrk="1" hangingPunct="1">
              <a:buClrTx/>
              <a:buSzTx/>
              <a:buFontTx/>
              <a:buNone/>
              <a:defRPr/>
            </a:pPr>
            <a:r>
              <a:rPr lang="en-GB" altLang="en-US" sz="2800" dirty="0" smtClean="0">
                <a:solidFill>
                  <a:srgbClr val="FFFF00"/>
                </a:solidFill>
                <a:latin typeface="+mj-lt"/>
              </a:rPr>
              <a:t>Advent</a:t>
            </a:r>
            <a:r>
              <a:rPr lang="en-GB" altLang="en-US" sz="1800" dirty="0" smtClean="0">
                <a:solidFill>
                  <a:srgbClr val="FFFF00"/>
                </a:solidFill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Advent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07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GB" altLang="en-US" dirty="0" smtClean="0">
                <a:latin typeface="+mj-lt"/>
              </a:rPr>
              <a:t>This begins on the First Sunday of Advent.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GB" altLang="en-US" dirty="0">
              <a:latin typeface="+mj-lt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GB" altLang="en-US" dirty="0" smtClean="0">
                <a:latin typeface="+mj-lt"/>
              </a:rPr>
              <a:t>Advent  lasts for four weeks before the celebration of Christmas on 25 December, when Catholics celebrate the birth of Jesus. </a:t>
            </a: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endParaRPr lang="en-GB" altLang="en-US" dirty="0" smtClean="0">
              <a:latin typeface="+mj-lt"/>
            </a:endParaRPr>
          </a:p>
          <a:p>
            <a:pPr eaLnBrk="1" hangingPunct="1">
              <a:buFont typeface="Wingdings 2" panose="05020102010507070707" pitchFamily="18" charset="2"/>
              <a:buNone/>
              <a:defRPr/>
            </a:pPr>
            <a:r>
              <a:rPr lang="en-GB" altLang="en-US" dirty="0" smtClean="0">
                <a:latin typeface="+mj-lt"/>
              </a:rPr>
              <a:t>This season ends with the celebration of the festival of the Epiphany (January the 6</a:t>
            </a:r>
            <a:r>
              <a:rPr lang="en-GB" altLang="en-US" baseline="30000" dirty="0" smtClean="0">
                <a:latin typeface="+mj-lt"/>
              </a:rPr>
              <a:t>th</a:t>
            </a:r>
            <a:r>
              <a:rPr lang="en-GB" altLang="en-US" dirty="0">
                <a:latin typeface="+mj-lt"/>
              </a:rPr>
              <a:t>)</a:t>
            </a:r>
            <a:r>
              <a:rPr lang="en-GB" altLang="en-US" dirty="0" smtClean="0">
                <a:latin typeface="+mj-lt"/>
              </a:rPr>
              <a:t>, which marks the visit of the wise men to the infant Jesus.  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458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Wingdings 2</vt:lpstr>
      <vt:lpstr>Default Design</vt:lpstr>
      <vt:lpstr>Prayer to the Holy Spirit</vt:lpstr>
      <vt:lpstr>Starter</vt:lpstr>
      <vt:lpstr>L1: Advent – The Beginning of the Liturgical Year</vt:lpstr>
      <vt:lpstr>L1: Advent – The Beginning of the Liturgical Year</vt:lpstr>
      <vt:lpstr>The Liturgical Year</vt:lpstr>
      <vt:lpstr>The Liturgical Year</vt:lpstr>
      <vt:lpstr>The Liturgical Year</vt:lpstr>
      <vt:lpstr>The Christmas Cycle</vt:lpstr>
      <vt:lpstr>Advent</vt:lpstr>
      <vt:lpstr>Advent Means Arrival</vt:lpstr>
      <vt:lpstr>Light in the darkness</vt:lpstr>
      <vt:lpstr>Stay Awake!</vt:lpstr>
      <vt:lpstr>L1: Advent – The Beginning of the Liturgical Year</vt:lpstr>
    </vt:vector>
  </TitlesOfParts>
  <Company>Clearly Presented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Tree Lights Template</dc:title>
  <dc:creator>Presentation Magazine;Alexander Taylor</dc:creator>
  <cp:lastModifiedBy>F Vannini</cp:lastModifiedBy>
  <cp:revision>111</cp:revision>
  <dcterms:created xsi:type="dcterms:W3CDTF">2009-11-03T13:35:13Z</dcterms:created>
  <dcterms:modified xsi:type="dcterms:W3CDTF">2018-11-15T16:24:53Z</dcterms:modified>
</cp:coreProperties>
</file>