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6" r:id="rId4"/>
    <p:sldId id="275" r:id="rId5"/>
    <p:sldId id="258" r:id="rId6"/>
    <p:sldId id="259" r:id="rId7"/>
    <p:sldId id="261" r:id="rId8"/>
    <p:sldId id="264" r:id="rId9"/>
    <p:sldId id="278" r:id="rId10"/>
    <p:sldId id="277" r:id="rId11"/>
    <p:sldId id="266" r:id="rId12"/>
    <p:sldId id="267" r:id="rId13"/>
    <p:sldId id="263" r:id="rId14"/>
    <p:sldId id="265" r:id="rId15"/>
    <p:sldId id="269" r:id="rId16"/>
    <p:sldId id="270" r:id="rId17"/>
    <p:sldId id="271" r:id="rId18"/>
    <p:sldId id="272" r:id="rId19"/>
    <p:sldId id="273" r:id="rId20"/>
    <p:sldId id="27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E6F418-3179-4A4E-BF9F-EB4B479FD722}"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132883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E6F418-3179-4A4E-BF9F-EB4B479FD722}"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247648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E6F418-3179-4A4E-BF9F-EB4B479FD722}"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131918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E6F418-3179-4A4E-BF9F-EB4B479FD722}"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51520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6F418-3179-4A4E-BF9F-EB4B479FD722}"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40887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E6F418-3179-4A4E-BF9F-EB4B479FD722}"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242655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E6F418-3179-4A4E-BF9F-EB4B479FD722}" type="datetimeFigureOut">
              <a:rPr lang="en-GB" smtClean="0"/>
              <a:t>15/11/2018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202207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E6F418-3179-4A4E-BF9F-EB4B479FD722}" type="datetimeFigureOut">
              <a:rPr lang="en-GB" smtClean="0"/>
              <a:t>15/11/2018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135200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6F418-3179-4A4E-BF9F-EB4B479FD722}" type="datetimeFigureOut">
              <a:rPr lang="en-GB" smtClean="0"/>
              <a:t>15/11/2018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194311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E6F418-3179-4A4E-BF9F-EB4B479FD722}"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89994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E6F418-3179-4A4E-BF9F-EB4B479FD722}"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7263E-0631-49BA-BE1A-9C72A400F230}" type="slidenum">
              <a:rPr lang="en-GB" smtClean="0"/>
              <a:t>‹#›</a:t>
            </a:fld>
            <a:endParaRPr lang="en-GB"/>
          </a:p>
        </p:txBody>
      </p:sp>
    </p:spTree>
    <p:extLst>
      <p:ext uri="{BB962C8B-B14F-4D97-AF65-F5344CB8AC3E}">
        <p14:creationId xmlns:p14="http://schemas.microsoft.com/office/powerpoint/2010/main" val="110413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6F418-3179-4A4E-BF9F-EB4B479FD722}" type="datetimeFigureOut">
              <a:rPr lang="en-GB" smtClean="0"/>
              <a:t>15/11/2018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7263E-0631-49BA-BE1A-9C72A400F230}" type="slidenum">
              <a:rPr lang="en-GB" smtClean="0"/>
              <a:t>‹#›</a:t>
            </a:fld>
            <a:endParaRPr lang="en-GB"/>
          </a:p>
        </p:txBody>
      </p:sp>
    </p:spTree>
    <p:extLst>
      <p:ext uri="{BB962C8B-B14F-4D97-AF65-F5344CB8AC3E}">
        <p14:creationId xmlns:p14="http://schemas.microsoft.com/office/powerpoint/2010/main" val="275928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b="1" kern="1200">
          <a:solidFill>
            <a:srgbClr val="FFFF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rgbClr val="FFFF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rgbClr val="FFFF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FFFF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FFFF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oNNZO9i1Gj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1st-art-gallery.com/frame-preview/6692548.jpg?sku=Unframed&amp;thumb=0&amp;huge=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Prayer to the Holy Spirit</a:t>
            </a:r>
            <a:endParaRPr lang="en-GB" dirty="0"/>
          </a:p>
        </p:txBody>
      </p:sp>
      <p:sp>
        <p:nvSpPr>
          <p:cNvPr id="3" name="Content Placeholder 2"/>
          <p:cNvSpPr>
            <a:spLocks noGrp="1"/>
          </p:cNvSpPr>
          <p:nvPr>
            <p:ph idx="1"/>
          </p:nvPr>
        </p:nvSpPr>
        <p:spPr>
          <a:solidFill>
            <a:srgbClr val="C00000"/>
          </a:solidFill>
        </p:spPr>
        <p:txBody>
          <a:bodyPr>
            <a:normAutofit fontScale="92500" lnSpcReduction="20000"/>
          </a:bodyPr>
          <a:lstStyle/>
          <a:p>
            <a:pPr marL="0" indent="0">
              <a:buNone/>
            </a:pPr>
            <a:r>
              <a:rPr lang="en-GB" dirty="0"/>
              <a:t>Come Holy Spirit, fill the hearts of your faithful and kindle in them the fire of your love. </a:t>
            </a:r>
            <a:endParaRPr lang="en-GB" dirty="0" smtClean="0"/>
          </a:p>
          <a:p>
            <a:endParaRPr lang="en-GB" dirty="0"/>
          </a:p>
          <a:p>
            <a:pPr marL="0" indent="0">
              <a:buNone/>
            </a:pPr>
            <a:r>
              <a:rPr lang="en-GB" dirty="0" smtClean="0"/>
              <a:t>Send </a:t>
            </a:r>
            <a:r>
              <a:rPr lang="en-GB" dirty="0"/>
              <a:t>forth your </a:t>
            </a:r>
            <a:r>
              <a:rPr lang="en-GB" dirty="0" smtClean="0"/>
              <a:t>Spirit </a:t>
            </a:r>
            <a:r>
              <a:rPr lang="en-GB" dirty="0"/>
              <a:t>and they shall be created. And You shall renew the face of the earth. </a:t>
            </a:r>
            <a:br>
              <a:rPr lang="en-GB" dirty="0"/>
            </a:br>
            <a:r>
              <a:rPr lang="en-GB" dirty="0"/>
              <a:t/>
            </a:r>
            <a:br>
              <a:rPr lang="en-GB" dirty="0"/>
            </a:br>
            <a:r>
              <a:rPr lang="en-GB" dirty="0"/>
              <a:t>O, God, who by the light of the Holy Spirit, did instruct the hearts of the faithful, grant that by the same Holy </a:t>
            </a:r>
            <a:r>
              <a:rPr lang="en-GB" dirty="0" smtClean="0"/>
              <a:t>Spirit  </a:t>
            </a:r>
            <a:r>
              <a:rPr lang="en-GB" dirty="0"/>
              <a:t>we may be truly wise and ever enjoy His consolations, Through </a:t>
            </a:r>
            <a:r>
              <a:rPr lang="en-GB" dirty="0" smtClean="0"/>
              <a:t>Christ </a:t>
            </a:r>
            <a:r>
              <a:rPr lang="en-GB" dirty="0"/>
              <a:t>Our Lord, Amen. </a:t>
            </a:r>
          </a:p>
        </p:txBody>
      </p:sp>
    </p:spTree>
    <p:extLst>
      <p:ext uri="{BB962C8B-B14F-4D97-AF65-F5344CB8AC3E}">
        <p14:creationId xmlns:p14="http://schemas.microsoft.com/office/powerpoint/2010/main" val="1514898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the Holy Spirit?</a:t>
            </a:r>
            <a:endParaRPr lang="en-GB" dirty="0"/>
          </a:p>
        </p:txBody>
      </p:sp>
      <p:sp>
        <p:nvSpPr>
          <p:cNvPr id="3" name="Content Placeholder 2"/>
          <p:cNvSpPr>
            <a:spLocks noGrp="1"/>
          </p:cNvSpPr>
          <p:nvPr>
            <p:ph idx="1"/>
          </p:nvPr>
        </p:nvSpPr>
        <p:spPr>
          <a:xfrm>
            <a:off x="6479178" y="1825624"/>
            <a:ext cx="5096690" cy="4351338"/>
          </a:xfrm>
        </p:spPr>
        <p:txBody>
          <a:bodyPr>
            <a:normAutofit/>
          </a:bodyPr>
          <a:lstStyle/>
          <a:p>
            <a:r>
              <a:rPr lang="en-GB" dirty="0" smtClean="0"/>
              <a:t>We </a:t>
            </a:r>
            <a:r>
              <a:rPr lang="en-GB" dirty="0"/>
              <a:t>believe that by the Holy Spirit God will renew the earth, and bring not only our souls into eternal life, but also a final, definitive resurrection of our human bodies as well.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90" y="1948656"/>
            <a:ext cx="5580020" cy="4105275"/>
          </a:xfrm>
          <a:prstGeom prst="rect">
            <a:avLst/>
          </a:prstGeom>
        </p:spPr>
      </p:pic>
    </p:spTree>
    <p:extLst>
      <p:ext uri="{BB962C8B-B14F-4D97-AF65-F5344CB8AC3E}">
        <p14:creationId xmlns:p14="http://schemas.microsoft.com/office/powerpoint/2010/main" val="3719243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Ways the Holy Spirit Reveals Himself to Us Today</a:t>
            </a:r>
            <a:endParaRPr lang="en-GB" dirty="0"/>
          </a:p>
        </p:txBody>
      </p:sp>
      <p:sp>
        <p:nvSpPr>
          <p:cNvPr id="3" name="Content Placeholder 2"/>
          <p:cNvSpPr>
            <a:spLocks noGrp="1"/>
          </p:cNvSpPr>
          <p:nvPr>
            <p:ph idx="1"/>
          </p:nvPr>
        </p:nvSpPr>
        <p:spPr>
          <a:xfrm>
            <a:off x="5244662" y="1825625"/>
            <a:ext cx="6109138" cy="4351338"/>
          </a:xfrm>
        </p:spPr>
        <p:txBody>
          <a:bodyPr>
            <a:normAutofit lnSpcReduction="10000"/>
          </a:bodyPr>
          <a:lstStyle/>
          <a:p>
            <a:r>
              <a:rPr lang="en-GB" dirty="0"/>
              <a:t>Through His Word - 2 Timothy 3:16 says that all Scripture is “God-breathed.” </a:t>
            </a:r>
            <a:endParaRPr lang="en-GB" dirty="0" smtClean="0"/>
          </a:p>
          <a:p>
            <a:endParaRPr lang="en-GB" dirty="0"/>
          </a:p>
          <a:p>
            <a:r>
              <a:rPr lang="en-GB" dirty="0"/>
              <a:t>Through His Son, Jesus </a:t>
            </a:r>
            <a:r>
              <a:rPr lang="en-GB" dirty="0" smtClean="0"/>
              <a:t>Christ</a:t>
            </a:r>
          </a:p>
          <a:p>
            <a:endParaRPr lang="en-GB" dirty="0"/>
          </a:p>
          <a:p>
            <a:r>
              <a:rPr lang="en-GB" dirty="0"/>
              <a:t>Through Nature and God’s Creation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714" y="1975945"/>
            <a:ext cx="4531127" cy="3683876"/>
          </a:xfrm>
          <a:prstGeom prst="rect">
            <a:avLst/>
          </a:prstGeom>
        </p:spPr>
      </p:pic>
    </p:spTree>
    <p:extLst>
      <p:ext uri="{BB962C8B-B14F-4D97-AF65-F5344CB8AC3E}">
        <p14:creationId xmlns:p14="http://schemas.microsoft.com/office/powerpoint/2010/main" val="3735530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Ways the Holy Spirit Reveals Himself to Us Today</a:t>
            </a:r>
            <a:endParaRPr lang="en-GB" dirty="0"/>
          </a:p>
        </p:txBody>
      </p:sp>
      <p:sp>
        <p:nvSpPr>
          <p:cNvPr id="3" name="Content Placeholder 2"/>
          <p:cNvSpPr>
            <a:spLocks noGrp="1"/>
          </p:cNvSpPr>
          <p:nvPr>
            <p:ph idx="1"/>
          </p:nvPr>
        </p:nvSpPr>
        <p:spPr/>
        <p:txBody>
          <a:bodyPr/>
          <a:lstStyle/>
          <a:p>
            <a:r>
              <a:rPr lang="en-GB" dirty="0"/>
              <a:t>Through our </a:t>
            </a:r>
            <a:r>
              <a:rPr lang="en-GB" dirty="0" smtClean="0"/>
              <a:t>Conscience</a:t>
            </a:r>
            <a:endParaRPr lang="en-GB" dirty="0"/>
          </a:p>
          <a:p>
            <a:endParaRPr lang="en-GB" dirty="0"/>
          </a:p>
          <a:p>
            <a:r>
              <a:rPr lang="en-GB" dirty="0"/>
              <a:t>Through Prayer</a:t>
            </a:r>
          </a:p>
          <a:p>
            <a:endParaRPr lang="en-GB" dirty="0" smtClean="0"/>
          </a:p>
          <a:p>
            <a:r>
              <a:rPr lang="en-GB" dirty="0" smtClean="0"/>
              <a:t>Through </a:t>
            </a:r>
            <a:r>
              <a:rPr lang="en-GB" dirty="0"/>
              <a:t>Other </a:t>
            </a:r>
            <a:r>
              <a:rPr lang="en-GB" dirty="0" smtClean="0"/>
              <a:t>Believers</a:t>
            </a:r>
          </a:p>
          <a:p>
            <a:endParaRPr lang="en-GB" dirty="0"/>
          </a:p>
          <a:p>
            <a:r>
              <a:rPr lang="en-GB" dirty="0"/>
              <a:t>Through </a:t>
            </a:r>
            <a:r>
              <a:rPr lang="en-GB" dirty="0" smtClean="0"/>
              <a:t>Music</a:t>
            </a:r>
          </a:p>
          <a:p>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706" r="32846"/>
          <a:stretch/>
        </p:blipFill>
        <p:spPr>
          <a:xfrm>
            <a:off x="6821214" y="2301765"/>
            <a:ext cx="4671965" cy="3129455"/>
          </a:xfrm>
          <a:prstGeom prst="rect">
            <a:avLst/>
          </a:prstGeom>
        </p:spPr>
      </p:pic>
    </p:spTree>
    <p:extLst>
      <p:ext uri="{BB962C8B-B14F-4D97-AF65-F5344CB8AC3E}">
        <p14:creationId xmlns:p14="http://schemas.microsoft.com/office/powerpoint/2010/main" val="820446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Holy Spirit?</a:t>
            </a:r>
            <a:endParaRPr lang="en-GB" dirty="0"/>
          </a:p>
        </p:txBody>
      </p:sp>
      <p:sp>
        <p:nvSpPr>
          <p:cNvPr id="3" name="Content Placeholder 2"/>
          <p:cNvSpPr>
            <a:spLocks noGrp="1"/>
          </p:cNvSpPr>
          <p:nvPr>
            <p:ph idx="1"/>
          </p:nvPr>
        </p:nvSpPr>
        <p:spPr/>
        <p:txBody>
          <a:bodyPr/>
          <a:lstStyle/>
          <a:p>
            <a:endParaRPr lang="en-GB" dirty="0" smtClean="0"/>
          </a:p>
          <a:p>
            <a:pPr marL="742950" indent="-742950">
              <a:buFont typeface="+mj-lt"/>
              <a:buAutoNum type="arabicPeriod"/>
            </a:pPr>
            <a:r>
              <a:rPr lang="en-GB" dirty="0" smtClean="0"/>
              <a:t>What does the Holy Spirit empower people to do in the Bible?</a:t>
            </a:r>
          </a:p>
          <a:p>
            <a:pPr marL="742950" indent="-742950">
              <a:buFont typeface="+mj-lt"/>
              <a:buAutoNum type="arabicPeriod"/>
            </a:pPr>
            <a:r>
              <a:rPr lang="en-GB" dirty="0" smtClean="0"/>
              <a:t>How does the </a:t>
            </a:r>
            <a:r>
              <a:rPr lang="en-GB" dirty="0"/>
              <a:t>Holy Spirit </a:t>
            </a:r>
            <a:r>
              <a:rPr lang="en-GB" dirty="0" smtClean="0"/>
              <a:t>continue </a:t>
            </a:r>
            <a:r>
              <a:rPr lang="en-GB" dirty="0"/>
              <a:t>to reveal the nature of God in the world </a:t>
            </a:r>
            <a:r>
              <a:rPr lang="en-GB" dirty="0" smtClean="0"/>
              <a:t>today</a:t>
            </a:r>
            <a:r>
              <a:rPr lang="en-GB" dirty="0"/>
              <a:t>?</a:t>
            </a:r>
          </a:p>
          <a:p>
            <a:endParaRPr lang="en-GB" dirty="0"/>
          </a:p>
        </p:txBody>
      </p:sp>
      <p:sp>
        <p:nvSpPr>
          <p:cNvPr id="4" name="Rectangle 3"/>
          <p:cNvSpPr/>
          <p:nvPr/>
        </p:nvSpPr>
        <p:spPr>
          <a:xfrm>
            <a:off x="2677826" y="5514569"/>
            <a:ext cx="6491201" cy="461665"/>
          </a:xfrm>
          <a:prstGeom prst="rect">
            <a:avLst/>
          </a:prstGeom>
        </p:spPr>
        <p:txBody>
          <a:bodyPr wrap="none">
            <a:spAutoFit/>
          </a:bodyPr>
          <a:lstStyle/>
          <a:p>
            <a:r>
              <a:rPr lang="en-GB" sz="2400" dirty="0">
                <a:hlinkClick r:id="rId2"/>
              </a:rPr>
              <a:t>https://www.youtube.com/watch?v=oNNZO9i1Gjc</a:t>
            </a:r>
            <a:endParaRPr lang="en-GB" sz="2400" dirty="0"/>
          </a:p>
        </p:txBody>
      </p:sp>
    </p:spTree>
    <p:extLst>
      <p:ext uri="{BB962C8B-B14F-4D97-AF65-F5344CB8AC3E}">
        <p14:creationId xmlns:p14="http://schemas.microsoft.com/office/powerpoint/2010/main" val="1501627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Read the rest of page 8 and complete task 2.</a:t>
            </a:r>
            <a:endParaRPr lang="en-GB" dirty="0"/>
          </a:p>
        </p:txBody>
      </p:sp>
    </p:spTree>
    <p:extLst>
      <p:ext uri="{BB962C8B-B14F-4D97-AF65-F5344CB8AC3E}">
        <p14:creationId xmlns:p14="http://schemas.microsoft.com/office/powerpoint/2010/main" val="4077210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Angelus</a:t>
            </a:r>
            <a:endParaRPr lang="en-GB" dirty="0"/>
          </a:p>
        </p:txBody>
      </p:sp>
      <p:sp>
        <p:nvSpPr>
          <p:cNvPr id="3" name="Content Placeholder 2"/>
          <p:cNvSpPr>
            <a:spLocks noGrp="1"/>
          </p:cNvSpPr>
          <p:nvPr>
            <p:ph idx="1"/>
          </p:nvPr>
        </p:nvSpPr>
        <p:spPr>
          <a:xfrm>
            <a:off x="5316582" y="1825625"/>
            <a:ext cx="6037217" cy="4351338"/>
          </a:xfrm>
        </p:spPr>
        <p:txBody>
          <a:bodyPr>
            <a:normAutofit lnSpcReduction="10000"/>
          </a:bodyPr>
          <a:lstStyle/>
          <a:p>
            <a:r>
              <a:rPr lang="en-GB" dirty="0" smtClean="0"/>
              <a:t>The </a:t>
            </a:r>
            <a:r>
              <a:rPr lang="en-GB" dirty="0"/>
              <a:t>Angelus is a meditation on </a:t>
            </a:r>
            <a:r>
              <a:rPr lang="en-GB" dirty="0" smtClean="0"/>
              <a:t>Mary’s role in the incarnation.</a:t>
            </a:r>
          </a:p>
          <a:p>
            <a:endParaRPr lang="en-GB" dirty="0" smtClean="0"/>
          </a:p>
          <a:p>
            <a:r>
              <a:rPr lang="en-GB" dirty="0" smtClean="0"/>
              <a:t>Like </a:t>
            </a:r>
            <a:r>
              <a:rPr lang="en-GB" dirty="0"/>
              <a:t>all prayers to Virgin Mary, we ask her for guidance and prayers. The first three verses are taken from Scripture</a:t>
            </a:r>
            <a:r>
              <a:rPr lang="en-GB" dirty="0" smtClean="0"/>
              <a: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966" y="1825625"/>
            <a:ext cx="3200400" cy="3937000"/>
          </a:xfrm>
          <a:prstGeom prst="rect">
            <a:avLst/>
          </a:prstGeom>
        </p:spPr>
      </p:pic>
    </p:spTree>
    <p:extLst>
      <p:ext uri="{BB962C8B-B14F-4D97-AF65-F5344CB8AC3E}">
        <p14:creationId xmlns:p14="http://schemas.microsoft.com/office/powerpoint/2010/main" val="300249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Angelus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a:t>
            </a:r>
            <a:r>
              <a:rPr lang="en-GB" dirty="0"/>
              <a:t>Angelus is traditionally said daily at 12 noon. Many Catholic churches ring their church bells at noon, the </a:t>
            </a:r>
            <a:r>
              <a:rPr lang="en-GB" dirty="0" smtClean="0"/>
              <a:t>Angelus bells, </a:t>
            </a:r>
            <a:r>
              <a:rPr lang="en-GB" dirty="0"/>
              <a:t>to call the faithful to prayer</a:t>
            </a:r>
            <a:r>
              <a:rPr lang="en-GB" dirty="0" smtClean="0"/>
              <a:t>.</a:t>
            </a:r>
          </a:p>
          <a:p>
            <a:endParaRPr lang="en-GB" dirty="0"/>
          </a:p>
          <a:p>
            <a:r>
              <a:rPr lang="en-GB" dirty="0"/>
              <a:t>This is often said as a group prayer, with the leader speaking the</a:t>
            </a:r>
            <a:r>
              <a:rPr lang="en-GB" dirty="0">
                <a:solidFill>
                  <a:srgbClr val="92D050"/>
                </a:solidFill>
              </a:rPr>
              <a:t> V </a:t>
            </a:r>
            <a:r>
              <a:rPr lang="en-GB" dirty="0"/>
              <a:t>parts and the group responding with the </a:t>
            </a:r>
            <a:r>
              <a:rPr lang="en-GB" dirty="0">
                <a:solidFill>
                  <a:schemeClr val="bg1"/>
                </a:solidFill>
              </a:rPr>
              <a:t>R </a:t>
            </a:r>
            <a:r>
              <a:rPr lang="en-GB" dirty="0" smtClean="0"/>
              <a:t>lines </a:t>
            </a:r>
            <a:r>
              <a:rPr lang="en-GB" dirty="0" smtClean="0">
                <a:solidFill>
                  <a:schemeClr val="bg1">
                    <a:lumMod val="95000"/>
                  </a:schemeClr>
                </a:solidFill>
              </a:rPr>
              <a:t>(in white).</a:t>
            </a:r>
          </a:p>
          <a:p>
            <a:pPr marL="0" indent="0">
              <a:buNone/>
            </a:pPr>
            <a:r>
              <a:rPr lang="en-GB" dirty="0" smtClean="0"/>
              <a:t> </a:t>
            </a:r>
          </a:p>
          <a:p>
            <a:r>
              <a:rPr lang="en-GB" dirty="0" smtClean="0"/>
              <a:t>Let’s have a go…</a:t>
            </a:r>
            <a:endParaRPr lang="en-GB" dirty="0"/>
          </a:p>
        </p:txBody>
      </p:sp>
    </p:spTree>
    <p:extLst>
      <p:ext uri="{BB962C8B-B14F-4D97-AF65-F5344CB8AC3E}">
        <p14:creationId xmlns:p14="http://schemas.microsoft.com/office/powerpoint/2010/main" val="3261705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Angelus</a:t>
            </a:r>
            <a:endParaRPr lang="en-GB" dirty="0"/>
          </a:p>
        </p:txBody>
      </p:sp>
      <p:sp>
        <p:nvSpPr>
          <p:cNvPr id="3" name="Content Placeholder 2"/>
          <p:cNvSpPr>
            <a:spLocks noGrp="1"/>
          </p:cNvSpPr>
          <p:nvPr>
            <p:ph idx="1"/>
          </p:nvPr>
        </p:nvSpPr>
        <p:spPr>
          <a:xfrm>
            <a:off x="838200" y="1825625"/>
            <a:ext cx="5954486" cy="4351338"/>
          </a:xfrm>
        </p:spPr>
        <p:txBody>
          <a:bodyPr/>
          <a:lstStyle/>
          <a:p>
            <a:pPr marL="0" indent="0">
              <a:buNone/>
            </a:pPr>
            <a:r>
              <a:rPr lang="en-GB" b="0" i="1" dirty="0" smtClean="0">
                <a:solidFill>
                  <a:srgbClr val="92D050"/>
                </a:solidFill>
              </a:rPr>
              <a:t>V</a:t>
            </a:r>
            <a:r>
              <a:rPr lang="en-GB" b="0" dirty="0" smtClean="0">
                <a:solidFill>
                  <a:srgbClr val="92D050"/>
                </a:solidFill>
              </a:rPr>
              <a:t> </a:t>
            </a:r>
            <a:r>
              <a:rPr lang="en-GB" b="0" dirty="0">
                <a:solidFill>
                  <a:srgbClr val="92D050"/>
                </a:solidFill>
              </a:rPr>
              <a:t>— The Angel of the Lord declared unto Mary. </a:t>
            </a:r>
            <a:endParaRPr lang="en-GB" b="0" dirty="0" smtClean="0">
              <a:solidFill>
                <a:srgbClr val="92D050"/>
              </a:solidFill>
            </a:endParaRPr>
          </a:p>
          <a:p>
            <a:pPr marL="0" indent="0">
              <a:buNone/>
            </a:pPr>
            <a:r>
              <a:rPr lang="en-GB" dirty="0">
                <a:solidFill>
                  <a:srgbClr val="92D050"/>
                </a:solidFill>
              </a:rPr>
              <a:t/>
            </a:r>
            <a:br>
              <a:rPr lang="en-GB" dirty="0">
                <a:solidFill>
                  <a:srgbClr val="92D050"/>
                </a:solidFill>
              </a:rPr>
            </a:br>
            <a:r>
              <a:rPr lang="en-GB" b="0" i="1" dirty="0">
                <a:solidFill>
                  <a:schemeClr val="bg1">
                    <a:lumMod val="95000"/>
                  </a:schemeClr>
                </a:solidFill>
              </a:rPr>
              <a:t>R</a:t>
            </a:r>
            <a:r>
              <a:rPr lang="en-GB" b="0" dirty="0">
                <a:solidFill>
                  <a:schemeClr val="bg1">
                    <a:lumMod val="95000"/>
                  </a:schemeClr>
                </a:solidFill>
              </a:rPr>
              <a:t> — And she conceived by the Holy Spirit. </a:t>
            </a:r>
            <a:endParaRPr lang="en-GB" b="0" dirty="0" smtClean="0">
              <a:solidFill>
                <a:schemeClr val="bg1">
                  <a:lumMod val="95000"/>
                </a:schemeClr>
              </a:solidFill>
            </a:endParaRPr>
          </a:p>
          <a:p>
            <a:pPr marL="0" indent="0">
              <a:buNone/>
            </a:pPr>
            <a:endParaRPr lang="en-GB" b="0" dirty="0" smtClean="0">
              <a:solidFill>
                <a:schemeClr val="bg1">
                  <a:lumMod val="95000"/>
                </a:schemeClr>
              </a:solidFill>
            </a:endParaRPr>
          </a:p>
          <a:p>
            <a:pPr marL="0" indent="0">
              <a:buNone/>
            </a:pPr>
            <a:r>
              <a:rPr lang="en-GB" b="0" dirty="0" smtClean="0">
                <a:solidFill>
                  <a:schemeClr val="bg1">
                    <a:lumMod val="95000"/>
                  </a:schemeClr>
                </a:solidFill>
              </a:rPr>
              <a:t>Hail </a:t>
            </a:r>
            <a:r>
              <a:rPr lang="en-GB" b="0" dirty="0">
                <a:solidFill>
                  <a:schemeClr val="bg1">
                    <a:lumMod val="95000"/>
                  </a:schemeClr>
                </a:solidFill>
              </a:rPr>
              <a:t>Mary…</a:t>
            </a:r>
            <a:endParaRPr lang="en-GB" dirty="0">
              <a:solidFill>
                <a:schemeClr val="bg1">
                  <a:lumMod val="9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313" y="1825625"/>
            <a:ext cx="5007429" cy="4023360"/>
          </a:xfrm>
          <a:prstGeom prst="rect">
            <a:avLst/>
          </a:prstGeom>
        </p:spPr>
      </p:pic>
    </p:spTree>
    <p:extLst>
      <p:ext uri="{BB962C8B-B14F-4D97-AF65-F5344CB8AC3E}">
        <p14:creationId xmlns:p14="http://schemas.microsoft.com/office/powerpoint/2010/main" val="278335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Angelus</a:t>
            </a:r>
            <a:endParaRPr lang="en-GB" dirty="0"/>
          </a:p>
        </p:txBody>
      </p:sp>
      <p:sp>
        <p:nvSpPr>
          <p:cNvPr id="3" name="Content Placeholder 2"/>
          <p:cNvSpPr>
            <a:spLocks noGrp="1"/>
          </p:cNvSpPr>
          <p:nvPr>
            <p:ph idx="1"/>
          </p:nvPr>
        </p:nvSpPr>
        <p:spPr>
          <a:xfrm>
            <a:off x="5852160" y="1825625"/>
            <a:ext cx="5501640" cy="4351338"/>
          </a:xfrm>
        </p:spPr>
        <p:txBody>
          <a:bodyPr/>
          <a:lstStyle/>
          <a:p>
            <a:pPr marL="0" indent="0">
              <a:buNone/>
            </a:pPr>
            <a:r>
              <a:rPr lang="en-GB" b="0" i="1" dirty="0">
                <a:solidFill>
                  <a:srgbClr val="92D050"/>
                </a:solidFill>
              </a:rPr>
              <a:t>V</a:t>
            </a:r>
            <a:r>
              <a:rPr lang="en-GB" b="0" dirty="0">
                <a:solidFill>
                  <a:srgbClr val="92D050"/>
                </a:solidFill>
              </a:rPr>
              <a:t> — Behold the handmaid of the Lord. </a:t>
            </a:r>
            <a:endParaRPr lang="en-GB" b="0" dirty="0" smtClean="0">
              <a:solidFill>
                <a:srgbClr val="92D050"/>
              </a:solidFill>
            </a:endParaRPr>
          </a:p>
          <a:p>
            <a:pPr marL="0" indent="0">
              <a:buNone/>
            </a:pPr>
            <a:r>
              <a:rPr lang="en-GB" dirty="0">
                <a:solidFill>
                  <a:srgbClr val="92D050"/>
                </a:solidFill>
              </a:rPr>
              <a:t/>
            </a:r>
            <a:br>
              <a:rPr lang="en-GB" dirty="0">
                <a:solidFill>
                  <a:srgbClr val="92D050"/>
                </a:solidFill>
              </a:rPr>
            </a:br>
            <a:r>
              <a:rPr lang="en-GB" b="0" i="1" dirty="0">
                <a:solidFill>
                  <a:schemeClr val="bg1">
                    <a:lumMod val="95000"/>
                  </a:schemeClr>
                </a:solidFill>
              </a:rPr>
              <a:t>R</a:t>
            </a:r>
            <a:r>
              <a:rPr lang="en-GB" b="0" dirty="0">
                <a:solidFill>
                  <a:schemeClr val="bg1">
                    <a:lumMod val="95000"/>
                  </a:schemeClr>
                </a:solidFill>
              </a:rPr>
              <a:t> — Be it done unto me according to thy word. </a:t>
            </a:r>
            <a:r>
              <a:rPr lang="en-GB" dirty="0">
                <a:solidFill>
                  <a:schemeClr val="bg1">
                    <a:lumMod val="95000"/>
                  </a:schemeClr>
                </a:solidFill>
              </a:rPr>
              <a:t/>
            </a:r>
            <a:br>
              <a:rPr lang="en-GB" dirty="0">
                <a:solidFill>
                  <a:schemeClr val="bg1">
                    <a:lumMod val="95000"/>
                  </a:schemeClr>
                </a:solidFill>
              </a:rPr>
            </a:br>
            <a:r>
              <a:rPr lang="en-GB" dirty="0">
                <a:solidFill>
                  <a:schemeClr val="bg1">
                    <a:lumMod val="95000"/>
                  </a:schemeClr>
                </a:solidFill>
              </a:rPr>
              <a:t/>
            </a:r>
            <a:br>
              <a:rPr lang="en-GB" dirty="0">
                <a:solidFill>
                  <a:schemeClr val="bg1">
                    <a:lumMod val="95000"/>
                  </a:schemeClr>
                </a:solidFill>
              </a:rPr>
            </a:br>
            <a:r>
              <a:rPr lang="en-GB" b="0" dirty="0">
                <a:solidFill>
                  <a:schemeClr val="bg1">
                    <a:lumMod val="95000"/>
                  </a:schemeClr>
                </a:solidFill>
              </a:rPr>
              <a:t>Hail Mary… </a:t>
            </a:r>
            <a:endParaRPr lang="en-GB"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5954" y="1690687"/>
            <a:ext cx="3313612" cy="4623645"/>
          </a:xfrm>
          <a:prstGeom prst="rect">
            <a:avLst/>
          </a:prstGeom>
        </p:spPr>
      </p:pic>
    </p:spTree>
    <p:extLst>
      <p:ext uri="{BB962C8B-B14F-4D97-AF65-F5344CB8AC3E}">
        <p14:creationId xmlns:p14="http://schemas.microsoft.com/office/powerpoint/2010/main" val="249340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Angelus</a:t>
            </a:r>
            <a:endParaRPr lang="en-GB" dirty="0"/>
          </a:p>
        </p:txBody>
      </p:sp>
      <p:sp>
        <p:nvSpPr>
          <p:cNvPr id="3" name="Content Placeholder 2"/>
          <p:cNvSpPr>
            <a:spLocks noGrp="1"/>
          </p:cNvSpPr>
          <p:nvPr>
            <p:ph idx="1"/>
          </p:nvPr>
        </p:nvSpPr>
        <p:spPr>
          <a:xfrm>
            <a:off x="511629" y="1861639"/>
            <a:ext cx="10515600" cy="4351338"/>
          </a:xfrm>
        </p:spPr>
        <p:txBody>
          <a:bodyPr/>
          <a:lstStyle/>
          <a:p>
            <a:pPr marL="0" indent="0">
              <a:buNone/>
            </a:pPr>
            <a:r>
              <a:rPr lang="en-GB" b="0" i="1" dirty="0">
                <a:solidFill>
                  <a:srgbClr val="92D050"/>
                </a:solidFill>
              </a:rPr>
              <a:t>V</a:t>
            </a:r>
            <a:r>
              <a:rPr lang="en-GB" b="0" dirty="0">
                <a:solidFill>
                  <a:srgbClr val="92D050"/>
                </a:solidFill>
              </a:rPr>
              <a:t> — And the Word was made Flesh. </a:t>
            </a:r>
            <a:endParaRPr lang="en-GB" b="0" dirty="0" smtClean="0">
              <a:solidFill>
                <a:srgbClr val="92D050"/>
              </a:solidFill>
            </a:endParaRPr>
          </a:p>
          <a:p>
            <a:pPr marL="0" indent="0">
              <a:buNone/>
            </a:pPr>
            <a:r>
              <a:rPr lang="en-GB" dirty="0">
                <a:solidFill>
                  <a:srgbClr val="92D050"/>
                </a:solidFill>
              </a:rPr>
              <a:t/>
            </a:r>
            <a:br>
              <a:rPr lang="en-GB" dirty="0">
                <a:solidFill>
                  <a:srgbClr val="92D050"/>
                </a:solidFill>
              </a:rPr>
            </a:br>
            <a:r>
              <a:rPr lang="en-GB" b="0" i="1" dirty="0">
                <a:solidFill>
                  <a:schemeClr val="bg1">
                    <a:lumMod val="95000"/>
                  </a:schemeClr>
                </a:solidFill>
              </a:rPr>
              <a:t>R</a:t>
            </a:r>
            <a:r>
              <a:rPr lang="en-GB" b="0" dirty="0">
                <a:solidFill>
                  <a:schemeClr val="bg1">
                    <a:lumMod val="95000"/>
                  </a:schemeClr>
                </a:solidFill>
              </a:rPr>
              <a:t> — And dwelt among us. </a:t>
            </a:r>
            <a:r>
              <a:rPr lang="en-GB" dirty="0">
                <a:solidFill>
                  <a:schemeClr val="bg1">
                    <a:lumMod val="95000"/>
                  </a:schemeClr>
                </a:solidFill>
              </a:rPr>
              <a:t/>
            </a:r>
            <a:br>
              <a:rPr lang="en-GB" dirty="0">
                <a:solidFill>
                  <a:schemeClr val="bg1">
                    <a:lumMod val="95000"/>
                  </a:schemeClr>
                </a:solidFill>
              </a:rPr>
            </a:br>
            <a:r>
              <a:rPr lang="en-GB" dirty="0">
                <a:solidFill>
                  <a:schemeClr val="bg1">
                    <a:lumMod val="95000"/>
                  </a:schemeClr>
                </a:solidFill>
              </a:rPr>
              <a:t/>
            </a:r>
            <a:br>
              <a:rPr lang="en-GB" dirty="0">
                <a:solidFill>
                  <a:schemeClr val="bg1">
                    <a:lumMod val="95000"/>
                  </a:schemeClr>
                </a:solidFill>
              </a:rPr>
            </a:br>
            <a:r>
              <a:rPr lang="en-GB" b="0" dirty="0">
                <a:solidFill>
                  <a:schemeClr val="bg1">
                    <a:lumMod val="95000"/>
                  </a:schemeClr>
                </a:solidFill>
              </a:rPr>
              <a:t>Hail Mary… </a:t>
            </a:r>
            <a:endParaRPr lang="en-GB"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3000" y="1825625"/>
            <a:ext cx="4195195" cy="3125198"/>
          </a:xfrm>
          <a:prstGeom prst="rect">
            <a:avLst/>
          </a:prstGeom>
        </p:spPr>
      </p:pic>
    </p:spTree>
    <p:extLst>
      <p:ext uri="{BB962C8B-B14F-4D97-AF65-F5344CB8AC3E}">
        <p14:creationId xmlns:p14="http://schemas.microsoft.com/office/powerpoint/2010/main" val="95306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0" y="880132"/>
            <a:ext cx="3996559" cy="1325563"/>
          </a:xfrm>
        </p:spPr>
        <p:txBody>
          <a:bodyPr>
            <a:normAutofit fontScale="90000"/>
          </a:bodyPr>
          <a:lstStyle/>
          <a:p>
            <a:r>
              <a:rPr lang="en-GB" dirty="0" smtClean="0"/>
              <a:t>Starter – What is happening in this picture?</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143" y="0"/>
            <a:ext cx="6942857" cy="6858000"/>
          </a:xfrm>
          <a:prstGeom prst="rect">
            <a:avLst/>
          </a:prstGeom>
        </p:spPr>
      </p:pic>
    </p:spTree>
    <p:extLst>
      <p:ext uri="{BB962C8B-B14F-4D97-AF65-F5344CB8AC3E}">
        <p14:creationId xmlns:p14="http://schemas.microsoft.com/office/powerpoint/2010/main" val="4198760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Angelus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0" i="1" dirty="0">
                <a:solidFill>
                  <a:srgbClr val="92D050"/>
                </a:solidFill>
              </a:rPr>
              <a:t>V</a:t>
            </a:r>
            <a:r>
              <a:rPr lang="en-GB" b="0" dirty="0">
                <a:solidFill>
                  <a:srgbClr val="92D050"/>
                </a:solidFill>
              </a:rPr>
              <a:t> — Pray for us, O Holy Mother of God. </a:t>
            </a:r>
            <a:endParaRPr lang="en-GB" dirty="0" smtClean="0">
              <a:solidFill>
                <a:srgbClr val="92D050"/>
              </a:solidFill>
            </a:endParaRPr>
          </a:p>
          <a:p>
            <a:pPr marL="0" indent="0">
              <a:buNone/>
            </a:pPr>
            <a:endParaRPr lang="en-GB" b="0" i="1" dirty="0" smtClean="0">
              <a:solidFill>
                <a:schemeClr val="bg1">
                  <a:lumMod val="95000"/>
                </a:schemeClr>
              </a:solidFill>
            </a:endParaRPr>
          </a:p>
          <a:p>
            <a:pPr marL="0" indent="0">
              <a:buNone/>
            </a:pPr>
            <a:r>
              <a:rPr lang="en-GB" b="0" i="1" dirty="0" smtClean="0">
                <a:solidFill>
                  <a:schemeClr val="bg1">
                    <a:lumMod val="95000"/>
                  </a:schemeClr>
                </a:solidFill>
              </a:rPr>
              <a:t>R</a:t>
            </a:r>
            <a:r>
              <a:rPr lang="en-GB" b="0" dirty="0" smtClean="0">
                <a:solidFill>
                  <a:schemeClr val="bg1">
                    <a:lumMod val="95000"/>
                  </a:schemeClr>
                </a:solidFill>
              </a:rPr>
              <a:t> </a:t>
            </a:r>
            <a:r>
              <a:rPr lang="en-GB" b="0" dirty="0">
                <a:solidFill>
                  <a:schemeClr val="bg1">
                    <a:lumMod val="95000"/>
                  </a:schemeClr>
                </a:solidFill>
              </a:rPr>
              <a:t>— That we may be made worthy of the promises of Christ. </a:t>
            </a:r>
            <a:endParaRPr lang="en-GB" b="0" dirty="0" smtClean="0">
              <a:solidFill>
                <a:schemeClr val="bg1">
                  <a:lumMod val="95000"/>
                </a:schemeClr>
              </a:solidFill>
            </a:endParaRPr>
          </a:p>
          <a:p>
            <a:endParaRPr lang="en-GB" b="0" dirty="0">
              <a:solidFill>
                <a:schemeClr val="bg1">
                  <a:lumMod val="95000"/>
                </a:schemeClr>
              </a:solidFill>
            </a:endParaRPr>
          </a:p>
          <a:p>
            <a:pPr marL="0" indent="0">
              <a:buNone/>
            </a:pPr>
            <a:r>
              <a:rPr lang="en-GB" b="0" dirty="0" smtClean="0">
                <a:solidFill>
                  <a:schemeClr val="bg1">
                    <a:lumMod val="95000"/>
                  </a:schemeClr>
                </a:solidFill>
              </a:rPr>
              <a:t>Pour </a:t>
            </a:r>
            <a:r>
              <a:rPr lang="en-GB" b="0" dirty="0">
                <a:solidFill>
                  <a:schemeClr val="bg1">
                    <a:lumMod val="95000"/>
                  </a:schemeClr>
                </a:solidFill>
              </a:rPr>
              <a:t>forth, we beseech you, O Lord, your grace into our hearts, that we to whom the incarnation of Christ, your Son, was made known by the message of an angel, may by his passion and cross be brought to the glory of his resurrection. Through the same Christ our Lord. </a:t>
            </a:r>
            <a:r>
              <a:rPr lang="en-GB" dirty="0">
                <a:solidFill>
                  <a:schemeClr val="bg1">
                    <a:lumMod val="95000"/>
                  </a:schemeClr>
                </a:solidFill>
              </a:rPr>
              <a:t/>
            </a:r>
            <a:br>
              <a:rPr lang="en-GB" dirty="0">
                <a:solidFill>
                  <a:schemeClr val="bg1">
                    <a:lumMod val="95000"/>
                  </a:schemeClr>
                </a:solidFill>
              </a:rPr>
            </a:br>
            <a:r>
              <a:rPr lang="en-GB" dirty="0">
                <a:solidFill>
                  <a:schemeClr val="bg1">
                    <a:lumMod val="95000"/>
                  </a:schemeClr>
                </a:solidFill>
              </a:rPr>
              <a:t/>
            </a:r>
            <a:br>
              <a:rPr lang="en-GB" dirty="0">
                <a:solidFill>
                  <a:schemeClr val="bg1">
                    <a:lumMod val="95000"/>
                  </a:schemeClr>
                </a:solidFill>
              </a:rPr>
            </a:br>
            <a:r>
              <a:rPr lang="en-GB" b="0" dirty="0">
                <a:solidFill>
                  <a:schemeClr val="bg1">
                    <a:lumMod val="95000"/>
                  </a:schemeClr>
                </a:solidFill>
              </a:rPr>
              <a:t>Amen. </a:t>
            </a:r>
            <a:endParaRPr lang="en-GB" dirty="0">
              <a:solidFill>
                <a:schemeClr val="bg1">
                  <a:lumMod val="95000"/>
                </a:schemeClr>
              </a:solidFill>
            </a:endParaRPr>
          </a:p>
        </p:txBody>
      </p:sp>
    </p:spTree>
    <p:extLst>
      <p:ext uri="{BB962C8B-B14F-4D97-AF65-F5344CB8AC3E}">
        <p14:creationId xmlns:p14="http://schemas.microsoft.com/office/powerpoint/2010/main" val="68672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L3: The Annunciation</a:t>
            </a:r>
            <a:endParaRPr lang="en-GB" dirty="0"/>
          </a:p>
        </p:txBody>
      </p:sp>
      <p:sp>
        <p:nvSpPr>
          <p:cNvPr id="3" name="Subtitle 2"/>
          <p:cNvSpPr>
            <a:spLocks noGrp="1"/>
          </p:cNvSpPr>
          <p:nvPr>
            <p:ph idx="1"/>
          </p:nvPr>
        </p:nvSpPr>
        <p:spPr/>
        <p:txBody>
          <a:bodyPr>
            <a:normAutofit/>
          </a:bodyPr>
          <a:lstStyle/>
          <a:p>
            <a:pPr marL="0" lvl="0" indent="0">
              <a:buNone/>
            </a:pPr>
            <a:r>
              <a:rPr lang="en-GB" sz="4000" b="1" dirty="0" smtClean="0"/>
              <a:t>Success Criteria:</a:t>
            </a:r>
          </a:p>
          <a:p>
            <a:pPr marL="0" lvl="0" indent="0">
              <a:buNone/>
            </a:pPr>
            <a:endParaRPr lang="en-GB" b="1" dirty="0" smtClean="0"/>
          </a:p>
          <a:p>
            <a:pPr marL="0" indent="0">
              <a:buNone/>
            </a:pPr>
            <a:r>
              <a:rPr lang="en-GB" sz="3200" dirty="0"/>
              <a:t>I will be able to</a:t>
            </a:r>
            <a:r>
              <a:rPr lang="en-GB" sz="3200" dirty="0" smtClean="0"/>
              <a:t>:</a:t>
            </a:r>
            <a:endParaRPr lang="en-GB" sz="3200" dirty="0"/>
          </a:p>
          <a:p>
            <a:pPr lvl="1"/>
            <a:r>
              <a:rPr lang="en-GB" dirty="0"/>
              <a:t>Briefly describe the significance of the annunciation.</a:t>
            </a:r>
          </a:p>
          <a:p>
            <a:pPr lvl="1"/>
            <a:r>
              <a:rPr lang="en-GB" dirty="0"/>
              <a:t>Explain the ways in which the Holy Spirit works in the world today.</a:t>
            </a:r>
          </a:p>
          <a:p>
            <a:pPr lvl="1"/>
            <a:r>
              <a:rPr lang="en-GB" dirty="0"/>
              <a:t>Participate in different forms of prayer.</a:t>
            </a:r>
            <a:endParaRPr lang="en-GB" dirty="0"/>
          </a:p>
        </p:txBody>
      </p:sp>
    </p:spTree>
    <p:extLst>
      <p:ext uri="{BB962C8B-B14F-4D97-AF65-F5344CB8AC3E}">
        <p14:creationId xmlns:p14="http://schemas.microsoft.com/office/powerpoint/2010/main" val="1006519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L3: The Annunciation</a:t>
            </a:r>
            <a:endParaRPr lang="en-GB" dirty="0"/>
          </a:p>
        </p:txBody>
      </p:sp>
      <p:sp>
        <p:nvSpPr>
          <p:cNvPr id="3" name="Subtitle 2"/>
          <p:cNvSpPr>
            <a:spLocks noGrp="1"/>
          </p:cNvSpPr>
          <p:nvPr>
            <p:ph idx="1"/>
          </p:nvPr>
        </p:nvSpPr>
        <p:spPr/>
        <p:txBody>
          <a:bodyPr>
            <a:normAutofit/>
          </a:bodyPr>
          <a:lstStyle/>
          <a:p>
            <a:pPr marL="0" lvl="0" indent="0">
              <a:buNone/>
            </a:pPr>
            <a:r>
              <a:rPr lang="en-GB" b="1" dirty="0" smtClean="0"/>
              <a:t>Learning aims</a:t>
            </a:r>
            <a:r>
              <a:rPr lang="en-GB" b="1" dirty="0" smtClean="0"/>
              <a:t>:</a:t>
            </a:r>
          </a:p>
          <a:p>
            <a:pPr marL="0" lvl="0" indent="0">
              <a:buNone/>
            </a:pPr>
            <a:endParaRPr lang="en-GB" b="1" dirty="0" smtClean="0"/>
          </a:p>
          <a:p>
            <a:pPr lvl="0"/>
            <a:r>
              <a:rPr lang="en-GB" dirty="0"/>
              <a:t>how God communicates with Mary through the angel Gabriel.</a:t>
            </a:r>
          </a:p>
          <a:p>
            <a:pPr lvl="0"/>
            <a:r>
              <a:rPr lang="en-GB" dirty="0"/>
              <a:t>how the Holy Spirit worked in this event and continues to work in the world today.  </a:t>
            </a:r>
          </a:p>
          <a:p>
            <a:r>
              <a:rPr lang="en-GB" dirty="0"/>
              <a:t>the prayer ‘The Angelus’</a:t>
            </a:r>
            <a:endParaRPr lang="en-GB" dirty="0"/>
          </a:p>
        </p:txBody>
      </p:sp>
    </p:spTree>
    <p:extLst>
      <p:ext uri="{BB962C8B-B14F-4D97-AF65-F5344CB8AC3E}">
        <p14:creationId xmlns:p14="http://schemas.microsoft.com/office/powerpoint/2010/main" val="2175299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L3: The Annunciation</a:t>
            </a:r>
            <a:endParaRPr lang="en-GB" dirty="0"/>
          </a:p>
        </p:txBody>
      </p:sp>
      <p:sp>
        <p:nvSpPr>
          <p:cNvPr id="3" name="Subtitle 2"/>
          <p:cNvSpPr>
            <a:spLocks noGrp="1"/>
          </p:cNvSpPr>
          <p:nvPr>
            <p:ph idx="1"/>
          </p:nvPr>
        </p:nvSpPr>
        <p:spPr/>
        <p:txBody>
          <a:bodyPr>
            <a:normAutofit/>
          </a:bodyPr>
          <a:lstStyle/>
          <a:p>
            <a:pPr marL="0" lvl="0" indent="0">
              <a:buNone/>
            </a:pPr>
            <a:r>
              <a:rPr lang="en-GB" sz="4000" b="1" dirty="0" smtClean="0"/>
              <a:t>Success Criteria:</a:t>
            </a:r>
          </a:p>
          <a:p>
            <a:pPr marL="0" lvl="0" indent="0">
              <a:buNone/>
            </a:pPr>
            <a:endParaRPr lang="en-GB" b="1" dirty="0" smtClean="0"/>
          </a:p>
          <a:p>
            <a:pPr marL="0" indent="0">
              <a:buNone/>
            </a:pPr>
            <a:r>
              <a:rPr lang="en-GB" sz="3200" dirty="0"/>
              <a:t>I will be able to</a:t>
            </a:r>
            <a:r>
              <a:rPr lang="en-GB" sz="3200" dirty="0" smtClean="0"/>
              <a:t>:</a:t>
            </a:r>
            <a:endParaRPr lang="en-GB" sz="3200" dirty="0"/>
          </a:p>
          <a:p>
            <a:pPr lvl="1"/>
            <a:r>
              <a:rPr lang="en-GB" dirty="0"/>
              <a:t>Briefly describe the significance of the annunciation.</a:t>
            </a:r>
          </a:p>
          <a:p>
            <a:pPr lvl="1"/>
            <a:r>
              <a:rPr lang="en-GB" dirty="0"/>
              <a:t>Explain the ways in which the Holy Spirit works in the world today.</a:t>
            </a:r>
          </a:p>
          <a:p>
            <a:pPr lvl="1"/>
            <a:r>
              <a:rPr lang="en-GB" dirty="0"/>
              <a:t>Participate in different forms of prayer.</a:t>
            </a:r>
            <a:endParaRPr lang="en-GB" dirty="0"/>
          </a:p>
        </p:txBody>
      </p:sp>
    </p:spTree>
    <p:extLst>
      <p:ext uri="{BB962C8B-B14F-4D97-AF65-F5344CB8AC3E}">
        <p14:creationId xmlns:p14="http://schemas.microsoft.com/office/powerpoint/2010/main" val="136538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Annunciation?</a:t>
            </a:r>
          </a:p>
        </p:txBody>
      </p:sp>
      <p:sp>
        <p:nvSpPr>
          <p:cNvPr id="3" name="Content Placeholder 2"/>
          <p:cNvSpPr>
            <a:spLocks noGrp="1"/>
          </p:cNvSpPr>
          <p:nvPr>
            <p:ph idx="1"/>
          </p:nvPr>
        </p:nvSpPr>
        <p:spPr>
          <a:xfrm>
            <a:off x="4687614" y="1825625"/>
            <a:ext cx="6666185" cy="4351338"/>
          </a:xfrm>
        </p:spPr>
        <p:txBody>
          <a:bodyPr/>
          <a:lstStyle/>
          <a:p>
            <a:r>
              <a:rPr lang="en-GB" sz="3200" dirty="0"/>
              <a:t>It is the Announcement by the Angel Gabriel to the Virgin Mary that she would become mother of Jesus, the Son of God.</a:t>
            </a:r>
          </a:p>
          <a:p>
            <a:r>
              <a:rPr lang="en-GB" sz="3200" dirty="0"/>
              <a:t>We </a:t>
            </a:r>
            <a:r>
              <a:rPr lang="en-GB" sz="3200" dirty="0" smtClean="0"/>
              <a:t>celebrate </a:t>
            </a:r>
            <a:r>
              <a:rPr lang="en-GB" sz="3200" dirty="0"/>
              <a:t>this event on the 25</a:t>
            </a:r>
            <a:r>
              <a:rPr lang="en-GB" sz="3200" baseline="30000" dirty="0"/>
              <a:t>th</a:t>
            </a:r>
            <a:r>
              <a:rPr lang="en-GB" sz="3200" dirty="0"/>
              <a:t> March.</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71" y="1667669"/>
            <a:ext cx="366712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242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happened…</a:t>
            </a:r>
          </a:p>
        </p:txBody>
      </p:sp>
      <p:sp>
        <p:nvSpPr>
          <p:cNvPr id="3" name="Content Placeholder 2"/>
          <p:cNvSpPr>
            <a:spLocks noGrp="1"/>
          </p:cNvSpPr>
          <p:nvPr>
            <p:ph idx="1"/>
          </p:nvPr>
        </p:nvSpPr>
        <p:spPr>
          <a:xfrm>
            <a:off x="838200" y="1825625"/>
            <a:ext cx="5730766" cy="4351338"/>
          </a:xfrm>
        </p:spPr>
        <p:txBody>
          <a:bodyPr>
            <a:normAutofit fontScale="92500" lnSpcReduction="10000"/>
          </a:bodyPr>
          <a:lstStyle/>
          <a:p>
            <a:r>
              <a:rPr lang="en-GB" dirty="0"/>
              <a:t>The Angel Gabriel was sent by God as a messenger of the most significant news.</a:t>
            </a:r>
          </a:p>
          <a:p>
            <a:r>
              <a:rPr lang="en-GB" dirty="0"/>
              <a:t>The Angel spoke to Mary and told her about the miracle that was going to happen. </a:t>
            </a:r>
            <a:endParaRPr lang="en-GB" dirty="0" smtClean="0"/>
          </a:p>
          <a:p>
            <a:endParaRPr lang="en-GB" dirty="0"/>
          </a:p>
          <a:p>
            <a:pPr marL="0" indent="0">
              <a:buNone/>
            </a:pPr>
            <a:r>
              <a:rPr lang="en-GB" dirty="0" smtClean="0">
                <a:solidFill>
                  <a:schemeClr val="bg1"/>
                </a:solidFill>
              </a:rPr>
              <a:t>Read page 7 and complete task 1 on page 8.</a:t>
            </a:r>
            <a:endParaRPr lang="en-GB" dirty="0">
              <a:solidFill>
                <a:schemeClr val="bg1"/>
              </a:solidFill>
            </a:endParaRPr>
          </a:p>
          <a:p>
            <a:endParaRPr lang="en-GB" dirty="0"/>
          </a:p>
        </p:txBody>
      </p:sp>
      <p:pic>
        <p:nvPicPr>
          <p:cNvPr id="1026" name="Picture 2" descr="The Annunciation, 1879 by Sir Edward Coley Burne-Jones - Reproduction Oil Painti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17"/>
          <a:stretch/>
        </p:blipFill>
        <p:spPr bwMode="auto">
          <a:xfrm>
            <a:off x="7560990" y="574766"/>
            <a:ext cx="3792810" cy="607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96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this event is significant?</a:t>
            </a:r>
          </a:p>
        </p:txBody>
      </p:sp>
      <p:sp>
        <p:nvSpPr>
          <p:cNvPr id="3" name="Content Placeholder 2"/>
          <p:cNvSpPr>
            <a:spLocks noGrp="1"/>
          </p:cNvSpPr>
          <p:nvPr>
            <p:ph idx="1"/>
          </p:nvPr>
        </p:nvSpPr>
        <p:spPr>
          <a:xfrm>
            <a:off x="5549462" y="1587062"/>
            <a:ext cx="5804338" cy="4908331"/>
          </a:xfrm>
        </p:spPr>
        <p:txBody>
          <a:bodyPr>
            <a:normAutofit fontScale="92500" lnSpcReduction="20000"/>
          </a:bodyPr>
          <a:lstStyle/>
          <a:p>
            <a:r>
              <a:rPr lang="en-GB" dirty="0"/>
              <a:t>The Incarnation: </a:t>
            </a:r>
            <a:r>
              <a:rPr lang="en-GB" dirty="0" smtClean="0"/>
              <a:t>Through Mary’s ‘Yes’, God became a man and walked among us.</a:t>
            </a:r>
            <a:endParaRPr lang="en-GB" dirty="0"/>
          </a:p>
          <a:p>
            <a:endParaRPr lang="en-GB" dirty="0" smtClean="0"/>
          </a:p>
          <a:p>
            <a:r>
              <a:rPr lang="en-GB" dirty="0" smtClean="0"/>
              <a:t>Jesus being </a:t>
            </a:r>
            <a:r>
              <a:rPr lang="en-GB" dirty="0"/>
              <a:t>born as a baby, innocent and </a:t>
            </a:r>
            <a:r>
              <a:rPr lang="en-GB" dirty="0" smtClean="0"/>
              <a:t>helpless demonstrates </a:t>
            </a:r>
            <a:r>
              <a:rPr lang="en-GB" dirty="0"/>
              <a:t>his humility and love for humankind</a:t>
            </a:r>
            <a:r>
              <a:rPr lang="en-GB" dirty="0" smtClean="0"/>
              <a:t>.</a:t>
            </a:r>
          </a:p>
          <a:p>
            <a:endParaRPr lang="en-GB" dirty="0"/>
          </a:p>
          <a:p>
            <a:r>
              <a:rPr lang="en-GB" dirty="0"/>
              <a:t>This was always part of Gods plan</a:t>
            </a:r>
            <a:r>
              <a:rPr lang="en-GB" dirty="0" smtClean="0"/>
              <a:t>.</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4333364" cy="4297253"/>
          </a:xfrm>
          <a:prstGeom prst="rect">
            <a:avLst/>
          </a:prstGeom>
        </p:spPr>
      </p:pic>
    </p:spTree>
    <p:extLst>
      <p:ext uri="{BB962C8B-B14F-4D97-AF65-F5344CB8AC3E}">
        <p14:creationId xmlns:p14="http://schemas.microsoft.com/office/powerpoint/2010/main" val="3578072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22429" cy="1325563"/>
          </a:xfrm>
        </p:spPr>
        <p:txBody>
          <a:bodyPr>
            <a:normAutofit fontScale="90000"/>
          </a:bodyPr>
          <a:lstStyle/>
          <a:p>
            <a:r>
              <a:rPr lang="en-GB" dirty="0" smtClean="0"/>
              <a:t>Who or what </a:t>
            </a:r>
            <a:r>
              <a:rPr lang="en-GB" dirty="0" smtClean="0"/>
              <a:t>do you think ‘the Holy Spirit’ Is?</a:t>
            </a:r>
            <a:endParaRPr lang="en-GB" dirty="0"/>
          </a:p>
        </p:txBody>
      </p:sp>
      <p:sp>
        <p:nvSpPr>
          <p:cNvPr id="3" name="Content Placeholder 2"/>
          <p:cNvSpPr>
            <a:spLocks noGrp="1"/>
          </p:cNvSpPr>
          <p:nvPr>
            <p:ph idx="1"/>
          </p:nvPr>
        </p:nvSpPr>
        <p:spPr>
          <a:xfrm>
            <a:off x="838200" y="1825625"/>
            <a:ext cx="4648200" cy="4351338"/>
          </a:xfrm>
        </p:spPr>
        <p:txBody>
          <a:bodyPr/>
          <a:lstStyle/>
          <a:p>
            <a:r>
              <a:rPr lang="en-GB" dirty="0" smtClean="0"/>
              <a:t>Write your answer on the board.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509" y="1579699"/>
            <a:ext cx="5094643" cy="5032375"/>
          </a:xfrm>
          <a:prstGeom prst="rect">
            <a:avLst/>
          </a:prstGeom>
        </p:spPr>
      </p:pic>
      <p:sp>
        <p:nvSpPr>
          <p:cNvPr id="5" name="Oval 4"/>
          <p:cNvSpPr/>
          <p:nvPr/>
        </p:nvSpPr>
        <p:spPr>
          <a:xfrm>
            <a:off x="9196553" y="1322716"/>
            <a:ext cx="1797268" cy="100581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631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the Holy Spirit?</a:t>
            </a:r>
            <a:endParaRPr lang="en-GB" dirty="0"/>
          </a:p>
        </p:txBody>
      </p:sp>
      <p:sp>
        <p:nvSpPr>
          <p:cNvPr id="3" name="Content Placeholder 2"/>
          <p:cNvSpPr>
            <a:spLocks noGrp="1"/>
          </p:cNvSpPr>
          <p:nvPr>
            <p:ph idx="1"/>
          </p:nvPr>
        </p:nvSpPr>
        <p:spPr>
          <a:xfrm>
            <a:off x="5525588" y="1825625"/>
            <a:ext cx="5828211" cy="4351338"/>
          </a:xfrm>
        </p:spPr>
        <p:txBody>
          <a:bodyPr>
            <a:normAutofit/>
          </a:bodyPr>
          <a:lstStyle/>
          <a:p>
            <a:r>
              <a:rPr lang="en-GB" dirty="0" smtClean="0"/>
              <a:t>God!</a:t>
            </a:r>
          </a:p>
          <a:p>
            <a:r>
              <a:rPr lang="en-GB" dirty="0"/>
              <a:t>T</a:t>
            </a:r>
            <a:r>
              <a:rPr lang="en-GB" dirty="0" smtClean="0"/>
              <a:t>he </a:t>
            </a:r>
            <a:r>
              <a:rPr lang="en-GB" dirty="0"/>
              <a:t>third person of </a:t>
            </a:r>
            <a:r>
              <a:rPr lang="en-GB" dirty="0" smtClean="0"/>
              <a:t>the Trinity</a:t>
            </a:r>
          </a:p>
          <a:p>
            <a:r>
              <a:rPr lang="en-GB" dirty="0"/>
              <a:t>The Holy Spirit makes </a:t>
            </a:r>
            <a:r>
              <a:rPr lang="en-GB" dirty="0" smtClean="0"/>
              <a:t>us receptive </a:t>
            </a:r>
            <a:r>
              <a:rPr lang="en-GB" dirty="0"/>
              <a:t>to God, He teaches </a:t>
            </a:r>
            <a:r>
              <a:rPr lang="en-GB" dirty="0" smtClean="0"/>
              <a:t>us to </a:t>
            </a:r>
            <a:r>
              <a:rPr lang="en-GB" dirty="0"/>
              <a:t>pray and helps me to be there for others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55" y="2090057"/>
            <a:ext cx="4651466" cy="3526971"/>
          </a:xfrm>
          <a:prstGeom prst="rect">
            <a:avLst/>
          </a:prstGeom>
        </p:spPr>
      </p:pic>
    </p:spTree>
    <p:extLst>
      <p:ext uri="{BB962C8B-B14F-4D97-AF65-F5344CB8AC3E}">
        <p14:creationId xmlns:p14="http://schemas.microsoft.com/office/powerpoint/2010/main" val="471419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747</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Prayer to the Holy Spirit</vt:lpstr>
      <vt:lpstr>Starter – What is happening in this picture?</vt:lpstr>
      <vt:lpstr>L3: The Annunciation</vt:lpstr>
      <vt:lpstr>L3: The Annunciation</vt:lpstr>
      <vt:lpstr>What is the Annunciation?</vt:lpstr>
      <vt:lpstr>How it happened…</vt:lpstr>
      <vt:lpstr>Why this event is significant?</vt:lpstr>
      <vt:lpstr>Who or what do you think ‘the Holy Spirit’ Is?</vt:lpstr>
      <vt:lpstr>Who is the Holy Spirit?</vt:lpstr>
      <vt:lpstr>Who is the Holy Spirit?</vt:lpstr>
      <vt:lpstr>Ways the Holy Spirit Reveals Himself to Us Today</vt:lpstr>
      <vt:lpstr>Ways the Holy Spirit Reveals Himself to Us Today</vt:lpstr>
      <vt:lpstr>What is the Holy Spirit?</vt:lpstr>
      <vt:lpstr>Task</vt:lpstr>
      <vt:lpstr>The Angelus</vt:lpstr>
      <vt:lpstr>The Angelus</vt:lpstr>
      <vt:lpstr>The Angelus</vt:lpstr>
      <vt:lpstr>The Angelus</vt:lpstr>
      <vt:lpstr>The Angelus</vt:lpstr>
      <vt:lpstr>The Angelus</vt:lpstr>
      <vt:lpstr>L3: The Annunciation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The Annunciation</dc:title>
  <dc:creator>fvannini</dc:creator>
  <cp:lastModifiedBy>F Vannini</cp:lastModifiedBy>
  <cp:revision>19</cp:revision>
  <dcterms:created xsi:type="dcterms:W3CDTF">2018-10-25T13:23:46Z</dcterms:created>
  <dcterms:modified xsi:type="dcterms:W3CDTF">2018-11-15T17:00:40Z</dcterms:modified>
</cp:coreProperties>
</file>