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31"/>
  </p:notesMasterIdLst>
  <p:sldIdLst>
    <p:sldId id="256" r:id="rId2"/>
    <p:sldId id="278" r:id="rId3"/>
    <p:sldId id="279" r:id="rId4"/>
    <p:sldId id="259" r:id="rId5"/>
    <p:sldId id="280" r:id="rId6"/>
    <p:sldId id="261" r:id="rId7"/>
    <p:sldId id="266" r:id="rId8"/>
    <p:sldId id="262" r:id="rId9"/>
    <p:sldId id="281" r:id="rId10"/>
    <p:sldId id="282" r:id="rId11"/>
    <p:sldId id="286" r:id="rId12"/>
    <p:sldId id="290" r:id="rId13"/>
    <p:sldId id="284" r:id="rId14"/>
    <p:sldId id="283" r:id="rId15"/>
    <p:sldId id="285" r:id="rId16"/>
    <p:sldId id="287" r:id="rId17"/>
    <p:sldId id="288" r:id="rId18"/>
    <p:sldId id="291" r:id="rId19"/>
    <p:sldId id="292" r:id="rId20"/>
    <p:sldId id="293" r:id="rId21"/>
    <p:sldId id="294" r:id="rId22"/>
    <p:sldId id="297" r:id="rId23"/>
    <p:sldId id="295" r:id="rId24"/>
    <p:sldId id="296" r:id="rId25"/>
    <p:sldId id="299" r:id="rId26"/>
    <p:sldId id="264" r:id="rId27"/>
    <p:sldId id="298" r:id="rId28"/>
    <p:sldId id="300" r:id="rId29"/>
    <p:sldId id="270"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44" autoAdjust="0"/>
    <p:restoredTop sz="65009" autoAdjust="0"/>
  </p:normalViewPr>
  <p:slideViewPr>
    <p:cSldViewPr snapToGrid="0">
      <p:cViewPr varScale="1">
        <p:scale>
          <a:sx n="47" d="100"/>
          <a:sy n="47" d="100"/>
        </p:scale>
        <p:origin x="1614"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74DD70A-0596-4846-A33F-548D6C4F3AF5}" type="datetimeFigureOut">
              <a:rPr lang="en-GB" smtClean="0"/>
              <a:t>30/10/2020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D33F2C0-7DA4-4F90-B908-6B2C40B3B570}" type="slidenum">
              <a:rPr lang="en-GB" smtClean="0"/>
              <a:t>‹#›</a:t>
            </a:fld>
            <a:endParaRPr lang="en-GB"/>
          </a:p>
        </p:txBody>
      </p:sp>
    </p:spTree>
    <p:extLst>
      <p:ext uri="{BB962C8B-B14F-4D97-AF65-F5344CB8AC3E}">
        <p14:creationId xmlns:p14="http://schemas.microsoft.com/office/powerpoint/2010/main" val="3663652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notsoformulaic.com/patron-saints-exceptional-catholic-kid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is the home session presentation which is designed to supplement the learning which is taking place in your child’s school. </a:t>
            </a:r>
          </a:p>
        </p:txBody>
      </p:sp>
      <p:sp>
        <p:nvSpPr>
          <p:cNvPr id="4" name="Slide Number Placeholder 3"/>
          <p:cNvSpPr>
            <a:spLocks noGrp="1"/>
          </p:cNvSpPr>
          <p:nvPr>
            <p:ph type="sldNum" sz="quarter" idx="5"/>
          </p:nvPr>
        </p:nvSpPr>
        <p:spPr/>
        <p:txBody>
          <a:bodyPr/>
          <a:lstStyle/>
          <a:p>
            <a:fld id="{9D33F2C0-7DA4-4F90-B908-6B2C40B3B570}" type="slidenum">
              <a:rPr lang="en-GB" smtClean="0"/>
              <a:t>1</a:t>
            </a:fld>
            <a:endParaRPr lang="en-GB"/>
          </a:p>
        </p:txBody>
      </p:sp>
    </p:spTree>
    <p:extLst>
      <p:ext uri="{BB962C8B-B14F-4D97-AF65-F5344CB8AC3E}">
        <p14:creationId xmlns:p14="http://schemas.microsoft.com/office/powerpoint/2010/main" val="35625903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may have already done some research in school about your confirmation saint. If not you could research this using a website such as </a:t>
            </a:r>
            <a:r>
              <a:rPr lang="en-GB" dirty="0">
                <a:hlinkClick r:id="rId3"/>
              </a:rPr>
              <a:t>https://notsoformulaic.com/patron-saints-exceptional-catholic-kids/</a:t>
            </a:r>
            <a:r>
              <a:rPr lang="en-GB" dirty="0"/>
              <a:t> or watch this video on </a:t>
            </a:r>
            <a:r>
              <a:rPr lang="en-GB" u="sng" dirty="0"/>
              <a:t>https://www.youtube.com/watch?v=RG6vo6wbaC4 </a:t>
            </a:r>
          </a:p>
          <a:p>
            <a:endParaRPr lang="en-GB" u="sng" dirty="0"/>
          </a:p>
          <a:p>
            <a:endParaRPr lang="en-GB" dirty="0"/>
          </a:p>
        </p:txBody>
      </p:sp>
      <p:sp>
        <p:nvSpPr>
          <p:cNvPr id="4" name="Slide Number Placeholder 3"/>
          <p:cNvSpPr>
            <a:spLocks noGrp="1"/>
          </p:cNvSpPr>
          <p:nvPr>
            <p:ph type="sldNum" sz="quarter" idx="5"/>
          </p:nvPr>
        </p:nvSpPr>
        <p:spPr/>
        <p:txBody>
          <a:bodyPr/>
          <a:lstStyle/>
          <a:p>
            <a:fld id="{9D33F2C0-7DA4-4F90-B908-6B2C40B3B570}" type="slidenum">
              <a:rPr lang="en-GB" smtClean="0"/>
              <a:t>17</a:t>
            </a:fld>
            <a:endParaRPr lang="en-GB"/>
          </a:p>
        </p:txBody>
      </p:sp>
    </p:spTree>
    <p:extLst>
      <p:ext uri="{BB962C8B-B14F-4D97-AF65-F5344CB8AC3E}">
        <p14:creationId xmlns:p14="http://schemas.microsoft.com/office/powerpoint/2010/main" val="1855850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Over the next few slides, there will be an opportunity to practice the renewal of baptismal promises which will form part of your Confirmation Mass. Usually, it is the who would be the main celebrant during the confirmations but in exceptional circumstances, he can confer this to the parish priest. The sacrament of Confirmation is equally valid whether the bishop or the priest is the main celebrant. </a:t>
            </a:r>
          </a:p>
        </p:txBody>
      </p:sp>
      <p:sp>
        <p:nvSpPr>
          <p:cNvPr id="4" name="Slide Number Placeholder 3"/>
          <p:cNvSpPr>
            <a:spLocks noGrp="1"/>
          </p:cNvSpPr>
          <p:nvPr>
            <p:ph type="sldNum" sz="quarter" idx="5"/>
          </p:nvPr>
        </p:nvSpPr>
        <p:spPr/>
        <p:txBody>
          <a:bodyPr/>
          <a:lstStyle/>
          <a:p>
            <a:fld id="{9D33F2C0-7DA4-4F90-B908-6B2C40B3B570}" type="slidenum">
              <a:rPr lang="en-GB" smtClean="0"/>
              <a:t>18</a:t>
            </a:fld>
            <a:endParaRPr lang="en-GB"/>
          </a:p>
        </p:txBody>
      </p:sp>
    </p:spTree>
    <p:extLst>
      <p:ext uri="{BB962C8B-B14F-4D97-AF65-F5344CB8AC3E}">
        <p14:creationId xmlns:p14="http://schemas.microsoft.com/office/powerpoint/2010/main" val="1209981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33F2C0-7DA4-4F90-B908-6B2C40B3B570}" type="slidenum">
              <a:rPr lang="en-GB" smtClean="0"/>
              <a:t>22</a:t>
            </a:fld>
            <a:endParaRPr lang="en-GB"/>
          </a:p>
        </p:txBody>
      </p:sp>
    </p:spTree>
    <p:extLst>
      <p:ext uri="{BB962C8B-B14F-4D97-AF65-F5344CB8AC3E}">
        <p14:creationId xmlns:p14="http://schemas.microsoft.com/office/powerpoint/2010/main" val="26171857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33F2C0-7DA4-4F90-B908-6B2C40B3B570}" type="slidenum">
              <a:rPr lang="en-GB" smtClean="0"/>
              <a:t>25</a:t>
            </a:fld>
            <a:endParaRPr lang="en-GB"/>
          </a:p>
        </p:txBody>
      </p:sp>
    </p:spTree>
    <p:extLst>
      <p:ext uri="{BB962C8B-B14F-4D97-AF65-F5344CB8AC3E}">
        <p14:creationId xmlns:p14="http://schemas.microsoft.com/office/powerpoint/2010/main" val="12565239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When we are anointed with the Holy Spirit at Confirmation, the Bishop says: "Be sealed with the gift of the Holy Spirit." Just as we have read in the scripture passages, Jesus was filled with the Holy Spirit and we were able to see this in everything he said and everything that he did. When the Bishop says these words to us at Confirmation, we too are filled with the Holy Spirit. This is why Confirmation cannot be repeated - because the gift of the Holy Spirit remains with us forever.</a:t>
            </a:r>
          </a:p>
          <a:p>
            <a:endParaRPr lang="en-US" dirty="0">
              <a:cs typeface="Calibri"/>
            </a:endParaRPr>
          </a:p>
        </p:txBody>
      </p:sp>
      <p:sp>
        <p:nvSpPr>
          <p:cNvPr id="4" name="Slide Number Placeholder 3"/>
          <p:cNvSpPr>
            <a:spLocks noGrp="1"/>
          </p:cNvSpPr>
          <p:nvPr>
            <p:ph type="sldNum" sz="quarter" idx="5"/>
          </p:nvPr>
        </p:nvSpPr>
        <p:spPr/>
        <p:txBody>
          <a:bodyPr/>
          <a:lstStyle/>
          <a:p>
            <a:fld id="{9D33F2C0-7DA4-4F90-B908-6B2C40B3B570}" type="slidenum">
              <a:rPr lang="en-GB" smtClean="0"/>
              <a:t>26</a:t>
            </a:fld>
            <a:endParaRPr lang="en-GB"/>
          </a:p>
        </p:txBody>
      </p:sp>
    </p:spTree>
    <p:extLst>
      <p:ext uri="{BB962C8B-B14F-4D97-AF65-F5344CB8AC3E}">
        <p14:creationId xmlns:p14="http://schemas.microsoft.com/office/powerpoint/2010/main" val="36382097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 following video is a round up about the sacrament of Confirmation.</a:t>
            </a:r>
          </a:p>
        </p:txBody>
      </p:sp>
      <p:sp>
        <p:nvSpPr>
          <p:cNvPr id="4" name="Slide Number Placeholder 3"/>
          <p:cNvSpPr>
            <a:spLocks noGrp="1"/>
          </p:cNvSpPr>
          <p:nvPr>
            <p:ph type="sldNum" sz="quarter" idx="5"/>
          </p:nvPr>
        </p:nvSpPr>
        <p:spPr/>
        <p:txBody>
          <a:bodyPr/>
          <a:lstStyle/>
          <a:p>
            <a:fld id="{9D33F2C0-7DA4-4F90-B908-6B2C40B3B570}" type="slidenum">
              <a:rPr lang="en-GB" smtClean="0"/>
              <a:t>28</a:t>
            </a:fld>
            <a:endParaRPr lang="en-GB"/>
          </a:p>
        </p:txBody>
      </p:sp>
    </p:spTree>
    <p:extLst>
      <p:ext uri="{BB962C8B-B14F-4D97-AF65-F5344CB8AC3E}">
        <p14:creationId xmlns:p14="http://schemas.microsoft.com/office/powerpoint/2010/main" val="15588992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To finish off this short re-cap on Confirmation, consolidate what you have learned with the video on the slide. After you have watched the video, draw attention to the following points:</a:t>
            </a:r>
            <a:endParaRPr lang="en-US" dirty="0"/>
          </a:p>
          <a:p>
            <a:endParaRPr lang="en-US" dirty="0">
              <a:cs typeface="Calibri"/>
            </a:endParaRPr>
          </a:p>
          <a:p>
            <a:r>
              <a:rPr lang="en-US" b="1" dirty="0">
                <a:cs typeface="Calibri"/>
              </a:rPr>
              <a:t>Points to draw out:</a:t>
            </a:r>
          </a:p>
          <a:p>
            <a:pPr marL="171450" indent="-171450">
              <a:buFont typeface="Arial"/>
              <a:buChar char="•"/>
            </a:pPr>
            <a:r>
              <a:rPr lang="en-US" dirty="0">
                <a:cs typeface="Calibri"/>
              </a:rPr>
              <a:t>In the sacraments, God gives us special graces to live like he does – unselfishly and for the good of others</a:t>
            </a:r>
          </a:p>
          <a:p>
            <a:pPr marL="171450" indent="-171450">
              <a:buFont typeface="Arial"/>
              <a:buChar char="•"/>
            </a:pPr>
            <a:r>
              <a:rPr lang="en-US" dirty="0">
                <a:cs typeface="Calibri"/>
              </a:rPr>
              <a:t>The outpouring of the Holy Spirit seals and you - it is the same outpouring that God gave to his Apostles</a:t>
            </a:r>
          </a:p>
          <a:p>
            <a:pPr marL="171450" indent="-171450">
              <a:buFont typeface="Arial"/>
              <a:buChar char="•"/>
            </a:pPr>
            <a:r>
              <a:rPr lang="en-US" dirty="0">
                <a:cs typeface="Calibri"/>
              </a:rPr>
              <a:t>After his death and resurrection, Jesus said he would give them the Holy Spirit and through it they would have the strength to tell the world about Jesus</a:t>
            </a:r>
          </a:p>
          <a:p>
            <a:pPr marL="171450" indent="-171450">
              <a:buFont typeface="Arial"/>
              <a:buChar char="•"/>
            </a:pPr>
            <a:r>
              <a:rPr lang="en-US" dirty="0">
                <a:cs typeface="Calibri"/>
              </a:rPr>
              <a:t>Pentecost – the outpouring of the Holy Spirit – transformed the Apostles from being scared to being string and courageous</a:t>
            </a:r>
          </a:p>
          <a:p>
            <a:pPr marL="171450" indent="-171450">
              <a:buFont typeface="Arial"/>
              <a:buChar char="•"/>
            </a:pPr>
            <a:r>
              <a:rPr lang="en-US" dirty="0">
                <a:cs typeface="Calibri"/>
              </a:rPr>
              <a:t>Jesus is sending you out in the same way in which he sent the Apostles out</a:t>
            </a:r>
          </a:p>
          <a:p>
            <a:pPr marL="171450" indent="-171450">
              <a:buFont typeface="Arial"/>
              <a:buChar char="•"/>
            </a:pPr>
            <a:r>
              <a:rPr lang="en-US" dirty="0">
                <a:cs typeface="Calibri"/>
              </a:rPr>
              <a:t>When you are confirmed, you receive the seven Gifts of the Holy Spirit which you can develop by spending time in prayer with God and living a life ,modelled on Jesus </a:t>
            </a:r>
            <a:endParaRPr lang="en-US" dirty="0"/>
          </a:p>
          <a:p>
            <a:pPr marL="171450" indent="-171450">
              <a:buFont typeface="Arial"/>
              <a:buChar char="•"/>
            </a:pPr>
            <a:endParaRPr lang="en-US" dirty="0">
              <a:cs typeface="Calibri"/>
            </a:endParaRPr>
          </a:p>
          <a:p>
            <a:pPr marL="171450"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9D33F2C0-7DA4-4F90-B908-6B2C40B3B570}" type="slidenum">
              <a:rPr lang="en-GB" smtClean="0"/>
              <a:t>29</a:t>
            </a:fld>
            <a:endParaRPr lang="en-GB"/>
          </a:p>
        </p:txBody>
      </p:sp>
    </p:spTree>
    <p:extLst>
      <p:ext uri="{BB962C8B-B14F-4D97-AF65-F5344CB8AC3E}">
        <p14:creationId xmlns:p14="http://schemas.microsoft.com/office/powerpoint/2010/main" val="4786971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your child has their Family workbook, this could also be used to recap on previous learning done in primary school but this presentation can be completed without the workbook if it isn’t available. The presentation can be split into sections and used over a number of sessions to suit your family circumstances and your child’s concentration span. It’s better to do a little over a number of evenings rather than do too much in one sitting.</a:t>
            </a:r>
          </a:p>
        </p:txBody>
      </p:sp>
      <p:sp>
        <p:nvSpPr>
          <p:cNvPr id="4" name="Slide Number Placeholder 3"/>
          <p:cNvSpPr>
            <a:spLocks noGrp="1"/>
          </p:cNvSpPr>
          <p:nvPr>
            <p:ph type="sldNum" sz="quarter" idx="5"/>
          </p:nvPr>
        </p:nvSpPr>
        <p:spPr/>
        <p:txBody>
          <a:bodyPr/>
          <a:lstStyle/>
          <a:p>
            <a:fld id="{9D33F2C0-7DA4-4F90-B908-6B2C40B3B570}" type="slidenum">
              <a:rPr lang="en-GB" smtClean="0"/>
              <a:t>2</a:t>
            </a:fld>
            <a:endParaRPr lang="en-GB"/>
          </a:p>
        </p:txBody>
      </p:sp>
    </p:spTree>
    <p:extLst>
      <p:ext uri="{BB962C8B-B14F-4D97-AF65-F5344CB8AC3E}">
        <p14:creationId xmlns:p14="http://schemas.microsoft.com/office/powerpoint/2010/main" val="3989320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you are using a candle, ensure it is extinguished at the end or alternatively use a battery operated one. If other members of the family wish to participate this is fine. Try to reduce distractions such as TV or phones.</a:t>
            </a:r>
          </a:p>
        </p:txBody>
      </p:sp>
      <p:sp>
        <p:nvSpPr>
          <p:cNvPr id="4" name="Slide Number Placeholder 3"/>
          <p:cNvSpPr>
            <a:spLocks noGrp="1"/>
          </p:cNvSpPr>
          <p:nvPr>
            <p:ph type="sldNum" sz="quarter" idx="5"/>
          </p:nvPr>
        </p:nvSpPr>
        <p:spPr/>
        <p:txBody>
          <a:bodyPr/>
          <a:lstStyle/>
          <a:p>
            <a:fld id="{9D33F2C0-7DA4-4F90-B908-6B2C40B3B570}" type="slidenum">
              <a:rPr lang="en-GB" smtClean="0"/>
              <a:t>3</a:t>
            </a:fld>
            <a:endParaRPr lang="en-GB"/>
          </a:p>
        </p:txBody>
      </p:sp>
    </p:spTree>
    <p:extLst>
      <p:ext uri="{BB962C8B-B14F-4D97-AF65-F5344CB8AC3E}">
        <p14:creationId xmlns:p14="http://schemas.microsoft.com/office/powerpoint/2010/main" val="2798890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This prayer can be used to start each short session if you are doing this presentation over a number of sittings.</a:t>
            </a:r>
          </a:p>
        </p:txBody>
      </p:sp>
      <p:sp>
        <p:nvSpPr>
          <p:cNvPr id="4" name="Slide Number Placeholder 3"/>
          <p:cNvSpPr>
            <a:spLocks noGrp="1"/>
          </p:cNvSpPr>
          <p:nvPr>
            <p:ph type="sldNum" sz="quarter" idx="5"/>
          </p:nvPr>
        </p:nvSpPr>
        <p:spPr/>
        <p:txBody>
          <a:bodyPr/>
          <a:lstStyle/>
          <a:p>
            <a:fld id="{9D33F2C0-7DA4-4F90-B908-6B2C40B3B570}" type="slidenum">
              <a:rPr lang="en-GB" smtClean="0"/>
              <a:t>4</a:t>
            </a:fld>
            <a:endParaRPr lang="en-GB"/>
          </a:p>
        </p:txBody>
      </p:sp>
    </p:spTree>
    <p:extLst>
      <p:ext uri="{BB962C8B-B14F-4D97-AF65-F5344CB8AC3E}">
        <p14:creationId xmlns:p14="http://schemas.microsoft.com/office/powerpoint/2010/main" val="35728247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look specifically at the Sacrament of Confirmation now.</a:t>
            </a:r>
          </a:p>
          <a:p>
            <a:endParaRPr lang="en-GB" dirty="0"/>
          </a:p>
          <a:p>
            <a:r>
              <a:rPr lang="en-GB" dirty="0"/>
              <a:t>Confirmation is one of the “Sacraments of Initiation”. </a:t>
            </a:r>
          </a:p>
          <a:p>
            <a:endParaRPr lang="en-GB" dirty="0"/>
          </a:p>
          <a:p>
            <a:r>
              <a:rPr lang="en-GB" b="1" dirty="0"/>
              <a:t>This is a re-cap of what the children have learned in school.</a:t>
            </a:r>
            <a:endParaRPr lang="en-GB" b="1" dirty="0">
              <a:cs typeface="Calibri"/>
            </a:endParaRPr>
          </a:p>
          <a:p>
            <a:endParaRPr lang="en-GB" dirty="0"/>
          </a:p>
          <a:p>
            <a:r>
              <a:rPr lang="en-GB" dirty="0"/>
              <a:t>They learned that the sacraments of Reconciliation, Eucharist and Confirmation are the three primary sacraments on which the rest of our lives depend. </a:t>
            </a:r>
            <a:r>
              <a:rPr lang="en-GB" sz="1200" b="0" i="0" kern="1200" dirty="0">
                <a:solidFill>
                  <a:schemeClr val="tx1"/>
                </a:solidFill>
                <a:effectLst/>
                <a:latin typeface="+mn-lt"/>
                <a:ea typeface="+mn-ea"/>
                <a:cs typeface="+mn-cs"/>
              </a:rPr>
              <a:t>Just as bodies and minds grow, Catholics believe that the soul also needs to grow in the life of grace. The sacrament of Confirmation builds on the sacraments of Baptism, Penance, and Holy Communion, completing the process of initiation into the Catholic community. </a:t>
            </a:r>
          </a:p>
          <a:p>
            <a:endParaRPr lang="en-GB" sz="1200" b="0" i="0" kern="1200" dirty="0">
              <a:solidFill>
                <a:schemeClr val="tx1"/>
              </a:solidFill>
              <a:effectLst/>
              <a:latin typeface="+mn-lt"/>
              <a:ea typeface="+mn-ea"/>
              <a:cs typeface="+mn-cs"/>
            </a:endParaRPr>
          </a:p>
          <a:p>
            <a:r>
              <a:rPr lang="en-GB" sz="1200" b="1" i="0" kern="1200" dirty="0">
                <a:solidFill>
                  <a:schemeClr val="tx1"/>
                </a:solidFill>
                <a:effectLst/>
                <a:latin typeface="+mn-lt"/>
                <a:ea typeface="+mn-ea"/>
                <a:cs typeface="+mn-cs"/>
              </a:rPr>
              <a:t>Click for bullet points</a:t>
            </a:r>
          </a:p>
          <a:p>
            <a:r>
              <a:rPr lang="en-GB" sz="1200" b="0" i="0" kern="1200" dirty="0">
                <a:solidFill>
                  <a:schemeClr val="tx1"/>
                </a:solidFill>
                <a:effectLst/>
                <a:latin typeface="+mn-lt"/>
                <a:ea typeface="+mn-ea"/>
                <a:cs typeface="+mn-cs"/>
              </a:rPr>
              <a:t>Confirmation establishes young adults as full-fledged members of the faith. This sacrament is called </a:t>
            </a:r>
            <a:r>
              <a:rPr lang="en-GB" sz="1200" b="0" i="1" kern="1200" dirty="0">
                <a:solidFill>
                  <a:schemeClr val="tx1"/>
                </a:solidFill>
                <a:effectLst/>
                <a:latin typeface="+mn-lt"/>
                <a:ea typeface="+mn-ea"/>
                <a:cs typeface="+mn-cs"/>
              </a:rPr>
              <a:t>Confirmation </a:t>
            </a:r>
            <a:r>
              <a:rPr lang="en-GB" sz="1200" b="0" i="0" kern="1200" dirty="0">
                <a:solidFill>
                  <a:schemeClr val="tx1"/>
                </a:solidFill>
                <a:effectLst/>
                <a:latin typeface="+mn-lt"/>
                <a:ea typeface="+mn-ea"/>
                <a:cs typeface="+mn-cs"/>
              </a:rPr>
              <a:t>because the faith given in Baptism is now confirmed and made strong. During your Baptism, your parents and godparents make promises to renounce Satan and believe in God and the Church on your behalf. At Confirmation, you renew those same promises, this time speaking for yourself.</a:t>
            </a:r>
          </a:p>
          <a:p>
            <a:endParaRPr lang="en-GB" dirty="0"/>
          </a:p>
          <a:p>
            <a:r>
              <a:rPr lang="en-GB" sz="1200" b="0" i="0" kern="1200" dirty="0">
                <a:solidFill>
                  <a:schemeClr val="tx1"/>
                </a:solidFill>
                <a:effectLst/>
                <a:latin typeface="+mn-lt"/>
                <a:ea typeface="+mn-ea"/>
                <a:cs typeface="+mn-cs"/>
              </a:rPr>
              <a:t>During Confirmation, the focus is on the Holy Spirit, who confirmed the apostles on Pentecost and gave them courage to practice their faith. Catholics believe that the same Holy Spirit confirms Catholics during the Sacrament of Confirmation and gives them the same gifts.</a:t>
            </a:r>
          </a:p>
          <a:p>
            <a:endParaRPr lang="en-GB" dirty="0"/>
          </a:p>
          <a:p>
            <a:r>
              <a:rPr lang="en-GB" dirty="0"/>
              <a:t> </a:t>
            </a:r>
          </a:p>
          <a:p>
            <a:endParaRPr lang="en-GB" dirty="0"/>
          </a:p>
          <a:p>
            <a:endParaRPr lang="en-GB" dirty="0"/>
          </a:p>
        </p:txBody>
      </p:sp>
      <p:sp>
        <p:nvSpPr>
          <p:cNvPr id="4" name="Slide Number Placeholder 3"/>
          <p:cNvSpPr>
            <a:spLocks noGrp="1"/>
          </p:cNvSpPr>
          <p:nvPr>
            <p:ph type="sldNum" sz="quarter" idx="5"/>
          </p:nvPr>
        </p:nvSpPr>
        <p:spPr/>
        <p:txBody>
          <a:bodyPr/>
          <a:lstStyle/>
          <a:p>
            <a:fld id="{9D33F2C0-7DA4-4F90-B908-6B2C40B3B570}" type="slidenum">
              <a:rPr lang="en-GB" smtClean="0"/>
              <a:t>6</a:t>
            </a:fld>
            <a:endParaRPr lang="en-GB"/>
          </a:p>
        </p:txBody>
      </p:sp>
    </p:spTree>
    <p:extLst>
      <p:ext uri="{BB962C8B-B14F-4D97-AF65-F5344CB8AC3E}">
        <p14:creationId xmlns:p14="http://schemas.microsoft.com/office/powerpoint/2010/main" val="4231756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Ask pupils what they know about Pentecost. This could be details from the story, clues from the image, words or symbols associated with the Holy Spirit.  </a:t>
            </a:r>
          </a:p>
          <a:p>
            <a:endParaRPr lang="en-US" dirty="0">
              <a:cs typeface="Calibri"/>
            </a:endParaRPr>
          </a:p>
        </p:txBody>
      </p:sp>
      <p:sp>
        <p:nvSpPr>
          <p:cNvPr id="4" name="Slide Number Placeholder 3"/>
          <p:cNvSpPr>
            <a:spLocks noGrp="1"/>
          </p:cNvSpPr>
          <p:nvPr>
            <p:ph type="sldNum" sz="quarter" idx="5"/>
          </p:nvPr>
        </p:nvSpPr>
        <p:spPr/>
        <p:txBody>
          <a:bodyPr/>
          <a:lstStyle/>
          <a:p>
            <a:fld id="{9D33F2C0-7DA4-4F90-B908-6B2C40B3B570}" type="slidenum">
              <a:rPr lang="en-GB" smtClean="0"/>
              <a:t>7</a:t>
            </a:fld>
            <a:endParaRPr lang="en-GB"/>
          </a:p>
        </p:txBody>
      </p:sp>
    </p:spTree>
    <p:extLst>
      <p:ext uri="{BB962C8B-B14F-4D97-AF65-F5344CB8AC3E}">
        <p14:creationId xmlns:p14="http://schemas.microsoft.com/office/powerpoint/2010/main" val="22942643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If no bible is available, this scripture is available to read on the next slide.</a:t>
            </a:r>
          </a:p>
        </p:txBody>
      </p:sp>
      <p:sp>
        <p:nvSpPr>
          <p:cNvPr id="4" name="Slide Number Placeholder 3"/>
          <p:cNvSpPr>
            <a:spLocks noGrp="1"/>
          </p:cNvSpPr>
          <p:nvPr>
            <p:ph type="sldNum" sz="quarter" idx="5"/>
          </p:nvPr>
        </p:nvSpPr>
        <p:spPr/>
        <p:txBody>
          <a:bodyPr/>
          <a:lstStyle/>
          <a:p>
            <a:fld id="{9D33F2C0-7DA4-4F90-B908-6B2C40B3B570}" type="slidenum">
              <a:rPr lang="en-GB" smtClean="0"/>
              <a:t>8</a:t>
            </a:fld>
            <a:endParaRPr lang="en-GB"/>
          </a:p>
        </p:txBody>
      </p:sp>
    </p:spTree>
    <p:extLst>
      <p:ext uri="{BB962C8B-B14F-4D97-AF65-F5344CB8AC3E}">
        <p14:creationId xmlns:p14="http://schemas.microsoft.com/office/powerpoint/2010/main" val="36538999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33F2C0-7DA4-4F90-B908-6B2C40B3B570}" type="slidenum">
              <a:rPr lang="en-GB" smtClean="0"/>
              <a:t>9</a:t>
            </a:fld>
            <a:endParaRPr lang="en-GB"/>
          </a:p>
        </p:txBody>
      </p:sp>
    </p:spTree>
    <p:extLst>
      <p:ext uri="{BB962C8B-B14F-4D97-AF65-F5344CB8AC3E}">
        <p14:creationId xmlns:p14="http://schemas.microsoft.com/office/powerpoint/2010/main" val="16252639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D33F2C0-7DA4-4F90-B908-6B2C40B3B570}" type="slidenum">
              <a:rPr lang="en-GB" smtClean="0"/>
              <a:t>14</a:t>
            </a:fld>
            <a:endParaRPr lang="en-GB"/>
          </a:p>
        </p:txBody>
      </p:sp>
    </p:spTree>
    <p:extLst>
      <p:ext uri="{BB962C8B-B14F-4D97-AF65-F5344CB8AC3E}">
        <p14:creationId xmlns:p14="http://schemas.microsoft.com/office/powerpoint/2010/main" val="86941204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3284890-85D2-4D7B-8EF5-15A9C1DB8F42}" type="datetimeFigureOut">
              <a:rPr lang="en-US" dirty="0"/>
              <a:t>10/30/2020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157CC2-0FC8-4686-B024-99790E0F5162}" type="datetimeFigureOut">
              <a:rPr lang="en-US" dirty="0"/>
              <a:t>10/30/2020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6764DA5-CD3D-4590-A511-FCD3BC7A793E}" type="datetimeFigureOut">
              <a:rPr lang="en-US" dirty="0"/>
              <a:t>10/30/2020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2F5661D-6934-4B32-B92C-470368BF1EC6}" type="datetimeFigureOut">
              <a:rPr lang="en-US" dirty="0"/>
              <a:t>10/30/2020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p>
            <a:fld id="{C6F822A4-8DA6-4447-9B1F-C5DB58435268}" type="datetimeFigureOut">
              <a:rPr lang="en-US" dirty="0"/>
              <a:t>10/30/2020</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548D31E-DCDA-41A7-9C67-C4B11B94D21D}" type="datetimeFigureOut">
              <a:rPr lang="en-US" dirty="0"/>
              <a:t>10/30/2020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B3762C0-B258-48F1-ADE6-176B4174CCDD}" type="datetimeFigureOut">
              <a:rPr lang="en-US" dirty="0"/>
              <a:t>10/30/2020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77919A6-33EB-49BD-A62F-1FA56B9F9712}" type="datetimeFigureOut">
              <a:rPr lang="en-US" dirty="0"/>
              <a:t>10/30/2020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4E7D1B-D673-4CF6-8672-009D42ABD2A0}" type="datetimeFigureOut">
              <a:rPr lang="en-US" dirty="0"/>
              <a:t>10/30/2020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DA16AA21-1863-4931-97CB-99D0A168701B}" type="datetimeFigureOut">
              <a:rPr lang="en-US" dirty="0"/>
              <a:t>10/30/2020</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3772C379-9A7C-4C87-A116-CBE9F58B04C5}" type="datetimeFigureOut">
              <a:rPr lang="en-US" dirty="0"/>
              <a:t>10/30/2020</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664C608-40B1-4030-A28D-5B74BC98ADCE}" type="datetimeFigureOut">
              <a:rPr lang="en-US" dirty="0"/>
              <a:t>10/30/2020</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ideo" Target="https://www.youtube.com/embed/Lu3MoT_egFI?feature=oembed" TargetMode="External"/><Relationship Id="rId6" Type="http://schemas.openxmlformats.org/officeDocument/2006/relationships/image" Target="../media/image18.jpeg"/><Relationship Id="rId5" Type="http://schemas.microsoft.com/office/2007/relationships/hdphoto" Target="../media/hdphoto2.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3.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99359-15D8-4E58-9F65-03D8443A94EF}"/>
              </a:ext>
            </a:extLst>
          </p:cNvPr>
          <p:cNvSpPr>
            <a:spLocks noGrp="1"/>
          </p:cNvSpPr>
          <p:nvPr>
            <p:ph type="ctrTitle"/>
          </p:nvPr>
        </p:nvSpPr>
        <p:spPr>
          <a:xfrm>
            <a:off x="972047" y="915388"/>
            <a:ext cx="9966960" cy="3035808"/>
          </a:xfrm>
        </p:spPr>
        <p:txBody>
          <a:bodyPr/>
          <a:lstStyle/>
          <a:p>
            <a:r>
              <a:rPr lang="en-GB" dirty="0"/>
              <a:t>Confirmation </a:t>
            </a:r>
          </a:p>
        </p:txBody>
      </p:sp>
      <p:sp>
        <p:nvSpPr>
          <p:cNvPr id="3" name="Subtitle 2">
            <a:extLst>
              <a:ext uri="{FF2B5EF4-FFF2-40B4-BE49-F238E27FC236}">
                <a16:creationId xmlns:a16="http://schemas.microsoft.com/office/drawing/2014/main" id="{2D01B467-6C85-45F0-A213-DB0126AC4BE2}"/>
              </a:ext>
            </a:extLst>
          </p:cNvPr>
          <p:cNvSpPr>
            <a:spLocks noGrp="1"/>
          </p:cNvSpPr>
          <p:nvPr>
            <p:ph type="subTitle" idx="1"/>
          </p:nvPr>
        </p:nvSpPr>
        <p:spPr>
          <a:xfrm>
            <a:off x="1069848" y="3010894"/>
            <a:ext cx="7891272" cy="1069848"/>
          </a:xfrm>
        </p:spPr>
        <p:txBody>
          <a:bodyPr vert="horz" lIns="91440" tIns="45720" rIns="91440" bIns="45720" rtlCol="0" anchor="t">
            <a:normAutofit/>
          </a:bodyPr>
          <a:lstStyle/>
          <a:p>
            <a:r>
              <a:rPr lang="en-GB" sz="5400" dirty="0"/>
              <a:t>S1  Home Session</a:t>
            </a:r>
          </a:p>
        </p:txBody>
      </p:sp>
      <p:pic>
        <p:nvPicPr>
          <p:cNvPr id="5" name="Picture 4">
            <a:extLst>
              <a:ext uri="{FF2B5EF4-FFF2-40B4-BE49-F238E27FC236}">
                <a16:creationId xmlns:a16="http://schemas.microsoft.com/office/drawing/2014/main" id="{434DD0DE-3306-413B-972D-5212A3CA80D0}"/>
              </a:ext>
            </a:extLst>
          </p:cNvPr>
          <p:cNvPicPr>
            <a:picLocks noChangeAspect="1"/>
          </p:cNvPicPr>
          <p:nvPr/>
        </p:nvPicPr>
        <p:blipFill>
          <a:blip r:embed="rId3"/>
          <a:stretch>
            <a:fillRect/>
          </a:stretch>
        </p:blipFill>
        <p:spPr>
          <a:xfrm>
            <a:off x="8799443" y="1769251"/>
            <a:ext cx="1452201" cy="2068116"/>
          </a:xfrm>
          <a:prstGeom prst="rect">
            <a:avLst/>
          </a:prstGeom>
        </p:spPr>
      </p:pic>
    </p:spTree>
    <p:extLst>
      <p:ext uri="{BB962C8B-B14F-4D97-AF65-F5344CB8AC3E}">
        <p14:creationId xmlns:p14="http://schemas.microsoft.com/office/powerpoint/2010/main" val="20004850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859AB-0594-4904-AD5C-F7E5977EEE30}"/>
              </a:ext>
            </a:extLst>
          </p:cNvPr>
          <p:cNvSpPr>
            <a:spLocks noGrp="1"/>
          </p:cNvSpPr>
          <p:nvPr>
            <p:ph type="title"/>
          </p:nvPr>
        </p:nvSpPr>
        <p:spPr/>
        <p:txBody>
          <a:bodyPr/>
          <a:lstStyle/>
          <a:p>
            <a:r>
              <a:rPr lang="en-GB" dirty="0"/>
              <a:t>Discussion Task</a:t>
            </a:r>
          </a:p>
        </p:txBody>
      </p:sp>
      <p:pic>
        <p:nvPicPr>
          <p:cNvPr id="6" name="Content Placeholder 5">
            <a:extLst>
              <a:ext uri="{FF2B5EF4-FFF2-40B4-BE49-F238E27FC236}">
                <a16:creationId xmlns:a16="http://schemas.microsoft.com/office/drawing/2014/main" id="{0BFDDD43-1199-4FEC-94EB-B885A554FA8C}"/>
              </a:ext>
            </a:extLst>
          </p:cNvPr>
          <p:cNvPicPr>
            <a:picLocks noGrp="1" noChangeAspect="1"/>
          </p:cNvPicPr>
          <p:nvPr>
            <p:ph sz="half" idx="1"/>
          </p:nvPr>
        </p:nvPicPr>
        <p:blipFill>
          <a:blip r:embed="rId2"/>
          <a:stretch>
            <a:fillRect/>
          </a:stretch>
        </p:blipFill>
        <p:spPr>
          <a:xfrm>
            <a:off x="894080" y="2194560"/>
            <a:ext cx="5201920" cy="4178808"/>
          </a:xfrm>
          <a:prstGeom prst="rect">
            <a:avLst/>
          </a:prstGeom>
          <a:ln>
            <a:noFill/>
          </a:ln>
          <a:effectLst>
            <a:outerShdw blurRad="190500" algn="tl" rotWithShape="0">
              <a:srgbClr val="000000">
                <a:alpha val="70000"/>
              </a:srgbClr>
            </a:outerShdw>
          </a:effectLst>
        </p:spPr>
      </p:pic>
      <p:sp>
        <p:nvSpPr>
          <p:cNvPr id="4" name="Content Placeholder 3">
            <a:extLst>
              <a:ext uri="{FF2B5EF4-FFF2-40B4-BE49-F238E27FC236}">
                <a16:creationId xmlns:a16="http://schemas.microsoft.com/office/drawing/2014/main" id="{88380933-B5EB-496C-AFF6-72205E2167E7}"/>
              </a:ext>
            </a:extLst>
          </p:cNvPr>
          <p:cNvSpPr>
            <a:spLocks noGrp="1"/>
          </p:cNvSpPr>
          <p:nvPr>
            <p:ph sz="half" idx="2"/>
          </p:nvPr>
        </p:nvSpPr>
        <p:spPr/>
        <p:txBody>
          <a:bodyPr>
            <a:normAutofit fontScale="92500" lnSpcReduction="10000"/>
          </a:bodyPr>
          <a:lstStyle/>
          <a:p>
            <a:r>
              <a:rPr lang="en-GB" dirty="0"/>
              <a:t>How do you think those gathered felt before the Holy Spirit descended on them?</a:t>
            </a:r>
          </a:p>
          <a:p>
            <a:r>
              <a:rPr lang="en-GB" dirty="0"/>
              <a:t>How do you think they felt afterwards?</a:t>
            </a:r>
          </a:p>
          <a:p>
            <a:r>
              <a:rPr lang="en-GB" dirty="0"/>
              <a:t>During Confirmation, you will receive an out-pouring of the Holy Spirit-what do you think will be different for you afterwards?</a:t>
            </a:r>
          </a:p>
          <a:p>
            <a:r>
              <a:rPr lang="en-GB" dirty="0"/>
              <a:t>Can you remember what the gifts of the Holy Spirit are from your learning in school?</a:t>
            </a:r>
          </a:p>
          <a:p>
            <a:r>
              <a:rPr lang="en-GB" dirty="0"/>
              <a:t>Which gift do you think you need most at present? </a:t>
            </a:r>
          </a:p>
        </p:txBody>
      </p:sp>
    </p:spTree>
    <p:extLst>
      <p:ext uri="{BB962C8B-B14F-4D97-AF65-F5344CB8AC3E}">
        <p14:creationId xmlns:p14="http://schemas.microsoft.com/office/powerpoint/2010/main" val="37780846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4" end="4"/>
                                            </p:txEl>
                                          </p:spTgt>
                                        </p:tgtEl>
                                        <p:attrNameLst>
                                          <p:attrName>style.visibility</p:attrName>
                                        </p:attrNameLst>
                                      </p:cBhvr>
                                      <p:to>
                                        <p:strVal val="visible"/>
                                      </p:to>
                                    </p:set>
                                    <p:animEffect transition="in" filter="fade">
                                      <p:cBhvr>
                                        <p:cTn id="35" dur="1000"/>
                                        <p:tgtEl>
                                          <p:spTgt spid="4">
                                            <p:txEl>
                                              <p:pRg st="4" end="4"/>
                                            </p:txEl>
                                          </p:spTgt>
                                        </p:tgtEl>
                                      </p:cBhvr>
                                    </p:animEffect>
                                    <p:anim calcmode="lin" valueType="num">
                                      <p:cBhvr>
                                        <p:cTn id="36"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F80597-E727-4EB9-BA0F-3D3BACA21E00}"/>
              </a:ext>
            </a:extLst>
          </p:cNvPr>
          <p:cNvSpPr>
            <a:spLocks noGrp="1"/>
          </p:cNvSpPr>
          <p:nvPr>
            <p:ph type="ctrTitle"/>
          </p:nvPr>
        </p:nvSpPr>
        <p:spPr/>
        <p:txBody>
          <a:bodyPr/>
          <a:lstStyle/>
          <a:p>
            <a:r>
              <a:rPr lang="en-GB" dirty="0"/>
              <a:t>The gifts and fruits of the holy spirit</a:t>
            </a:r>
          </a:p>
        </p:txBody>
      </p:sp>
      <p:sp>
        <p:nvSpPr>
          <p:cNvPr id="3" name="Subtitle 2">
            <a:extLst>
              <a:ext uri="{FF2B5EF4-FFF2-40B4-BE49-F238E27FC236}">
                <a16:creationId xmlns:a16="http://schemas.microsoft.com/office/drawing/2014/main" id="{03341384-61C3-4CCF-B6FE-28B9A95F383C}"/>
              </a:ext>
            </a:extLst>
          </p:cNvPr>
          <p:cNvSpPr>
            <a:spLocks noGrp="1"/>
          </p:cNvSpPr>
          <p:nvPr>
            <p:ph type="subTitle" idx="1"/>
          </p:nvPr>
        </p:nvSpPr>
        <p:spPr/>
        <p:txBody>
          <a:bodyPr/>
          <a:lstStyle/>
          <a:p>
            <a:endParaRPr lang="en-GB"/>
          </a:p>
        </p:txBody>
      </p:sp>
    </p:spTree>
    <p:extLst>
      <p:ext uri="{BB962C8B-B14F-4D97-AF65-F5344CB8AC3E}">
        <p14:creationId xmlns:p14="http://schemas.microsoft.com/office/powerpoint/2010/main" val="4682654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C34909E0-F963-4CCE-A07E-67D5DDF5E739}"/>
              </a:ext>
            </a:extLst>
          </p:cNvPr>
          <p:cNvSpPr/>
          <p:nvPr/>
        </p:nvSpPr>
        <p:spPr>
          <a:xfrm>
            <a:off x="203200" y="-1871330"/>
            <a:ext cx="11785600" cy="1024978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GB" sz="6000" dirty="0">
                <a:ln w="0"/>
                <a:solidFill>
                  <a:schemeClr val="tx1"/>
                </a:solidFill>
                <a:effectLst>
                  <a:outerShdw blurRad="38100" dist="19050" dir="2700000" algn="tl" rotWithShape="0">
                    <a:schemeClr val="dk1">
                      <a:alpha val="40000"/>
                    </a:schemeClr>
                  </a:outerShdw>
                </a:effectLst>
              </a:rPr>
              <a:t>Which of the Gifts of the Holy Spirit</a:t>
            </a:r>
          </a:p>
          <a:p>
            <a:pPr algn="ctr"/>
            <a:r>
              <a:rPr lang="en-GB" sz="6000" dirty="0">
                <a:ln w="0"/>
                <a:solidFill>
                  <a:schemeClr val="tx1"/>
                </a:solidFill>
                <a:effectLst>
                  <a:outerShdw blurRad="38100" dist="19050" dir="2700000" algn="tl" rotWithShape="0">
                    <a:schemeClr val="dk1">
                      <a:alpha val="40000"/>
                    </a:schemeClr>
                  </a:outerShdw>
                </a:effectLst>
              </a:rPr>
              <a:t>Can you remember?</a:t>
            </a:r>
          </a:p>
        </p:txBody>
      </p:sp>
      <p:pic>
        <p:nvPicPr>
          <p:cNvPr id="3" name="Picture 2" descr="A close up of an umbrella&#10;&#10;Description automatically generated">
            <a:extLst>
              <a:ext uri="{FF2B5EF4-FFF2-40B4-BE49-F238E27FC236}">
                <a16:creationId xmlns:a16="http://schemas.microsoft.com/office/drawing/2014/main" id="{C7B65102-FA99-4C00-8ABF-E9625FC65570}"/>
              </a:ext>
            </a:extLst>
          </p:cNvPr>
          <p:cNvPicPr>
            <a:picLocks noChangeAspect="1"/>
          </p:cNvPicPr>
          <p:nvPr/>
        </p:nvPicPr>
        <p:blipFill>
          <a:blip r:embed="rId2"/>
          <a:stretch>
            <a:fillRect/>
          </a:stretch>
        </p:blipFill>
        <p:spPr>
          <a:xfrm>
            <a:off x="2494018" y="243841"/>
            <a:ext cx="7451255" cy="6113808"/>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56119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nodeType="clickEffect">
                                  <p:stCondLst>
                                    <p:cond delay="250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style.rotation</p:attrName>
                                        </p:attrNameLst>
                                      </p:cBhvr>
                                      <p:tavLst>
                                        <p:tav tm="0">
                                          <p:val>
                                            <p:fltVal val="90"/>
                                          </p:val>
                                        </p:tav>
                                        <p:tav tm="100000">
                                          <p:val>
                                            <p:fltVal val="0"/>
                                          </p:val>
                                        </p:tav>
                                      </p:tavLst>
                                    </p:anim>
                                    <p:animEffect transition="in" filter="fade">
                                      <p:cBhvr>
                                        <p:cTn id="1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F6044-0221-432D-8201-16AC2C0CE7BB}"/>
              </a:ext>
            </a:extLst>
          </p:cNvPr>
          <p:cNvSpPr>
            <a:spLocks noGrp="1"/>
          </p:cNvSpPr>
          <p:nvPr>
            <p:ph type="title"/>
          </p:nvPr>
        </p:nvSpPr>
        <p:spPr/>
        <p:txBody>
          <a:bodyPr/>
          <a:lstStyle/>
          <a:p>
            <a:pPr algn="ctr"/>
            <a:r>
              <a:rPr lang="en-GB" dirty="0"/>
              <a:t>The Fruits of the Holy Spirit</a:t>
            </a:r>
          </a:p>
        </p:txBody>
      </p:sp>
      <p:pic>
        <p:nvPicPr>
          <p:cNvPr id="11" name="The Fruits of the Holy Spirit">
            <a:hlinkClick r:id="" action="ppaction://media"/>
            <a:extLst>
              <a:ext uri="{FF2B5EF4-FFF2-40B4-BE49-F238E27FC236}">
                <a16:creationId xmlns:a16="http://schemas.microsoft.com/office/drawing/2014/main" id="{33B2C315-8BD4-4810-A6FD-7B026924AE34}"/>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07535" y="1765005"/>
            <a:ext cx="8910083" cy="4407195"/>
          </a:xfrm>
          <a:prstGeom prst="rect">
            <a:avLst/>
          </a:prstGeom>
          <a:ln>
            <a:noFill/>
          </a:ln>
          <a:effectLst/>
          <a:scene3d>
            <a:camera prst="orthographicFront"/>
            <a:lightRig rig="balanced" dir="t"/>
          </a:scene3d>
          <a:sp3d prstMaterial="softEdge">
            <a:bevelT w="203200" h="101600" prst="cross"/>
            <a:contourClr>
              <a:srgbClr val="FFFFFF"/>
            </a:contourClr>
          </a:sp3d>
        </p:spPr>
      </p:pic>
    </p:spTree>
    <p:extLst>
      <p:ext uri="{BB962C8B-B14F-4D97-AF65-F5344CB8AC3E}">
        <p14:creationId xmlns:p14="http://schemas.microsoft.com/office/powerpoint/2010/main" val="63033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2958"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1"/>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4DB6F-A42E-42DF-B48E-02093D42ABE6}"/>
              </a:ext>
            </a:extLst>
          </p:cNvPr>
          <p:cNvSpPr>
            <a:spLocks noGrp="1"/>
          </p:cNvSpPr>
          <p:nvPr>
            <p:ph type="title"/>
          </p:nvPr>
        </p:nvSpPr>
        <p:spPr/>
        <p:txBody>
          <a:bodyPr/>
          <a:lstStyle/>
          <a:p>
            <a:pPr algn="ctr"/>
            <a:r>
              <a:rPr lang="en-GB" dirty="0"/>
              <a:t>Fruits of the Spirit Task</a:t>
            </a:r>
          </a:p>
        </p:txBody>
      </p:sp>
      <p:sp>
        <p:nvSpPr>
          <p:cNvPr id="4" name="Content Placeholder 3">
            <a:extLst>
              <a:ext uri="{FF2B5EF4-FFF2-40B4-BE49-F238E27FC236}">
                <a16:creationId xmlns:a16="http://schemas.microsoft.com/office/drawing/2014/main" id="{F574EB7E-867B-4550-931B-A4AAA4D29480}"/>
              </a:ext>
            </a:extLst>
          </p:cNvPr>
          <p:cNvSpPr>
            <a:spLocks noGrp="1"/>
          </p:cNvSpPr>
          <p:nvPr>
            <p:ph sz="half" idx="2"/>
          </p:nvPr>
        </p:nvSpPr>
        <p:spPr>
          <a:xfrm>
            <a:off x="5018566" y="2194560"/>
            <a:ext cx="6100538" cy="3977640"/>
          </a:xfrm>
        </p:spPr>
        <p:txBody>
          <a:bodyPr>
            <a:normAutofit/>
          </a:bodyPr>
          <a:lstStyle/>
          <a:p>
            <a:r>
              <a:rPr lang="en-GB" sz="2800" dirty="0"/>
              <a:t>After watching the video discuss what you remember</a:t>
            </a:r>
          </a:p>
          <a:p>
            <a:r>
              <a:rPr lang="en-GB" sz="2800" dirty="0"/>
              <a:t>Are there any of the Fruits that you are aware of developing and growing in your own life?</a:t>
            </a:r>
          </a:p>
          <a:p>
            <a:r>
              <a:rPr lang="en-GB" sz="2800" dirty="0"/>
              <a:t>Which of the Fruits of the Spirit do you think you need pray for more help with?</a:t>
            </a:r>
          </a:p>
        </p:txBody>
      </p:sp>
      <p:pic>
        <p:nvPicPr>
          <p:cNvPr id="10" name="Content Placeholder 9">
            <a:extLst>
              <a:ext uri="{FF2B5EF4-FFF2-40B4-BE49-F238E27FC236}">
                <a16:creationId xmlns:a16="http://schemas.microsoft.com/office/drawing/2014/main" id="{9F31530D-01BF-4770-9153-802B8306C7F9}"/>
              </a:ext>
            </a:extLst>
          </p:cNvPr>
          <p:cNvPicPr>
            <a:picLocks noGrp="1" noChangeAspect="1"/>
          </p:cNvPicPr>
          <p:nvPr>
            <p:ph sz="half" idx="1"/>
          </p:nvPr>
        </p:nvPicPr>
        <p:blipFill>
          <a:blip r:embed="rId3"/>
          <a:stretch>
            <a:fillRect/>
          </a:stretch>
        </p:blipFill>
        <p:spPr>
          <a:xfrm>
            <a:off x="1069848" y="2194560"/>
            <a:ext cx="3736068" cy="4271099"/>
          </a:xfrm>
        </p:spPr>
      </p:pic>
    </p:spTree>
    <p:extLst>
      <p:ext uri="{BB962C8B-B14F-4D97-AF65-F5344CB8AC3E}">
        <p14:creationId xmlns:p14="http://schemas.microsoft.com/office/powerpoint/2010/main" val="1072017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down)">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down)">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020525-CBBC-402B-8EBB-AD7F98EF6079}"/>
              </a:ext>
            </a:extLst>
          </p:cNvPr>
          <p:cNvSpPr>
            <a:spLocks noGrp="1"/>
          </p:cNvSpPr>
          <p:nvPr>
            <p:ph type="ctrTitle"/>
          </p:nvPr>
        </p:nvSpPr>
        <p:spPr/>
        <p:txBody>
          <a:bodyPr/>
          <a:lstStyle/>
          <a:p>
            <a:r>
              <a:rPr lang="en-GB" dirty="0"/>
              <a:t>Choosing a Confirmation Name</a:t>
            </a:r>
          </a:p>
        </p:txBody>
      </p:sp>
      <p:sp>
        <p:nvSpPr>
          <p:cNvPr id="3" name="Subtitle 2">
            <a:extLst>
              <a:ext uri="{FF2B5EF4-FFF2-40B4-BE49-F238E27FC236}">
                <a16:creationId xmlns:a16="http://schemas.microsoft.com/office/drawing/2014/main" id="{EC446BD3-F189-44D7-A793-84AC75E2A63A}"/>
              </a:ext>
            </a:extLst>
          </p:cNvPr>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34345732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330099-2161-4708-AB5B-475BB2B95A38}"/>
              </a:ext>
            </a:extLst>
          </p:cNvPr>
          <p:cNvSpPr>
            <a:spLocks noGrp="1"/>
          </p:cNvSpPr>
          <p:nvPr>
            <p:ph type="title"/>
          </p:nvPr>
        </p:nvSpPr>
        <p:spPr/>
        <p:txBody>
          <a:bodyPr/>
          <a:lstStyle/>
          <a:p>
            <a:pPr algn="ctr"/>
            <a:r>
              <a:rPr lang="en-GB" dirty="0"/>
              <a:t>Why do we choose a confirmation name?</a:t>
            </a:r>
          </a:p>
        </p:txBody>
      </p:sp>
      <p:pic>
        <p:nvPicPr>
          <p:cNvPr id="6" name="Content Placeholder 5">
            <a:extLst>
              <a:ext uri="{FF2B5EF4-FFF2-40B4-BE49-F238E27FC236}">
                <a16:creationId xmlns:a16="http://schemas.microsoft.com/office/drawing/2014/main" id="{F9EEB4CE-ED7B-455E-B342-44FF99C81362}"/>
              </a:ext>
            </a:extLst>
          </p:cNvPr>
          <p:cNvPicPr>
            <a:picLocks noGrp="1" noChangeAspect="1"/>
          </p:cNvPicPr>
          <p:nvPr>
            <p:ph sz="half" idx="1"/>
          </p:nvPr>
        </p:nvPicPr>
        <p:blipFill>
          <a:blip r:embed="rId2"/>
          <a:stretch>
            <a:fillRect/>
          </a:stretch>
        </p:blipFill>
        <p:spPr>
          <a:xfrm>
            <a:off x="1072896" y="1645920"/>
            <a:ext cx="3946144" cy="4727448"/>
          </a:xfrm>
          <a:prstGeom prst="ellipse">
            <a:avLst/>
          </a:prstGeom>
          <a:ln>
            <a:noFill/>
          </a:ln>
          <a:effectLst>
            <a:softEdge rad="112500"/>
          </a:effectLst>
        </p:spPr>
      </p:pic>
      <p:sp>
        <p:nvSpPr>
          <p:cNvPr id="4" name="Content Placeholder 3">
            <a:extLst>
              <a:ext uri="{FF2B5EF4-FFF2-40B4-BE49-F238E27FC236}">
                <a16:creationId xmlns:a16="http://schemas.microsoft.com/office/drawing/2014/main" id="{C78B6950-B867-4CCB-94C0-08C005BDE706}"/>
              </a:ext>
            </a:extLst>
          </p:cNvPr>
          <p:cNvSpPr>
            <a:spLocks noGrp="1"/>
          </p:cNvSpPr>
          <p:nvPr>
            <p:ph sz="half" idx="2"/>
          </p:nvPr>
        </p:nvSpPr>
        <p:spPr/>
        <p:txBody>
          <a:bodyPr/>
          <a:lstStyle/>
          <a:p>
            <a:r>
              <a:rPr lang="en-GB" dirty="0"/>
              <a:t>Traditionally, we take a confirmation name to make a new stage in our life</a:t>
            </a:r>
          </a:p>
          <a:p>
            <a:r>
              <a:rPr lang="en-GB" dirty="0"/>
              <a:t>We choose a saint’s name </a:t>
            </a:r>
          </a:p>
          <a:p>
            <a:r>
              <a:rPr lang="en-GB" dirty="0"/>
              <a:t>We choose a saint who we particularly admire and wish to emulate in our own lives as we grow as Christians</a:t>
            </a:r>
          </a:p>
          <a:p>
            <a:r>
              <a:rPr lang="en-GB" dirty="0"/>
              <a:t>We can pray for our confirmation saint to intercede for us when we find it hard to live as God wants us to</a:t>
            </a:r>
          </a:p>
        </p:txBody>
      </p:sp>
    </p:spTree>
    <p:extLst>
      <p:ext uri="{BB962C8B-B14F-4D97-AF65-F5344CB8AC3E}">
        <p14:creationId xmlns:p14="http://schemas.microsoft.com/office/powerpoint/2010/main" val="2022178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D04F1D-EFCA-4DF2-82CF-B8368B9B15D2}"/>
              </a:ext>
            </a:extLst>
          </p:cNvPr>
          <p:cNvSpPr>
            <a:spLocks noGrp="1"/>
          </p:cNvSpPr>
          <p:nvPr>
            <p:ph type="title"/>
          </p:nvPr>
        </p:nvSpPr>
        <p:spPr/>
        <p:txBody>
          <a:bodyPr/>
          <a:lstStyle/>
          <a:p>
            <a:pPr algn="ctr"/>
            <a:r>
              <a:rPr lang="en-GB" dirty="0"/>
              <a:t>Confirmation Name Task</a:t>
            </a:r>
          </a:p>
        </p:txBody>
      </p:sp>
      <p:pic>
        <p:nvPicPr>
          <p:cNvPr id="6" name="Content Placeholder 5">
            <a:extLst>
              <a:ext uri="{FF2B5EF4-FFF2-40B4-BE49-F238E27FC236}">
                <a16:creationId xmlns:a16="http://schemas.microsoft.com/office/drawing/2014/main" id="{F60AFBE9-91C1-4F73-9BB8-BA9E55DB6514}"/>
              </a:ext>
            </a:extLst>
          </p:cNvPr>
          <p:cNvPicPr>
            <a:picLocks noGrp="1" noChangeAspect="1"/>
          </p:cNvPicPr>
          <p:nvPr>
            <p:ph sz="half" idx="1"/>
          </p:nvPr>
        </p:nvPicPr>
        <p:blipFill>
          <a:blip r:embed="rId3"/>
          <a:stretch>
            <a:fillRect/>
          </a:stretch>
        </p:blipFill>
        <p:spPr>
          <a:xfrm>
            <a:off x="1666240" y="1828800"/>
            <a:ext cx="3108960" cy="4544567"/>
          </a:xfrm>
          <a:prstGeom prst="rect">
            <a:avLst/>
          </a:prstGeom>
          <a:ln>
            <a:noFill/>
          </a:ln>
          <a:effectLst>
            <a:softEdge rad="112500"/>
          </a:effectLst>
        </p:spPr>
      </p:pic>
      <p:sp>
        <p:nvSpPr>
          <p:cNvPr id="4" name="Content Placeholder 3">
            <a:extLst>
              <a:ext uri="{FF2B5EF4-FFF2-40B4-BE49-F238E27FC236}">
                <a16:creationId xmlns:a16="http://schemas.microsoft.com/office/drawing/2014/main" id="{0627ECB9-8A15-40C7-8169-5E9626FF4463}"/>
              </a:ext>
            </a:extLst>
          </p:cNvPr>
          <p:cNvSpPr>
            <a:spLocks noGrp="1"/>
          </p:cNvSpPr>
          <p:nvPr>
            <p:ph sz="half" idx="2"/>
          </p:nvPr>
        </p:nvSpPr>
        <p:spPr/>
        <p:txBody>
          <a:bodyPr>
            <a:normAutofit/>
          </a:bodyPr>
          <a:lstStyle/>
          <a:p>
            <a:r>
              <a:rPr lang="en-GB" sz="2400" dirty="0"/>
              <a:t>What facts have you found out about your confirmation saint?</a:t>
            </a:r>
          </a:p>
          <a:p>
            <a:r>
              <a:rPr lang="en-GB" sz="2400" dirty="0"/>
              <a:t>What appeals to you about this saint?</a:t>
            </a:r>
          </a:p>
          <a:p>
            <a:r>
              <a:rPr lang="en-GB" sz="2400" dirty="0"/>
              <a:t>What do you hope this saint will inspire you to do?</a:t>
            </a:r>
          </a:p>
          <a:p>
            <a:r>
              <a:rPr lang="en-GB" sz="2400" dirty="0"/>
              <a:t>Perhaps you could write a prayer to ask for your chosen saint’s intercession as you prepare for Confirmation</a:t>
            </a:r>
          </a:p>
        </p:txBody>
      </p:sp>
    </p:spTree>
    <p:extLst>
      <p:ext uri="{BB962C8B-B14F-4D97-AF65-F5344CB8AC3E}">
        <p14:creationId xmlns:p14="http://schemas.microsoft.com/office/powerpoint/2010/main" val="3726046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fad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fad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fade">
                                      <p:cBhvr>
                                        <p:cTn id="22"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49510-305A-462C-8E8D-18A13DAB37F3}"/>
              </a:ext>
            </a:extLst>
          </p:cNvPr>
          <p:cNvSpPr>
            <a:spLocks noGrp="1"/>
          </p:cNvSpPr>
          <p:nvPr>
            <p:ph type="ctrTitle"/>
          </p:nvPr>
        </p:nvSpPr>
        <p:spPr/>
        <p:txBody>
          <a:bodyPr/>
          <a:lstStyle/>
          <a:p>
            <a:r>
              <a:rPr lang="en-GB" dirty="0"/>
              <a:t>The rite of confirmation</a:t>
            </a:r>
          </a:p>
        </p:txBody>
      </p:sp>
      <p:sp>
        <p:nvSpPr>
          <p:cNvPr id="3" name="Subtitle 2">
            <a:extLst>
              <a:ext uri="{FF2B5EF4-FFF2-40B4-BE49-F238E27FC236}">
                <a16:creationId xmlns:a16="http://schemas.microsoft.com/office/drawing/2014/main" id="{986857D3-51D5-4E61-BC74-92783418A865}"/>
              </a:ext>
            </a:extLst>
          </p:cNvPr>
          <p:cNvSpPr>
            <a:spLocks noGrp="1"/>
          </p:cNvSpPr>
          <p:nvPr>
            <p:ph type="subTitle" idx="1"/>
          </p:nvPr>
        </p:nvSpPr>
        <p:spPr/>
        <p:txBody>
          <a:bodyPr>
            <a:normAutofit/>
          </a:bodyPr>
          <a:lstStyle/>
          <a:p>
            <a:r>
              <a:rPr lang="en-GB" sz="4000" dirty="0">
                <a:solidFill>
                  <a:srgbClr val="FF0000"/>
                </a:solidFill>
                <a:latin typeface="Bahnschrift SemiBold" panose="020B0502040204020203" pitchFamily="34" charset="0"/>
              </a:rPr>
              <a:t>Renewal of Baptismal promises</a:t>
            </a:r>
          </a:p>
        </p:txBody>
      </p:sp>
    </p:spTree>
    <p:extLst>
      <p:ext uri="{BB962C8B-B14F-4D97-AF65-F5344CB8AC3E}">
        <p14:creationId xmlns:p14="http://schemas.microsoft.com/office/powerpoint/2010/main" val="18982644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BB30EDA-53BE-448F-8F28-D70265AA9B4F}"/>
              </a:ext>
            </a:extLst>
          </p:cNvPr>
          <p:cNvSpPr/>
          <p:nvPr/>
        </p:nvSpPr>
        <p:spPr>
          <a:xfrm>
            <a:off x="1097280" y="1582341"/>
            <a:ext cx="10017760" cy="4893647"/>
          </a:xfrm>
          <a:prstGeom prst="rect">
            <a:avLst/>
          </a:prstGeom>
        </p:spPr>
        <p:txBody>
          <a:bodyPr wrap="square">
            <a:spAutoFit/>
          </a:bodyPr>
          <a:lstStyle/>
          <a:p>
            <a:pPr>
              <a:spcAft>
                <a:spcPts val="0"/>
              </a:spcAft>
            </a:pPr>
            <a:r>
              <a:rPr lang="en-GB" sz="2400" b="1" dirty="0">
                <a:solidFill>
                  <a:srgbClr val="FF2600"/>
                </a:solidFill>
                <a:latin typeface="Helvetica" panose="020B0604020202020204" pitchFamily="34" charset="0"/>
                <a:ea typeface="Arial Unicode MS"/>
                <a:cs typeface="Arial Unicode MS"/>
              </a:rPr>
              <a:t>Renewal of Baptismal Promises </a:t>
            </a:r>
            <a:endParaRPr lang="en-GB" sz="2400" dirty="0">
              <a:solidFill>
                <a:srgbClr val="000000"/>
              </a:solidFill>
              <a:latin typeface="Helvetica" panose="020B0604020202020204" pitchFamily="34" charset="0"/>
              <a:ea typeface="Arial Unicode MS"/>
              <a:cs typeface="Arial Unicode MS"/>
            </a:endParaRPr>
          </a:p>
          <a:p>
            <a:pPr>
              <a:spcAft>
                <a:spcPts val="0"/>
              </a:spcAft>
            </a:pPr>
            <a:r>
              <a:rPr lang="en-GB" sz="2400" i="1" dirty="0">
                <a:solidFill>
                  <a:srgbClr val="FF2600"/>
                </a:solidFill>
                <a:latin typeface="Helvetica" panose="020B0604020202020204" pitchFamily="34" charset="0"/>
                <a:ea typeface="Arial Unicode MS"/>
                <a:cs typeface="Arial Unicode MS"/>
              </a:rPr>
              <a:t>After the homily the Bishop questions those to be confirmed, who stand, as he says:</a:t>
            </a:r>
            <a:endParaRPr lang="en-GB" sz="2400" dirty="0">
              <a:solidFill>
                <a:srgbClr val="000000"/>
              </a:solidFill>
              <a:latin typeface="Helvetica" panose="020B0604020202020204" pitchFamily="34" charset="0"/>
              <a:ea typeface="Arial Unicode MS"/>
              <a:cs typeface="Arial Unicode MS"/>
            </a:endParaRPr>
          </a:p>
          <a:p>
            <a:pPr>
              <a:spcAft>
                <a:spcPts val="0"/>
              </a:spcAft>
            </a:pPr>
            <a:r>
              <a:rPr lang="en-GB" sz="2400" dirty="0">
                <a:solidFill>
                  <a:srgbClr val="000000"/>
                </a:solidFill>
                <a:latin typeface="Helvetica" panose="020B0604020202020204" pitchFamily="34" charset="0"/>
                <a:ea typeface="Arial Unicode MS"/>
                <a:cs typeface="Arial Unicode MS"/>
              </a:rPr>
              <a:t> </a:t>
            </a:r>
          </a:p>
          <a:p>
            <a:pPr>
              <a:spcAft>
                <a:spcPts val="0"/>
              </a:spcAft>
            </a:pPr>
            <a:r>
              <a:rPr lang="en-GB" sz="2400" dirty="0">
                <a:solidFill>
                  <a:srgbClr val="000000"/>
                </a:solidFill>
                <a:latin typeface="Helvetica" panose="020B0604020202020204" pitchFamily="34" charset="0"/>
                <a:ea typeface="Arial Unicode MS"/>
                <a:cs typeface="Arial Unicode MS"/>
              </a:rPr>
              <a:t>Do you renounce Satan, </a:t>
            </a:r>
          </a:p>
          <a:p>
            <a:pPr>
              <a:spcAft>
                <a:spcPts val="0"/>
              </a:spcAft>
            </a:pPr>
            <a:r>
              <a:rPr lang="en-GB" sz="2400" dirty="0">
                <a:solidFill>
                  <a:srgbClr val="000000"/>
                </a:solidFill>
                <a:latin typeface="Helvetica" panose="020B0604020202020204" pitchFamily="34" charset="0"/>
                <a:ea typeface="Arial Unicode MS"/>
                <a:cs typeface="Arial Unicode MS"/>
              </a:rPr>
              <a:t>and all his works and empty promises? </a:t>
            </a:r>
          </a:p>
          <a:p>
            <a:pPr>
              <a:spcAft>
                <a:spcPts val="0"/>
              </a:spcAft>
            </a:pPr>
            <a:r>
              <a:rPr lang="en-GB" sz="2400" i="1" dirty="0">
                <a:solidFill>
                  <a:srgbClr val="FF2600"/>
                </a:solidFill>
                <a:latin typeface="Helvetica" panose="020B0604020202020204" pitchFamily="34" charset="0"/>
                <a:ea typeface="Arial Unicode MS"/>
                <a:cs typeface="Arial Unicode MS"/>
              </a:rPr>
              <a:t>Together, all those to be confirmed reply: </a:t>
            </a:r>
            <a:r>
              <a:rPr lang="en-GB" sz="2400" dirty="0">
                <a:solidFill>
                  <a:srgbClr val="000000"/>
                </a:solidFill>
                <a:latin typeface="Helvetica" panose="020B0604020202020204" pitchFamily="34" charset="0"/>
                <a:ea typeface="Arial Unicode MS"/>
                <a:cs typeface="Arial Unicode MS"/>
              </a:rPr>
              <a:t>I do.</a:t>
            </a:r>
          </a:p>
          <a:p>
            <a:pPr>
              <a:spcAft>
                <a:spcPts val="0"/>
              </a:spcAft>
            </a:pPr>
            <a:br>
              <a:rPr lang="en-GB" sz="2400" dirty="0">
                <a:solidFill>
                  <a:srgbClr val="000000"/>
                </a:solidFill>
                <a:latin typeface="Helvetica" panose="020B0604020202020204" pitchFamily="34" charset="0"/>
                <a:ea typeface="Arial Unicode MS"/>
                <a:cs typeface="Arial Unicode MS"/>
              </a:rPr>
            </a:br>
            <a:r>
              <a:rPr lang="en-GB" sz="2400" i="1" dirty="0">
                <a:solidFill>
                  <a:srgbClr val="FF2600"/>
                </a:solidFill>
                <a:latin typeface="Helvetica" panose="020B0604020202020204" pitchFamily="34" charset="0"/>
                <a:ea typeface="Arial Unicode MS"/>
                <a:cs typeface="Arial Unicode MS"/>
              </a:rPr>
              <a:t>Bishop/Priest: </a:t>
            </a:r>
            <a:endParaRPr lang="en-GB" sz="2400" dirty="0">
              <a:solidFill>
                <a:srgbClr val="000000"/>
              </a:solidFill>
              <a:latin typeface="Helvetica" panose="020B0604020202020204" pitchFamily="34" charset="0"/>
              <a:ea typeface="Arial Unicode MS"/>
              <a:cs typeface="Arial Unicode MS"/>
            </a:endParaRPr>
          </a:p>
          <a:p>
            <a:pPr>
              <a:spcAft>
                <a:spcPts val="0"/>
              </a:spcAft>
            </a:pPr>
            <a:r>
              <a:rPr lang="en-GB" sz="2400" dirty="0">
                <a:solidFill>
                  <a:srgbClr val="000000"/>
                </a:solidFill>
                <a:latin typeface="Helvetica" panose="020B0604020202020204" pitchFamily="34" charset="0"/>
                <a:ea typeface="Arial Unicode MS"/>
                <a:cs typeface="Arial Unicode MS"/>
              </a:rPr>
              <a:t>Do you believe in God, </a:t>
            </a:r>
          </a:p>
          <a:p>
            <a:pPr>
              <a:spcAft>
                <a:spcPts val="0"/>
              </a:spcAft>
            </a:pPr>
            <a:r>
              <a:rPr lang="en-GB" sz="2400" dirty="0">
                <a:solidFill>
                  <a:srgbClr val="000000"/>
                </a:solidFill>
                <a:latin typeface="Helvetica" panose="020B0604020202020204" pitchFamily="34" charset="0"/>
                <a:ea typeface="Arial Unicode MS"/>
                <a:cs typeface="Arial Unicode MS"/>
              </a:rPr>
              <a:t>the Father almighty, </a:t>
            </a:r>
          </a:p>
          <a:p>
            <a:pPr>
              <a:spcAft>
                <a:spcPts val="0"/>
              </a:spcAft>
            </a:pPr>
            <a:r>
              <a:rPr lang="en-GB" sz="2400" dirty="0">
                <a:solidFill>
                  <a:srgbClr val="000000"/>
                </a:solidFill>
                <a:latin typeface="Helvetica" panose="020B0604020202020204" pitchFamily="34" charset="0"/>
                <a:ea typeface="Arial Unicode MS"/>
                <a:cs typeface="Arial Unicode MS"/>
              </a:rPr>
              <a:t>Creator of heaven and earth? </a:t>
            </a:r>
          </a:p>
          <a:p>
            <a:pPr>
              <a:spcAft>
                <a:spcPts val="0"/>
              </a:spcAft>
            </a:pPr>
            <a:r>
              <a:rPr lang="en-GB" sz="2400" i="1" dirty="0">
                <a:solidFill>
                  <a:srgbClr val="FF2600"/>
                </a:solidFill>
                <a:latin typeface="Helvetica" panose="020B0604020202020204" pitchFamily="34" charset="0"/>
                <a:ea typeface="Arial Unicode MS"/>
                <a:cs typeface="Arial Unicode MS"/>
              </a:rPr>
              <a:t>Those to be confirmed:</a:t>
            </a:r>
            <a:r>
              <a:rPr lang="en-GB" sz="2400" dirty="0">
                <a:solidFill>
                  <a:srgbClr val="000000"/>
                </a:solidFill>
                <a:latin typeface="Helvetica" panose="020B0604020202020204" pitchFamily="34" charset="0"/>
                <a:ea typeface="Arial Unicode MS"/>
                <a:cs typeface="Arial Unicode MS"/>
              </a:rPr>
              <a:t> I do. </a:t>
            </a:r>
            <a:endParaRPr lang="en-GB" sz="2400" dirty="0">
              <a:solidFill>
                <a:srgbClr val="000000"/>
              </a:solidFill>
              <a:effectLst/>
              <a:latin typeface="Helvetica" panose="020B0604020202020204" pitchFamily="34" charset="0"/>
              <a:ea typeface="Arial Unicode MS"/>
              <a:cs typeface="Arial Unicode MS"/>
            </a:endParaRPr>
          </a:p>
        </p:txBody>
      </p:sp>
    </p:spTree>
    <p:extLst>
      <p:ext uri="{BB962C8B-B14F-4D97-AF65-F5344CB8AC3E}">
        <p14:creationId xmlns:p14="http://schemas.microsoft.com/office/powerpoint/2010/main" val="32480261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D9E7350-BA9E-423C-8500-8B6B188DE345}"/>
              </a:ext>
            </a:extLst>
          </p:cNvPr>
          <p:cNvSpPr txBox="1"/>
          <p:nvPr/>
        </p:nvSpPr>
        <p:spPr>
          <a:xfrm>
            <a:off x="894080" y="508000"/>
            <a:ext cx="10322560" cy="5262979"/>
          </a:xfrm>
          <a:prstGeom prst="rect">
            <a:avLst/>
          </a:prstGeom>
          <a:noFill/>
        </p:spPr>
        <p:txBody>
          <a:bodyPr wrap="square" rtlCol="0">
            <a:spAutoFit/>
          </a:bodyPr>
          <a:lstStyle/>
          <a:p>
            <a:pPr marL="571500" indent="-571500">
              <a:buFont typeface="Arial" panose="020B0604020202020204" pitchFamily="34" charset="0"/>
              <a:buChar char="•"/>
            </a:pPr>
            <a:r>
              <a:rPr lang="en-GB" sz="2800" dirty="0"/>
              <a:t>You are invited to participate fully in your child’s preparation for Confirmation, alongside school and parish.</a:t>
            </a:r>
          </a:p>
          <a:p>
            <a:pPr marL="571500" indent="-571500">
              <a:buFont typeface="Arial" panose="020B0604020202020204" pitchFamily="34" charset="0"/>
              <a:buChar char="•"/>
            </a:pPr>
            <a:r>
              <a:rPr lang="en-GB" sz="2800" dirty="0"/>
              <a:t>Your child may have prepared for Confirmation at primary  using the family workbook</a:t>
            </a:r>
          </a:p>
          <a:p>
            <a:pPr marL="571500" indent="-571500">
              <a:buFont typeface="Arial" panose="020B0604020202020204" pitchFamily="34" charset="0"/>
              <a:buChar char="•"/>
            </a:pPr>
            <a:r>
              <a:rPr lang="en-GB" sz="2800" dirty="0"/>
              <a:t>Preparation for this sacrament is continuing at you child’s new school</a:t>
            </a:r>
          </a:p>
          <a:p>
            <a:pPr marL="571500" indent="-571500">
              <a:buFont typeface="Arial" panose="020B0604020202020204" pitchFamily="34" charset="0"/>
              <a:buChar char="•"/>
            </a:pPr>
            <a:r>
              <a:rPr lang="en-GB" sz="2800" dirty="0"/>
              <a:t>This presentation is intended to supplement  this preparation and to support you and your child as they are Confirmed </a:t>
            </a:r>
          </a:p>
          <a:p>
            <a:pPr marL="571500" indent="-571500">
              <a:buFont typeface="Arial" panose="020B0604020202020204" pitchFamily="34" charset="0"/>
              <a:buChar char="•"/>
            </a:pPr>
            <a:r>
              <a:rPr lang="en-GB" sz="2800" dirty="0"/>
              <a:t>The home session power point is designed to be broken down into smaller parts to suit your own setting </a:t>
            </a:r>
          </a:p>
          <a:p>
            <a:pPr marL="571500" indent="-571500">
              <a:buFont typeface="Arial" panose="020B0604020202020204" pitchFamily="34" charset="0"/>
              <a:buChar char="•"/>
            </a:pPr>
            <a:endParaRPr lang="en-GB" sz="2800" dirty="0"/>
          </a:p>
        </p:txBody>
      </p:sp>
      <p:pic>
        <p:nvPicPr>
          <p:cNvPr id="2050" name="Picture 2" descr="Symbols of the Holy Spirit | Loyola Press">
            <a:extLst>
              <a:ext uri="{FF2B5EF4-FFF2-40B4-BE49-F238E27FC236}">
                <a16:creationId xmlns:a16="http://schemas.microsoft.com/office/drawing/2014/main" id="{B58CE378-E80E-4F36-9245-068EDAAC18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8985" y="5305425"/>
            <a:ext cx="2952750" cy="1552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859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anim calcmode="lin" valueType="num">
                                      <p:cBhvr>
                                        <p:cTn id="8"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1" end="1"/>
                                            </p:txEl>
                                          </p:spTgt>
                                        </p:tgtEl>
                                        <p:attrNameLst>
                                          <p:attrName>style.visibility</p:attrName>
                                        </p:attrNameLst>
                                      </p:cBhvr>
                                      <p:to>
                                        <p:strVal val="visible"/>
                                      </p:to>
                                    </p:set>
                                    <p:animEffect transition="in" filter="fade">
                                      <p:cBhvr>
                                        <p:cTn id="14" dur="1000"/>
                                        <p:tgtEl>
                                          <p:spTgt spid="2">
                                            <p:txEl>
                                              <p:pRg st="1" end="1"/>
                                            </p:txEl>
                                          </p:spTgt>
                                        </p:tgtEl>
                                      </p:cBhvr>
                                    </p:animEffect>
                                    <p:anim calcmode="lin" valueType="num">
                                      <p:cBhvr>
                                        <p:cTn id="15"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animEffect transition="in" filter="fade">
                                      <p:cBhvr>
                                        <p:cTn id="21" dur="1000"/>
                                        <p:tgtEl>
                                          <p:spTgt spid="2">
                                            <p:txEl>
                                              <p:pRg st="2" end="2"/>
                                            </p:txEl>
                                          </p:spTgt>
                                        </p:tgtEl>
                                      </p:cBhvr>
                                    </p:animEffect>
                                    <p:anim calcmode="lin" valueType="num">
                                      <p:cBhvr>
                                        <p:cTn id="22"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
                                            <p:txEl>
                                              <p:pRg st="3" end="3"/>
                                            </p:txEl>
                                          </p:spTgt>
                                        </p:tgtEl>
                                        <p:attrNameLst>
                                          <p:attrName>style.visibility</p:attrName>
                                        </p:attrNameLst>
                                      </p:cBhvr>
                                      <p:to>
                                        <p:strVal val="visible"/>
                                      </p:to>
                                    </p:set>
                                    <p:animEffect transition="in" filter="fade">
                                      <p:cBhvr>
                                        <p:cTn id="28" dur="1000"/>
                                        <p:tgtEl>
                                          <p:spTgt spid="2">
                                            <p:txEl>
                                              <p:pRg st="3" end="3"/>
                                            </p:txEl>
                                          </p:spTgt>
                                        </p:tgtEl>
                                      </p:cBhvr>
                                    </p:animEffect>
                                    <p:anim calcmode="lin" valueType="num">
                                      <p:cBhvr>
                                        <p:cTn id="29"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1230C3B-DFF2-4504-8505-486AC85C9841}"/>
              </a:ext>
            </a:extLst>
          </p:cNvPr>
          <p:cNvSpPr/>
          <p:nvPr/>
        </p:nvSpPr>
        <p:spPr>
          <a:xfrm>
            <a:off x="1239520" y="1166842"/>
            <a:ext cx="9103360" cy="4708981"/>
          </a:xfrm>
          <a:prstGeom prst="rect">
            <a:avLst/>
          </a:prstGeom>
        </p:spPr>
        <p:txBody>
          <a:bodyPr wrap="square">
            <a:spAutoFit/>
          </a:bodyPr>
          <a:lstStyle/>
          <a:p>
            <a:pPr>
              <a:spcAft>
                <a:spcPts val="0"/>
              </a:spcAft>
            </a:pPr>
            <a:r>
              <a:rPr lang="en-GB" sz="2000" i="1" dirty="0">
                <a:solidFill>
                  <a:srgbClr val="FF2600"/>
                </a:solidFill>
                <a:latin typeface="Helvetica" panose="020B0604020202020204" pitchFamily="34" charset="0"/>
                <a:ea typeface="Arial Unicode MS"/>
                <a:cs typeface="Arial Unicode MS"/>
              </a:rPr>
              <a:t>Bishop/priest:</a:t>
            </a:r>
            <a:r>
              <a:rPr lang="en-GB" sz="2000" dirty="0">
                <a:solidFill>
                  <a:srgbClr val="000000"/>
                </a:solidFill>
                <a:latin typeface="Helvetica" panose="020B0604020202020204" pitchFamily="34" charset="0"/>
                <a:ea typeface="Arial Unicode MS"/>
                <a:cs typeface="Arial Unicode MS"/>
              </a:rPr>
              <a:t> </a:t>
            </a:r>
          </a:p>
          <a:p>
            <a:pPr>
              <a:spcAft>
                <a:spcPts val="0"/>
              </a:spcAft>
            </a:pPr>
            <a:r>
              <a:rPr lang="en-GB" sz="2000" dirty="0">
                <a:solidFill>
                  <a:srgbClr val="000000"/>
                </a:solidFill>
                <a:latin typeface="Helvetica" panose="020B0604020202020204" pitchFamily="34" charset="0"/>
                <a:ea typeface="Arial Unicode MS"/>
                <a:cs typeface="Arial Unicode MS"/>
              </a:rPr>
              <a:t>Do you believe in Jesus Christ, his only Son, our Lord, </a:t>
            </a:r>
          </a:p>
          <a:p>
            <a:pPr>
              <a:spcAft>
                <a:spcPts val="0"/>
              </a:spcAft>
            </a:pPr>
            <a:r>
              <a:rPr lang="en-GB" sz="2000" dirty="0">
                <a:solidFill>
                  <a:srgbClr val="000000"/>
                </a:solidFill>
                <a:latin typeface="Helvetica" panose="020B0604020202020204" pitchFamily="34" charset="0"/>
                <a:ea typeface="Arial Unicode MS"/>
                <a:cs typeface="Arial Unicode MS"/>
              </a:rPr>
              <a:t>who was born of the Virgin Mary, </a:t>
            </a:r>
          </a:p>
          <a:p>
            <a:pPr>
              <a:spcAft>
                <a:spcPts val="0"/>
              </a:spcAft>
            </a:pPr>
            <a:r>
              <a:rPr lang="en-GB" sz="2000" dirty="0">
                <a:solidFill>
                  <a:srgbClr val="000000"/>
                </a:solidFill>
                <a:latin typeface="Helvetica" panose="020B0604020202020204" pitchFamily="34" charset="0"/>
                <a:ea typeface="Arial Unicode MS"/>
                <a:cs typeface="Arial Unicode MS"/>
              </a:rPr>
              <a:t>suffered death and was buried, </a:t>
            </a:r>
          </a:p>
          <a:p>
            <a:pPr>
              <a:spcAft>
                <a:spcPts val="0"/>
              </a:spcAft>
            </a:pPr>
            <a:r>
              <a:rPr lang="en-GB" sz="2000" dirty="0">
                <a:solidFill>
                  <a:srgbClr val="000000"/>
                </a:solidFill>
                <a:latin typeface="Helvetica" panose="020B0604020202020204" pitchFamily="34" charset="0"/>
                <a:ea typeface="Arial Unicode MS"/>
                <a:cs typeface="Arial Unicode MS"/>
              </a:rPr>
              <a:t>rose again from the dead </a:t>
            </a:r>
          </a:p>
          <a:p>
            <a:pPr>
              <a:spcAft>
                <a:spcPts val="0"/>
              </a:spcAft>
            </a:pPr>
            <a:r>
              <a:rPr lang="en-GB" sz="2000" dirty="0">
                <a:solidFill>
                  <a:srgbClr val="000000"/>
                </a:solidFill>
                <a:latin typeface="Helvetica" panose="020B0604020202020204" pitchFamily="34" charset="0"/>
                <a:ea typeface="Arial Unicode MS"/>
                <a:cs typeface="Arial Unicode MS"/>
              </a:rPr>
              <a:t>and is seated at the right hand of the Father? </a:t>
            </a:r>
          </a:p>
          <a:p>
            <a:pPr>
              <a:spcAft>
                <a:spcPts val="0"/>
              </a:spcAft>
            </a:pPr>
            <a:r>
              <a:rPr lang="en-GB" sz="2000" i="1" dirty="0">
                <a:solidFill>
                  <a:srgbClr val="FF2600"/>
                </a:solidFill>
                <a:latin typeface="Helvetica" panose="020B0604020202020204" pitchFamily="34" charset="0"/>
                <a:ea typeface="Arial Unicode MS"/>
                <a:cs typeface="Arial Unicode MS"/>
              </a:rPr>
              <a:t>Those to be confirmed:</a:t>
            </a:r>
            <a:r>
              <a:rPr lang="en-GB" sz="2000" dirty="0">
                <a:solidFill>
                  <a:srgbClr val="000000"/>
                </a:solidFill>
                <a:latin typeface="Helvetica" panose="020B0604020202020204" pitchFamily="34" charset="0"/>
                <a:ea typeface="Arial Unicode MS"/>
                <a:cs typeface="Arial Unicode MS"/>
              </a:rPr>
              <a:t> I do. </a:t>
            </a:r>
          </a:p>
          <a:p>
            <a:pPr>
              <a:spcAft>
                <a:spcPts val="0"/>
              </a:spcAft>
            </a:pPr>
            <a:r>
              <a:rPr lang="en-GB" sz="2000" dirty="0">
                <a:solidFill>
                  <a:srgbClr val="000000"/>
                </a:solidFill>
                <a:latin typeface="Helvetica" panose="020B0604020202020204" pitchFamily="34" charset="0"/>
                <a:ea typeface="Arial Unicode MS"/>
                <a:cs typeface="Arial Unicode MS"/>
              </a:rPr>
              <a:t> </a:t>
            </a:r>
          </a:p>
          <a:p>
            <a:pPr>
              <a:spcAft>
                <a:spcPts val="0"/>
              </a:spcAft>
            </a:pPr>
            <a:r>
              <a:rPr lang="en-GB" sz="2000" i="1" dirty="0">
                <a:solidFill>
                  <a:srgbClr val="FF2600"/>
                </a:solidFill>
                <a:latin typeface="Helvetica" panose="020B0604020202020204" pitchFamily="34" charset="0"/>
                <a:ea typeface="Arial Unicode MS"/>
                <a:cs typeface="Arial Unicode MS"/>
              </a:rPr>
              <a:t>Bishop/priest:</a:t>
            </a:r>
            <a:r>
              <a:rPr lang="en-GB" sz="2000" dirty="0">
                <a:solidFill>
                  <a:srgbClr val="000000"/>
                </a:solidFill>
                <a:latin typeface="Helvetica" panose="020B0604020202020204" pitchFamily="34" charset="0"/>
                <a:ea typeface="Arial Unicode MS"/>
                <a:cs typeface="Arial Unicode MS"/>
              </a:rPr>
              <a:t> </a:t>
            </a:r>
          </a:p>
          <a:p>
            <a:pPr>
              <a:spcAft>
                <a:spcPts val="0"/>
              </a:spcAft>
            </a:pPr>
            <a:r>
              <a:rPr lang="en-GB" sz="2000" dirty="0">
                <a:solidFill>
                  <a:srgbClr val="000000"/>
                </a:solidFill>
                <a:latin typeface="Helvetica" panose="020B0604020202020204" pitchFamily="34" charset="0"/>
                <a:ea typeface="Arial Unicode MS"/>
                <a:cs typeface="Arial Unicode MS"/>
              </a:rPr>
              <a:t>Do you believe in the Holy Spirit, </a:t>
            </a:r>
          </a:p>
          <a:p>
            <a:pPr>
              <a:spcAft>
                <a:spcPts val="0"/>
              </a:spcAft>
            </a:pPr>
            <a:r>
              <a:rPr lang="en-GB" sz="2000" dirty="0">
                <a:solidFill>
                  <a:srgbClr val="000000"/>
                </a:solidFill>
                <a:latin typeface="Helvetica" panose="020B0604020202020204" pitchFamily="34" charset="0"/>
                <a:ea typeface="Arial Unicode MS"/>
                <a:cs typeface="Arial Unicode MS"/>
              </a:rPr>
              <a:t>the Lord, the giver of life, </a:t>
            </a:r>
          </a:p>
          <a:p>
            <a:pPr>
              <a:spcAft>
                <a:spcPts val="0"/>
              </a:spcAft>
            </a:pPr>
            <a:r>
              <a:rPr lang="en-GB" sz="2000" dirty="0">
                <a:solidFill>
                  <a:srgbClr val="000000"/>
                </a:solidFill>
                <a:latin typeface="Helvetica" panose="020B0604020202020204" pitchFamily="34" charset="0"/>
                <a:ea typeface="Arial Unicode MS"/>
                <a:cs typeface="Arial Unicode MS"/>
              </a:rPr>
              <a:t>who today through the Sacrament of Confirmation </a:t>
            </a:r>
          </a:p>
          <a:p>
            <a:pPr>
              <a:spcAft>
                <a:spcPts val="0"/>
              </a:spcAft>
            </a:pPr>
            <a:r>
              <a:rPr lang="en-GB" sz="2000" dirty="0">
                <a:solidFill>
                  <a:srgbClr val="000000"/>
                </a:solidFill>
                <a:latin typeface="Helvetica" panose="020B0604020202020204" pitchFamily="34" charset="0"/>
                <a:ea typeface="Arial Unicode MS"/>
                <a:cs typeface="Arial Unicode MS"/>
              </a:rPr>
              <a:t>is given to you in a special way </a:t>
            </a:r>
          </a:p>
          <a:p>
            <a:pPr>
              <a:spcAft>
                <a:spcPts val="0"/>
              </a:spcAft>
            </a:pPr>
            <a:r>
              <a:rPr lang="en-GB" sz="2000" dirty="0">
                <a:solidFill>
                  <a:srgbClr val="000000"/>
                </a:solidFill>
                <a:latin typeface="Helvetica" panose="020B0604020202020204" pitchFamily="34" charset="0"/>
                <a:ea typeface="Arial Unicode MS"/>
                <a:cs typeface="Arial Unicode MS"/>
              </a:rPr>
              <a:t>just as he was given to the Apostles on the day of Pentecost? </a:t>
            </a:r>
          </a:p>
          <a:p>
            <a:pPr>
              <a:spcAft>
                <a:spcPts val="0"/>
              </a:spcAft>
            </a:pPr>
            <a:r>
              <a:rPr lang="en-GB" sz="2000" i="1" dirty="0">
                <a:solidFill>
                  <a:srgbClr val="FF2600"/>
                </a:solidFill>
                <a:latin typeface="Helvetica" panose="020B0604020202020204" pitchFamily="34" charset="0"/>
                <a:ea typeface="Arial Unicode MS"/>
                <a:cs typeface="Arial Unicode MS"/>
              </a:rPr>
              <a:t>Those to be confirmed:</a:t>
            </a:r>
            <a:r>
              <a:rPr lang="en-GB" sz="2000" dirty="0">
                <a:solidFill>
                  <a:srgbClr val="000000"/>
                </a:solidFill>
                <a:latin typeface="Helvetica" panose="020B0604020202020204" pitchFamily="34" charset="0"/>
                <a:ea typeface="Arial Unicode MS"/>
                <a:cs typeface="Arial Unicode MS"/>
              </a:rPr>
              <a:t> I do. </a:t>
            </a:r>
            <a:endParaRPr lang="en-GB" sz="2000" dirty="0">
              <a:solidFill>
                <a:srgbClr val="000000"/>
              </a:solidFill>
              <a:effectLst/>
              <a:latin typeface="Helvetica" panose="020B0604020202020204" pitchFamily="34" charset="0"/>
              <a:ea typeface="Arial Unicode MS"/>
              <a:cs typeface="Arial Unicode MS"/>
            </a:endParaRPr>
          </a:p>
        </p:txBody>
      </p:sp>
    </p:spTree>
    <p:extLst>
      <p:ext uri="{BB962C8B-B14F-4D97-AF65-F5344CB8AC3E}">
        <p14:creationId xmlns:p14="http://schemas.microsoft.com/office/powerpoint/2010/main" val="32106454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E95AAE3-1F63-453B-8DAB-7EF2DAED2FFD}"/>
              </a:ext>
            </a:extLst>
          </p:cNvPr>
          <p:cNvSpPr/>
          <p:nvPr/>
        </p:nvSpPr>
        <p:spPr>
          <a:xfrm>
            <a:off x="1097280" y="1443841"/>
            <a:ext cx="8046720" cy="4062651"/>
          </a:xfrm>
          <a:prstGeom prst="rect">
            <a:avLst/>
          </a:prstGeom>
        </p:spPr>
        <p:txBody>
          <a:bodyPr wrap="square">
            <a:spAutoFit/>
          </a:bodyPr>
          <a:lstStyle/>
          <a:p>
            <a:pPr>
              <a:spcAft>
                <a:spcPts val="0"/>
              </a:spcAft>
            </a:pPr>
            <a:r>
              <a:rPr lang="en-GB" sz="2000" i="1" dirty="0">
                <a:solidFill>
                  <a:srgbClr val="FF2600"/>
                </a:solidFill>
                <a:latin typeface="Helvetica" panose="020B0604020202020204" pitchFamily="34" charset="0"/>
                <a:ea typeface="Arial Unicode MS"/>
                <a:cs typeface="Arial Unicode MS"/>
              </a:rPr>
              <a:t>Bishop/priest:</a:t>
            </a:r>
            <a:r>
              <a:rPr lang="en-GB" sz="2000" dirty="0">
                <a:solidFill>
                  <a:srgbClr val="000000"/>
                </a:solidFill>
                <a:latin typeface="Helvetica" panose="020B0604020202020204" pitchFamily="34" charset="0"/>
                <a:ea typeface="Arial Unicode MS"/>
                <a:cs typeface="Arial Unicode MS"/>
              </a:rPr>
              <a:t> </a:t>
            </a:r>
          </a:p>
          <a:p>
            <a:pPr>
              <a:spcAft>
                <a:spcPts val="0"/>
              </a:spcAft>
            </a:pPr>
            <a:r>
              <a:rPr lang="en-GB" sz="2000" dirty="0">
                <a:solidFill>
                  <a:srgbClr val="000000"/>
                </a:solidFill>
                <a:latin typeface="Helvetica" panose="020B0604020202020204" pitchFamily="34" charset="0"/>
                <a:ea typeface="Arial Unicode MS"/>
                <a:cs typeface="Arial Unicode MS"/>
              </a:rPr>
              <a:t>Do you believe in the holy Catholic Church, </a:t>
            </a:r>
          </a:p>
          <a:p>
            <a:pPr>
              <a:spcAft>
                <a:spcPts val="0"/>
              </a:spcAft>
            </a:pPr>
            <a:r>
              <a:rPr lang="en-GB" sz="2000" dirty="0">
                <a:solidFill>
                  <a:srgbClr val="000000"/>
                </a:solidFill>
                <a:latin typeface="Helvetica" panose="020B0604020202020204" pitchFamily="34" charset="0"/>
                <a:ea typeface="Arial Unicode MS"/>
                <a:cs typeface="Arial Unicode MS"/>
              </a:rPr>
              <a:t>the communion of saints, </a:t>
            </a:r>
          </a:p>
          <a:p>
            <a:pPr>
              <a:spcAft>
                <a:spcPts val="0"/>
              </a:spcAft>
            </a:pPr>
            <a:r>
              <a:rPr lang="en-GB" sz="2000" dirty="0">
                <a:solidFill>
                  <a:srgbClr val="000000"/>
                </a:solidFill>
                <a:latin typeface="Helvetica" panose="020B0604020202020204" pitchFamily="34" charset="0"/>
                <a:ea typeface="Arial Unicode MS"/>
                <a:cs typeface="Arial Unicode MS"/>
              </a:rPr>
              <a:t>the forgiveness of sins, </a:t>
            </a:r>
          </a:p>
          <a:p>
            <a:pPr>
              <a:spcAft>
                <a:spcPts val="0"/>
              </a:spcAft>
            </a:pPr>
            <a:r>
              <a:rPr lang="en-GB" sz="2000" dirty="0">
                <a:solidFill>
                  <a:srgbClr val="000000"/>
                </a:solidFill>
                <a:latin typeface="Helvetica" panose="020B0604020202020204" pitchFamily="34" charset="0"/>
                <a:ea typeface="Arial Unicode MS"/>
                <a:cs typeface="Arial Unicode MS"/>
              </a:rPr>
              <a:t>the resurrection of the body, </a:t>
            </a:r>
          </a:p>
          <a:p>
            <a:pPr>
              <a:spcAft>
                <a:spcPts val="0"/>
              </a:spcAft>
            </a:pPr>
            <a:r>
              <a:rPr lang="en-GB" sz="2000" dirty="0">
                <a:solidFill>
                  <a:srgbClr val="000000"/>
                </a:solidFill>
                <a:latin typeface="Helvetica" panose="020B0604020202020204" pitchFamily="34" charset="0"/>
                <a:ea typeface="Arial Unicode MS"/>
                <a:cs typeface="Arial Unicode MS"/>
              </a:rPr>
              <a:t>and life everlasting? </a:t>
            </a:r>
          </a:p>
          <a:p>
            <a:pPr>
              <a:spcAft>
                <a:spcPts val="0"/>
              </a:spcAft>
            </a:pPr>
            <a:r>
              <a:rPr lang="en-GB" sz="2000" i="1" dirty="0">
                <a:solidFill>
                  <a:srgbClr val="FF2600"/>
                </a:solidFill>
                <a:latin typeface="Helvetica" panose="020B0604020202020204" pitchFamily="34" charset="0"/>
                <a:ea typeface="Arial Unicode MS"/>
                <a:cs typeface="Arial Unicode MS"/>
              </a:rPr>
              <a:t>Those to be confirmed:</a:t>
            </a:r>
            <a:r>
              <a:rPr lang="en-GB" sz="2000" dirty="0">
                <a:solidFill>
                  <a:srgbClr val="000000"/>
                </a:solidFill>
                <a:latin typeface="Helvetica" panose="020B0604020202020204" pitchFamily="34" charset="0"/>
                <a:ea typeface="Arial Unicode MS"/>
                <a:cs typeface="Arial Unicode MS"/>
              </a:rPr>
              <a:t> I do. </a:t>
            </a:r>
          </a:p>
          <a:p>
            <a:pPr>
              <a:spcAft>
                <a:spcPts val="0"/>
              </a:spcAft>
            </a:pPr>
            <a:r>
              <a:rPr lang="en-GB" sz="2000" i="1" dirty="0">
                <a:solidFill>
                  <a:srgbClr val="FF2600"/>
                </a:solidFill>
                <a:latin typeface="Helvetica" panose="020B0604020202020204" pitchFamily="34" charset="0"/>
                <a:ea typeface="Arial Unicode MS"/>
                <a:cs typeface="Arial Unicode MS"/>
              </a:rPr>
              <a:t>The Bishop gives his assent to the profession </a:t>
            </a:r>
            <a:endParaRPr lang="en-GB" sz="2000" dirty="0">
              <a:solidFill>
                <a:srgbClr val="000000"/>
              </a:solidFill>
              <a:latin typeface="Helvetica" panose="020B0604020202020204" pitchFamily="34" charset="0"/>
              <a:ea typeface="Arial Unicode MS"/>
              <a:cs typeface="Arial Unicode MS"/>
            </a:endParaRPr>
          </a:p>
          <a:p>
            <a:pPr>
              <a:spcAft>
                <a:spcPts val="0"/>
              </a:spcAft>
            </a:pPr>
            <a:r>
              <a:rPr lang="en-GB" sz="2000" i="1" dirty="0">
                <a:solidFill>
                  <a:srgbClr val="FF2600"/>
                </a:solidFill>
                <a:latin typeface="Helvetica" panose="020B0604020202020204" pitchFamily="34" charset="0"/>
                <a:ea typeface="Arial Unicode MS"/>
                <a:cs typeface="Arial Unicode MS"/>
              </a:rPr>
              <a:t>by proclaiming the faith of the Church:</a:t>
            </a:r>
            <a:r>
              <a:rPr lang="en-GB" sz="2000" dirty="0">
                <a:solidFill>
                  <a:srgbClr val="000000"/>
                </a:solidFill>
                <a:latin typeface="Helvetica" panose="020B0604020202020204" pitchFamily="34" charset="0"/>
                <a:ea typeface="Arial Unicode MS"/>
                <a:cs typeface="Arial Unicode MS"/>
              </a:rPr>
              <a:t> </a:t>
            </a:r>
          </a:p>
          <a:p>
            <a:pPr>
              <a:spcAft>
                <a:spcPts val="0"/>
              </a:spcAft>
            </a:pPr>
            <a:r>
              <a:rPr lang="en-GB" sz="2000" dirty="0">
                <a:solidFill>
                  <a:srgbClr val="000000"/>
                </a:solidFill>
                <a:latin typeface="Helvetica" panose="020B0604020202020204" pitchFamily="34" charset="0"/>
                <a:ea typeface="Arial Unicode MS"/>
                <a:cs typeface="Arial Unicode MS"/>
              </a:rPr>
              <a:t>This is our faith. This is the faith of the Church.</a:t>
            </a:r>
            <a:br>
              <a:rPr lang="en-GB" sz="2000" dirty="0">
                <a:solidFill>
                  <a:srgbClr val="000000"/>
                </a:solidFill>
                <a:latin typeface="Helvetica" panose="020B0604020202020204" pitchFamily="34" charset="0"/>
                <a:ea typeface="Arial Unicode MS"/>
                <a:cs typeface="Arial Unicode MS"/>
              </a:rPr>
            </a:br>
            <a:r>
              <a:rPr lang="en-GB" sz="2000" dirty="0">
                <a:solidFill>
                  <a:srgbClr val="000000"/>
                </a:solidFill>
                <a:latin typeface="Helvetica" panose="020B0604020202020204" pitchFamily="34" charset="0"/>
                <a:ea typeface="Arial Unicode MS"/>
                <a:cs typeface="Arial Unicode MS"/>
              </a:rPr>
              <a:t>We are proud to profess it in Christ Jesus our Lord. </a:t>
            </a:r>
          </a:p>
          <a:p>
            <a:pPr>
              <a:spcAft>
                <a:spcPts val="0"/>
              </a:spcAft>
            </a:pPr>
            <a:r>
              <a:rPr lang="en-GB" sz="2000" i="1" dirty="0">
                <a:solidFill>
                  <a:srgbClr val="FF2600"/>
                </a:solidFill>
                <a:latin typeface="Helvetica" panose="020B0604020202020204" pitchFamily="34" charset="0"/>
                <a:ea typeface="Arial Unicode MS"/>
                <a:cs typeface="Arial Unicode MS"/>
              </a:rPr>
              <a:t>The gathering of the faithful gives its assent by replying:</a:t>
            </a:r>
            <a:r>
              <a:rPr lang="en-GB" sz="2000" dirty="0">
                <a:solidFill>
                  <a:srgbClr val="000000"/>
                </a:solidFill>
                <a:latin typeface="Helvetica" panose="020B0604020202020204" pitchFamily="34" charset="0"/>
                <a:ea typeface="Arial Unicode MS"/>
                <a:cs typeface="Arial Unicode MS"/>
              </a:rPr>
              <a:t> Amen. </a:t>
            </a:r>
          </a:p>
          <a:p>
            <a:pPr>
              <a:spcAft>
                <a:spcPts val="0"/>
              </a:spcAft>
            </a:pPr>
            <a:r>
              <a:rPr lang="en-GB" b="1" dirty="0">
                <a:solidFill>
                  <a:srgbClr val="FF2600"/>
                </a:solidFill>
                <a:latin typeface="Helvetica" panose="020B0604020202020204" pitchFamily="34" charset="0"/>
                <a:ea typeface="Arial Unicode MS"/>
                <a:cs typeface="Arial Unicode MS"/>
              </a:rPr>
              <a:t> </a:t>
            </a:r>
            <a:endParaRPr lang="en-GB" sz="1400" dirty="0">
              <a:solidFill>
                <a:srgbClr val="000000"/>
              </a:solidFill>
              <a:effectLst/>
              <a:latin typeface="Helvetica" panose="020B0604020202020204" pitchFamily="34" charset="0"/>
              <a:ea typeface="Arial Unicode MS"/>
              <a:cs typeface="Arial Unicode MS"/>
            </a:endParaRPr>
          </a:p>
        </p:txBody>
      </p:sp>
    </p:spTree>
    <p:extLst>
      <p:ext uri="{BB962C8B-B14F-4D97-AF65-F5344CB8AC3E}">
        <p14:creationId xmlns:p14="http://schemas.microsoft.com/office/powerpoint/2010/main" val="3735431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49510-305A-462C-8E8D-18A13DAB37F3}"/>
              </a:ext>
            </a:extLst>
          </p:cNvPr>
          <p:cNvSpPr>
            <a:spLocks noGrp="1"/>
          </p:cNvSpPr>
          <p:nvPr>
            <p:ph type="ctrTitle"/>
          </p:nvPr>
        </p:nvSpPr>
        <p:spPr/>
        <p:txBody>
          <a:bodyPr/>
          <a:lstStyle/>
          <a:p>
            <a:r>
              <a:rPr lang="en-GB" dirty="0"/>
              <a:t>The rite of confirmation</a:t>
            </a:r>
          </a:p>
        </p:txBody>
      </p:sp>
      <p:sp>
        <p:nvSpPr>
          <p:cNvPr id="3" name="Subtitle 2">
            <a:extLst>
              <a:ext uri="{FF2B5EF4-FFF2-40B4-BE49-F238E27FC236}">
                <a16:creationId xmlns:a16="http://schemas.microsoft.com/office/drawing/2014/main" id="{986857D3-51D5-4E61-BC74-92783418A865}"/>
              </a:ext>
            </a:extLst>
          </p:cNvPr>
          <p:cNvSpPr>
            <a:spLocks noGrp="1"/>
          </p:cNvSpPr>
          <p:nvPr>
            <p:ph type="subTitle" idx="1"/>
          </p:nvPr>
        </p:nvSpPr>
        <p:spPr/>
        <p:txBody>
          <a:bodyPr>
            <a:normAutofit/>
          </a:bodyPr>
          <a:lstStyle/>
          <a:p>
            <a:r>
              <a:rPr lang="en-GB" sz="4000" dirty="0">
                <a:solidFill>
                  <a:srgbClr val="FF0000"/>
                </a:solidFill>
                <a:latin typeface="Bahnschrift SemiBold" panose="020B0502040204020203" pitchFamily="34" charset="0"/>
              </a:rPr>
              <a:t>The Laying on of hands</a:t>
            </a:r>
          </a:p>
        </p:txBody>
      </p:sp>
    </p:spTree>
    <p:extLst>
      <p:ext uri="{BB962C8B-B14F-4D97-AF65-F5344CB8AC3E}">
        <p14:creationId xmlns:p14="http://schemas.microsoft.com/office/powerpoint/2010/main" val="289182409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8823C0A-EFCF-4D4D-BB8F-0D99787AEAD7}"/>
              </a:ext>
            </a:extLst>
          </p:cNvPr>
          <p:cNvSpPr/>
          <p:nvPr/>
        </p:nvSpPr>
        <p:spPr>
          <a:xfrm>
            <a:off x="1686560" y="1720840"/>
            <a:ext cx="7457440" cy="3785652"/>
          </a:xfrm>
          <a:prstGeom prst="rect">
            <a:avLst/>
          </a:prstGeom>
        </p:spPr>
        <p:txBody>
          <a:bodyPr wrap="square">
            <a:spAutoFit/>
          </a:bodyPr>
          <a:lstStyle/>
          <a:p>
            <a:pPr>
              <a:spcAft>
                <a:spcPts val="0"/>
              </a:spcAft>
            </a:pPr>
            <a:r>
              <a:rPr lang="en-GB" sz="2000" i="1" dirty="0">
                <a:solidFill>
                  <a:srgbClr val="FF2600"/>
                </a:solidFill>
                <a:latin typeface="Helvetica" panose="020B0604020202020204" pitchFamily="34" charset="0"/>
                <a:ea typeface="Arial Unicode MS"/>
                <a:cs typeface="Arial Unicode MS"/>
              </a:rPr>
              <a:t>Then the Bishop/priest standing, facing the people, with hands joined, says:</a:t>
            </a:r>
            <a:endParaRPr lang="en-GB" sz="2000" dirty="0">
              <a:solidFill>
                <a:srgbClr val="000000"/>
              </a:solidFill>
              <a:latin typeface="Helvetica" panose="020B0604020202020204" pitchFamily="34" charset="0"/>
              <a:ea typeface="Arial Unicode MS"/>
              <a:cs typeface="Arial Unicode MS"/>
            </a:endParaRPr>
          </a:p>
          <a:p>
            <a:pPr>
              <a:spcAft>
                <a:spcPts val="0"/>
              </a:spcAft>
            </a:pPr>
            <a:r>
              <a:rPr lang="en-GB" sz="2000" dirty="0">
                <a:solidFill>
                  <a:srgbClr val="000000"/>
                </a:solidFill>
                <a:latin typeface="Helvetica" panose="020B0604020202020204" pitchFamily="34" charset="0"/>
                <a:ea typeface="Arial Unicode MS"/>
                <a:cs typeface="Arial Unicode MS"/>
              </a:rPr>
              <a:t>Dearly beloved,</a:t>
            </a:r>
            <a:br>
              <a:rPr lang="en-GB" sz="2000" dirty="0">
                <a:solidFill>
                  <a:srgbClr val="000000"/>
                </a:solidFill>
                <a:latin typeface="Helvetica" panose="020B0604020202020204" pitchFamily="34" charset="0"/>
                <a:ea typeface="Arial Unicode MS"/>
                <a:cs typeface="Arial Unicode MS"/>
              </a:rPr>
            </a:br>
            <a:r>
              <a:rPr lang="en-GB" sz="2000" dirty="0">
                <a:solidFill>
                  <a:srgbClr val="000000"/>
                </a:solidFill>
                <a:latin typeface="Helvetica" panose="020B0604020202020204" pitchFamily="34" charset="0"/>
                <a:ea typeface="Arial Unicode MS"/>
                <a:cs typeface="Arial Unicode MS"/>
              </a:rPr>
              <a:t>let us pray to God the almighty Father,</a:t>
            </a:r>
            <a:br>
              <a:rPr lang="en-GB" sz="2000" dirty="0">
                <a:solidFill>
                  <a:srgbClr val="000000"/>
                </a:solidFill>
                <a:latin typeface="Helvetica" panose="020B0604020202020204" pitchFamily="34" charset="0"/>
                <a:ea typeface="Arial Unicode MS"/>
                <a:cs typeface="Arial Unicode MS"/>
              </a:rPr>
            </a:br>
            <a:r>
              <a:rPr lang="en-GB" sz="2000" dirty="0">
                <a:solidFill>
                  <a:srgbClr val="000000"/>
                </a:solidFill>
                <a:latin typeface="Helvetica" panose="020B0604020202020204" pitchFamily="34" charset="0"/>
                <a:ea typeface="Arial Unicode MS"/>
                <a:cs typeface="Arial Unicode MS"/>
              </a:rPr>
              <a:t>for these, his adopted sons and daughters, </a:t>
            </a:r>
          </a:p>
          <a:p>
            <a:pPr>
              <a:spcAft>
                <a:spcPts val="0"/>
              </a:spcAft>
            </a:pPr>
            <a:r>
              <a:rPr lang="en-GB" sz="2000" dirty="0">
                <a:solidFill>
                  <a:srgbClr val="000000"/>
                </a:solidFill>
                <a:latin typeface="Helvetica" panose="020B0604020202020204" pitchFamily="34" charset="0"/>
                <a:ea typeface="Arial Unicode MS"/>
                <a:cs typeface="Arial Unicode MS"/>
              </a:rPr>
              <a:t>already born again to eternal life in Baptism,</a:t>
            </a:r>
            <a:br>
              <a:rPr lang="en-GB" sz="2000" dirty="0">
                <a:solidFill>
                  <a:srgbClr val="000000"/>
                </a:solidFill>
                <a:latin typeface="Helvetica" panose="020B0604020202020204" pitchFamily="34" charset="0"/>
                <a:ea typeface="Arial Unicode MS"/>
                <a:cs typeface="Arial Unicode MS"/>
              </a:rPr>
            </a:br>
            <a:r>
              <a:rPr lang="en-GB" sz="2000" dirty="0">
                <a:solidFill>
                  <a:srgbClr val="000000"/>
                </a:solidFill>
                <a:latin typeface="Helvetica" panose="020B0604020202020204" pitchFamily="34" charset="0"/>
                <a:ea typeface="Arial Unicode MS"/>
                <a:cs typeface="Arial Unicode MS"/>
              </a:rPr>
              <a:t>that he will graciously pour out the Holy Spirit upon them </a:t>
            </a:r>
          </a:p>
          <a:p>
            <a:pPr>
              <a:spcAft>
                <a:spcPts val="0"/>
              </a:spcAft>
            </a:pPr>
            <a:r>
              <a:rPr lang="en-GB" sz="2000" dirty="0">
                <a:solidFill>
                  <a:srgbClr val="000000"/>
                </a:solidFill>
                <a:latin typeface="Helvetica" panose="020B0604020202020204" pitchFamily="34" charset="0"/>
                <a:ea typeface="Arial Unicode MS"/>
                <a:cs typeface="Arial Unicode MS"/>
              </a:rPr>
              <a:t>to confirm them with his abundant gifts,</a:t>
            </a:r>
            <a:br>
              <a:rPr lang="en-GB" sz="2000" dirty="0">
                <a:solidFill>
                  <a:srgbClr val="000000"/>
                </a:solidFill>
                <a:latin typeface="Helvetica" panose="020B0604020202020204" pitchFamily="34" charset="0"/>
                <a:ea typeface="Arial Unicode MS"/>
                <a:cs typeface="Arial Unicode MS"/>
              </a:rPr>
            </a:br>
            <a:r>
              <a:rPr lang="en-GB" sz="2000" dirty="0">
                <a:solidFill>
                  <a:srgbClr val="000000"/>
                </a:solidFill>
                <a:latin typeface="Helvetica" panose="020B0604020202020204" pitchFamily="34" charset="0"/>
                <a:ea typeface="Arial Unicode MS"/>
                <a:cs typeface="Arial Unicode MS"/>
              </a:rPr>
              <a:t>and through his anointing</a:t>
            </a:r>
            <a:br>
              <a:rPr lang="en-GB" sz="2000" dirty="0">
                <a:solidFill>
                  <a:srgbClr val="000000"/>
                </a:solidFill>
                <a:latin typeface="Helvetica" panose="020B0604020202020204" pitchFamily="34" charset="0"/>
                <a:ea typeface="Arial Unicode MS"/>
                <a:cs typeface="Arial Unicode MS"/>
              </a:rPr>
            </a:br>
            <a:r>
              <a:rPr lang="en-GB" sz="2000" dirty="0">
                <a:solidFill>
                  <a:srgbClr val="000000"/>
                </a:solidFill>
                <a:latin typeface="Helvetica" panose="020B0604020202020204" pitchFamily="34" charset="0"/>
                <a:ea typeface="Arial Unicode MS"/>
                <a:cs typeface="Arial Unicode MS"/>
              </a:rPr>
              <a:t>conform them more fully to Christ, the Son of God. </a:t>
            </a:r>
          </a:p>
          <a:p>
            <a:pPr>
              <a:spcAft>
                <a:spcPts val="0"/>
              </a:spcAft>
            </a:pPr>
            <a:r>
              <a:rPr lang="en-GB" sz="2000" dirty="0">
                <a:solidFill>
                  <a:srgbClr val="000000"/>
                </a:solidFill>
                <a:latin typeface="Helvetica" panose="020B0604020202020204" pitchFamily="34" charset="0"/>
                <a:ea typeface="Arial Unicode MS"/>
                <a:cs typeface="Arial Unicode MS"/>
              </a:rPr>
              <a:t> </a:t>
            </a:r>
          </a:p>
          <a:p>
            <a:pPr>
              <a:spcAft>
                <a:spcPts val="0"/>
              </a:spcAft>
            </a:pPr>
            <a:r>
              <a:rPr lang="en-GB" sz="2000" i="1" dirty="0">
                <a:solidFill>
                  <a:srgbClr val="FF2600"/>
                </a:solidFill>
                <a:latin typeface="Helvetica" panose="020B0604020202020204" pitchFamily="34" charset="0"/>
                <a:ea typeface="Arial Unicode MS"/>
                <a:cs typeface="Arial Unicode MS"/>
              </a:rPr>
              <a:t>And all pray in silence for a while. </a:t>
            </a:r>
            <a:endParaRPr lang="en-GB" sz="2000" dirty="0">
              <a:solidFill>
                <a:srgbClr val="000000"/>
              </a:solidFill>
              <a:effectLst/>
              <a:latin typeface="Helvetica" panose="020B0604020202020204" pitchFamily="34" charset="0"/>
              <a:ea typeface="Arial Unicode MS"/>
              <a:cs typeface="Arial Unicode MS"/>
            </a:endParaRPr>
          </a:p>
        </p:txBody>
      </p:sp>
    </p:spTree>
    <p:extLst>
      <p:ext uri="{BB962C8B-B14F-4D97-AF65-F5344CB8AC3E}">
        <p14:creationId xmlns:p14="http://schemas.microsoft.com/office/powerpoint/2010/main" val="16728600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5878CB3-68B3-4555-B2B2-FC4316FEAAE7}"/>
              </a:ext>
            </a:extLst>
          </p:cNvPr>
          <p:cNvSpPr/>
          <p:nvPr/>
        </p:nvSpPr>
        <p:spPr>
          <a:xfrm>
            <a:off x="1280160" y="1443841"/>
            <a:ext cx="7863840" cy="4401205"/>
          </a:xfrm>
          <a:prstGeom prst="rect">
            <a:avLst/>
          </a:prstGeom>
        </p:spPr>
        <p:txBody>
          <a:bodyPr wrap="square">
            <a:spAutoFit/>
          </a:bodyPr>
          <a:lstStyle/>
          <a:p>
            <a:pPr>
              <a:spcAft>
                <a:spcPts val="0"/>
              </a:spcAft>
            </a:pPr>
            <a:r>
              <a:rPr lang="en-GB" sz="2000" i="1" dirty="0">
                <a:solidFill>
                  <a:srgbClr val="FF2600"/>
                </a:solidFill>
                <a:latin typeface="Helvetica" panose="020B0604020202020204" pitchFamily="34" charset="0"/>
                <a:ea typeface="Arial Unicode MS"/>
                <a:cs typeface="Arial Unicode MS"/>
              </a:rPr>
              <a:t>Then the Bishop/priest lays hands over all those to be confirmed (as do the Priests who are associated with him). But the celebrant alone says: </a:t>
            </a:r>
            <a:endParaRPr lang="en-GB" sz="2000" dirty="0">
              <a:solidFill>
                <a:srgbClr val="000000"/>
              </a:solidFill>
              <a:latin typeface="Helvetica" panose="020B0604020202020204" pitchFamily="34" charset="0"/>
              <a:ea typeface="Arial Unicode MS"/>
              <a:cs typeface="Arial Unicode MS"/>
            </a:endParaRPr>
          </a:p>
          <a:p>
            <a:pPr>
              <a:spcAft>
                <a:spcPts val="0"/>
              </a:spcAft>
            </a:pPr>
            <a:r>
              <a:rPr lang="en-GB" sz="2000" dirty="0">
                <a:solidFill>
                  <a:srgbClr val="000000"/>
                </a:solidFill>
                <a:latin typeface="Helvetica" panose="020B0604020202020204" pitchFamily="34" charset="0"/>
                <a:ea typeface="Arial Unicode MS"/>
                <a:cs typeface="Arial Unicode MS"/>
              </a:rPr>
              <a:t>Almighty God, Father of our Lord Jesus Christ, </a:t>
            </a:r>
          </a:p>
          <a:p>
            <a:pPr>
              <a:spcAft>
                <a:spcPts val="0"/>
              </a:spcAft>
            </a:pPr>
            <a:r>
              <a:rPr lang="en-GB" sz="2000" dirty="0">
                <a:solidFill>
                  <a:srgbClr val="000000"/>
                </a:solidFill>
                <a:latin typeface="Helvetica" panose="020B0604020202020204" pitchFamily="34" charset="0"/>
                <a:ea typeface="Arial Unicode MS"/>
                <a:cs typeface="Arial Unicode MS"/>
              </a:rPr>
              <a:t>who brought these your servants to new birth </a:t>
            </a:r>
          </a:p>
          <a:p>
            <a:pPr>
              <a:spcAft>
                <a:spcPts val="0"/>
              </a:spcAft>
            </a:pPr>
            <a:r>
              <a:rPr lang="en-GB" sz="2000" dirty="0">
                <a:solidFill>
                  <a:srgbClr val="000000"/>
                </a:solidFill>
                <a:latin typeface="Helvetica" panose="020B0604020202020204" pitchFamily="34" charset="0"/>
                <a:ea typeface="Arial Unicode MS"/>
                <a:cs typeface="Arial Unicode MS"/>
              </a:rPr>
              <a:t>by water and the Holy Spirit,</a:t>
            </a:r>
            <a:br>
              <a:rPr lang="en-GB" sz="2000" dirty="0">
                <a:solidFill>
                  <a:srgbClr val="000000"/>
                </a:solidFill>
                <a:latin typeface="Helvetica" panose="020B0604020202020204" pitchFamily="34" charset="0"/>
                <a:ea typeface="Arial Unicode MS"/>
                <a:cs typeface="Arial Unicode MS"/>
              </a:rPr>
            </a:br>
            <a:r>
              <a:rPr lang="en-GB" sz="2000" dirty="0">
                <a:solidFill>
                  <a:srgbClr val="000000"/>
                </a:solidFill>
                <a:latin typeface="Helvetica" panose="020B0604020202020204" pitchFamily="34" charset="0"/>
                <a:ea typeface="Arial Unicode MS"/>
                <a:cs typeface="Arial Unicode MS"/>
              </a:rPr>
              <a:t>freeing them from sin: </a:t>
            </a:r>
          </a:p>
          <a:p>
            <a:pPr>
              <a:spcAft>
                <a:spcPts val="0"/>
              </a:spcAft>
            </a:pPr>
            <a:r>
              <a:rPr lang="en-GB" sz="2000" dirty="0">
                <a:solidFill>
                  <a:srgbClr val="000000"/>
                </a:solidFill>
                <a:latin typeface="Helvetica" panose="020B0604020202020204" pitchFamily="34" charset="0"/>
                <a:ea typeface="Arial Unicode MS"/>
                <a:cs typeface="Arial Unicode MS"/>
              </a:rPr>
              <a:t>send upon them, O Lord, the Holy Spirit, the Paraclete; </a:t>
            </a:r>
          </a:p>
          <a:p>
            <a:pPr>
              <a:spcAft>
                <a:spcPts val="0"/>
              </a:spcAft>
            </a:pPr>
            <a:r>
              <a:rPr lang="en-GB" sz="2000" dirty="0">
                <a:solidFill>
                  <a:srgbClr val="000000"/>
                </a:solidFill>
                <a:latin typeface="Helvetica" panose="020B0604020202020204" pitchFamily="34" charset="0"/>
                <a:ea typeface="Arial Unicode MS"/>
                <a:cs typeface="Arial Unicode MS"/>
              </a:rPr>
              <a:t>give them the spirit of wisdom and understanding,</a:t>
            </a:r>
            <a:br>
              <a:rPr lang="en-GB" sz="2000" dirty="0">
                <a:solidFill>
                  <a:srgbClr val="000000"/>
                </a:solidFill>
                <a:latin typeface="Helvetica" panose="020B0604020202020204" pitchFamily="34" charset="0"/>
                <a:ea typeface="Arial Unicode MS"/>
                <a:cs typeface="Arial Unicode MS"/>
              </a:rPr>
            </a:br>
            <a:r>
              <a:rPr lang="en-GB" sz="2000" dirty="0">
                <a:solidFill>
                  <a:srgbClr val="000000"/>
                </a:solidFill>
                <a:latin typeface="Helvetica" panose="020B0604020202020204" pitchFamily="34" charset="0"/>
                <a:ea typeface="Arial Unicode MS"/>
                <a:cs typeface="Arial Unicode MS"/>
              </a:rPr>
              <a:t>the spirit of counsel and fortitude,</a:t>
            </a:r>
            <a:br>
              <a:rPr lang="en-GB" sz="2000" dirty="0">
                <a:solidFill>
                  <a:srgbClr val="000000"/>
                </a:solidFill>
                <a:latin typeface="Helvetica" panose="020B0604020202020204" pitchFamily="34" charset="0"/>
                <a:ea typeface="Arial Unicode MS"/>
                <a:cs typeface="Arial Unicode MS"/>
              </a:rPr>
            </a:br>
            <a:r>
              <a:rPr lang="en-GB" sz="2000" dirty="0">
                <a:solidFill>
                  <a:srgbClr val="000000"/>
                </a:solidFill>
                <a:latin typeface="Helvetica" panose="020B0604020202020204" pitchFamily="34" charset="0"/>
                <a:ea typeface="Arial Unicode MS"/>
                <a:cs typeface="Arial Unicode MS"/>
              </a:rPr>
              <a:t>the spirit of knowledge and piety; </a:t>
            </a:r>
          </a:p>
          <a:p>
            <a:pPr>
              <a:spcAft>
                <a:spcPts val="0"/>
              </a:spcAft>
            </a:pPr>
            <a:r>
              <a:rPr lang="en-GB" sz="2000" dirty="0">
                <a:solidFill>
                  <a:srgbClr val="000000"/>
                </a:solidFill>
                <a:latin typeface="Helvetica" panose="020B0604020202020204" pitchFamily="34" charset="0"/>
                <a:ea typeface="Arial Unicode MS"/>
                <a:cs typeface="Arial Unicode MS"/>
              </a:rPr>
              <a:t>fill them with the spirit of the fear of the Lord. </a:t>
            </a:r>
          </a:p>
          <a:p>
            <a:pPr>
              <a:spcAft>
                <a:spcPts val="0"/>
              </a:spcAft>
            </a:pPr>
            <a:r>
              <a:rPr lang="en-GB" sz="2000" dirty="0">
                <a:solidFill>
                  <a:srgbClr val="000000"/>
                </a:solidFill>
                <a:latin typeface="Helvetica" panose="020B0604020202020204" pitchFamily="34" charset="0"/>
                <a:ea typeface="Arial Unicode MS"/>
                <a:cs typeface="Arial Unicode MS"/>
              </a:rPr>
              <a:t>Through Christ our Lord.</a:t>
            </a:r>
            <a:br>
              <a:rPr lang="en-GB" sz="2000" dirty="0">
                <a:solidFill>
                  <a:srgbClr val="000000"/>
                </a:solidFill>
                <a:latin typeface="Helvetica" panose="020B0604020202020204" pitchFamily="34" charset="0"/>
                <a:ea typeface="Arial Unicode MS"/>
                <a:cs typeface="Arial Unicode MS"/>
              </a:rPr>
            </a:br>
            <a:r>
              <a:rPr lang="en-GB" sz="2000" dirty="0">
                <a:solidFill>
                  <a:srgbClr val="000000"/>
                </a:solidFill>
                <a:latin typeface="Helvetica" panose="020B0604020202020204" pitchFamily="34" charset="0"/>
                <a:ea typeface="Arial Unicode MS"/>
                <a:cs typeface="Arial Unicode MS"/>
              </a:rPr>
              <a:t>Amen</a:t>
            </a:r>
            <a:endParaRPr lang="en-GB" sz="2000" dirty="0">
              <a:solidFill>
                <a:srgbClr val="000000"/>
              </a:solidFill>
              <a:effectLst/>
              <a:latin typeface="Helvetica" panose="020B0604020202020204" pitchFamily="34" charset="0"/>
              <a:ea typeface="Arial Unicode MS"/>
              <a:cs typeface="Arial Unicode MS"/>
            </a:endParaRPr>
          </a:p>
        </p:txBody>
      </p:sp>
    </p:spTree>
    <p:extLst>
      <p:ext uri="{BB962C8B-B14F-4D97-AF65-F5344CB8AC3E}">
        <p14:creationId xmlns:p14="http://schemas.microsoft.com/office/powerpoint/2010/main" val="39823437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49510-305A-462C-8E8D-18A13DAB37F3}"/>
              </a:ext>
            </a:extLst>
          </p:cNvPr>
          <p:cNvSpPr>
            <a:spLocks noGrp="1"/>
          </p:cNvSpPr>
          <p:nvPr>
            <p:ph type="ctrTitle"/>
          </p:nvPr>
        </p:nvSpPr>
        <p:spPr/>
        <p:txBody>
          <a:bodyPr/>
          <a:lstStyle/>
          <a:p>
            <a:r>
              <a:rPr lang="en-GB" dirty="0"/>
              <a:t>The rite of confirmation</a:t>
            </a:r>
          </a:p>
        </p:txBody>
      </p:sp>
      <p:sp>
        <p:nvSpPr>
          <p:cNvPr id="3" name="Subtitle 2">
            <a:extLst>
              <a:ext uri="{FF2B5EF4-FFF2-40B4-BE49-F238E27FC236}">
                <a16:creationId xmlns:a16="http://schemas.microsoft.com/office/drawing/2014/main" id="{986857D3-51D5-4E61-BC74-92783418A865}"/>
              </a:ext>
            </a:extLst>
          </p:cNvPr>
          <p:cNvSpPr>
            <a:spLocks noGrp="1"/>
          </p:cNvSpPr>
          <p:nvPr>
            <p:ph type="subTitle" idx="1"/>
          </p:nvPr>
        </p:nvSpPr>
        <p:spPr/>
        <p:txBody>
          <a:bodyPr>
            <a:normAutofit/>
          </a:bodyPr>
          <a:lstStyle/>
          <a:p>
            <a:r>
              <a:rPr lang="en-GB" sz="4000" dirty="0">
                <a:solidFill>
                  <a:srgbClr val="FF0000"/>
                </a:solidFill>
                <a:latin typeface="Bahnschrift SemiBold" panose="020B0502040204020203" pitchFamily="34" charset="0"/>
              </a:rPr>
              <a:t>The anointing with chrism</a:t>
            </a:r>
          </a:p>
        </p:txBody>
      </p:sp>
    </p:spTree>
    <p:extLst>
      <p:ext uri="{BB962C8B-B14F-4D97-AF65-F5344CB8AC3E}">
        <p14:creationId xmlns:p14="http://schemas.microsoft.com/office/powerpoint/2010/main" val="5120406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A8DB11B-EC4F-4201-9901-D89C231317CC}"/>
              </a:ext>
            </a:extLst>
          </p:cNvPr>
          <p:cNvSpPr/>
          <p:nvPr/>
        </p:nvSpPr>
        <p:spPr>
          <a:xfrm>
            <a:off x="326270" y="1772250"/>
            <a:ext cx="4854564" cy="3416320"/>
          </a:xfrm>
          <a:prstGeom prst="rect">
            <a:avLst/>
          </a:prstGeom>
        </p:spPr>
        <p:txBody>
          <a:bodyPr wrap="square" lIns="91440" tIns="45720" rIns="91440" bIns="45720" anchor="t">
            <a:spAutoFit/>
          </a:bodyPr>
          <a:lstStyle/>
          <a:p>
            <a:pPr fontAlgn="base"/>
            <a:r>
              <a:rPr lang="en-US" sz="5400" dirty="0">
                <a:solidFill>
                  <a:srgbClr val="C00000"/>
                </a:solidFill>
              </a:rPr>
              <a:t>"Be sealed with the gift </a:t>
            </a:r>
            <a:endParaRPr lang="en-US"/>
          </a:p>
          <a:p>
            <a:r>
              <a:rPr lang="en-US" sz="5400" dirty="0">
                <a:solidFill>
                  <a:srgbClr val="C00000"/>
                </a:solidFill>
              </a:rPr>
              <a:t>of the Holy Spirit..."</a:t>
            </a:r>
            <a:endParaRPr lang="en-US"/>
          </a:p>
        </p:txBody>
      </p:sp>
      <p:pic>
        <p:nvPicPr>
          <p:cNvPr id="7" name="Picture 7" descr="A group of people wearing costumes&#10;&#10;Description automatically generated">
            <a:extLst>
              <a:ext uri="{FF2B5EF4-FFF2-40B4-BE49-F238E27FC236}">
                <a16:creationId xmlns:a16="http://schemas.microsoft.com/office/drawing/2014/main" id="{FDA98E9E-3825-4402-8701-6A1FC4FF249C}"/>
              </a:ext>
            </a:extLst>
          </p:cNvPr>
          <p:cNvPicPr>
            <a:picLocks noChangeAspect="1"/>
          </p:cNvPicPr>
          <p:nvPr/>
        </p:nvPicPr>
        <p:blipFill>
          <a:blip r:embed="rId3"/>
          <a:stretch>
            <a:fillRect/>
          </a:stretch>
        </p:blipFill>
        <p:spPr>
          <a:xfrm>
            <a:off x="5170100" y="1019357"/>
            <a:ext cx="6351915" cy="4833666"/>
          </a:xfrm>
          <a:prstGeom prst="rect">
            <a:avLst/>
          </a:prstGeom>
        </p:spPr>
      </p:pic>
    </p:spTree>
    <p:extLst>
      <p:ext uri="{BB962C8B-B14F-4D97-AF65-F5344CB8AC3E}">
        <p14:creationId xmlns:p14="http://schemas.microsoft.com/office/powerpoint/2010/main" val="7896298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E7F4B9-B454-41CC-8ECF-3FAC1EBF04A7}"/>
              </a:ext>
            </a:extLst>
          </p:cNvPr>
          <p:cNvSpPr/>
          <p:nvPr/>
        </p:nvSpPr>
        <p:spPr>
          <a:xfrm>
            <a:off x="1442720" y="1166843"/>
            <a:ext cx="7701280" cy="6370975"/>
          </a:xfrm>
          <a:prstGeom prst="rect">
            <a:avLst/>
          </a:prstGeom>
        </p:spPr>
        <p:txBody>
          <a:bodyPr wrap="square">
            <a:spAutoFit/>
          </a:bodyPr>
          <a:lstStyle/>
          <a:p>
            <a:pPr>
              <a:spcAft>
                <a:spcPts val="0"/>
              </a:spcAft>
            </a:pPr>
            <a:r>
              <a:rPr lang="en-GB" sz="2400" i="1" dirty="0">
                <a:solidFill>
                  <a:srgbClr val="FF2600"/>
                </a:solidFill>
                <a:latin typeface="Helvetica" panose="020B0604020202020204" pitchFamily="34" charset="0"/>
                <a:ea typeface="Arial Unicode MS"/>
                <a:cs typeface="Arial Unicode MS"/>
              </a:rPr>
              <a:t>The sponsor who presents the person to be confirmed places his (her) right hand on his (her) shoulder the Master of </a:t>
            </a:r>
            <a:r>
              <a:rPr lang="en-GB" sz="2400" i="1" dirty="0" err="1">
                <a:solidFill>
                  <a:srgbClr val="FF2600"/>
                </a:solidFill>
                <a:latin typeface="Helvetica" panose="020B0604020202020204" pitchFamily="34" charset="0"/>
                <a:ea typeface="Arial Unicode MS"/>
                <a:cs typeface="Arial Unicode MS"/>
              </a:rPr>
              <a:t>Ceromonies</a:t>
            </a:r>
            <a:r>
              <a:rPr lang="en-GB" sz="2400" i="1" dirty="0">
                <a:solidFill>
                  <a:srgbClr val="FF2600"/>
                </a:solidFill>
                <a:latin typeface="Helvetica" panose="020B0604020202020204" pitchFamily="34" charset="0"/>
                <a:ea typeface="Arial Unicode MS"/>
                <a:cs typeface="Arial Unicode MS"/>
              </a:rPr>
              <a:t> will read the Confirmation name to the bishop displayed on the badge worn by the candidate. </a:t>
            </a:r>
            <a:endParaRPr lang="en-GB" sz="2400" dirty="0">
              <a:solidFill>
                <a:srgbClr val="000000"/>
              </a:solidFill>
              <a:latin typeface="Helvetica" panose="020B0604020202020204" pitchFamily="34" charset="0"/>
              <a:ea typeface="Arial Unicode MS"/>
              <a:cs typeface="Arial Unicode MS"/>
            </a:endParaRPr>
          </a:p>
          <a:p>
            <a:pPr>
              <a:spcAft>
                <a:spcPts val="0"/>
              </a:spcAft>
            </a:pPr>
            <a:r>
              <a:rPr lang="en-GB" sz="2400" i="1" dirty="0">
                <a:solidFill>
                  <a:srgbClr val="FF2600"/>
                </a:solidFill>
                <a:latin typeface="Helvetica" panose="020B0604020202020204" pitchFamily="34" charset="0"/>
                <a:ea typeface="Arial Unicode MS"/>
                <a:cs typeface="Arial Unicode MS"/>
              </a:rPr>
              <a:t> </a:t>
            </a:r>
            <a:endParaRPr lang="en-GB" sz="2400" dirty="0">
              <a:solidFill>
                <a:srgbClr val="000000"/>
              </a:solidFill>
              <a:latin typeface="Helvetica" panose="020B0604020202020204" pitchFamily="34" charset="0"/>
              <a:ea typeface="Arial Unicode MS"/>
              <a:cs typeface="Arial Unicode MS"/>
            </a:endParaRPr>
          </a:p>
          <a:p>
            <a:pPr>
              <a:spcAft>
                <a:spcPts val="0"/>
              </a:spcAft>
            </a:pPr>
            <a:r>
              <a:rPr lang="en-GB" sz="2400" i="1" dirty="0">
                <a:solidFill>
                  <a:srgbClr val="FF2600"/>
                </a:solidFill>
                <a:latin typeface="Helvetica" panose="020B0604020202020204" pitchFamily="34" charset="0"/>
                <a:ea typeface="Arial Unicode MS"/>
                <a:cs typeface="Arial Unicode MS"/>
              </a:rPr>
              <a:t>The Bishop/priest dips his right thumb into the Chrism and makes the sign of the cross on the forehead of the one to be confirmed saying: </a:t>
            </a:r>
            <a:endParaRPr lang="en-GB" sz="2400" dirty="0">
              <a:solidFill>
                <a:srgbClr val="000000"/>
              </a:solidFill>
              <a:latin typeface="Helvetica" panose="020B0604020202020204" pitchFamily="34" charset="0"/>
              <a:ea typeface="Arial Unicode MS"/>
              <a:cs typeface="Arial Unicode MS"/>
            </a:endParaRPr>
          </a:p>
          <a:p>
            <a:pPr>
              <a:spcAft>
                <a:spcPts val="0"/>
              </a:spcAft>
            </a:pPr>
            <a:r>
              <a:rPr lang="en-GB" sz="2400" dirty="0">
                <a:solidFill>
                  <a:srgbClr val="000000"/>
                </a:solidFill>
                <a:latin typeface="Helvetica" panose="020B0604020202020204" pitchFamily="34" charset="0"/>
                <a:ea typeface="Arial Unicode MS"/>
                <a:cs typeface="Arial Unicode MS"/>
              </a:rPr>
              <a:t> </a:t>
            </a:r>
          </a:p>
          <a:p>
            <a:pPr>
              <a:spcAft>
                <a:spcPts val="0"/>
              </a:spcAft>
            </a:pPr>
            <a:r>
              <a:rPr lang="en-GB" sz="2400" b="1" dirty="0">
                <a:solidFill>
                  <a:srgbClr val="FF2600"/>
                </a:solidFill>
                <a:latin typeface="Helvetica" panose="020B0604020202020204" pitchFamily="34" charset="0"/>
                <a:ea typeface="Arial Unicode MS"/>
                <a:cs typeface="Arial Unicode MS"/>
              </a:rPr>
              <a:t>N.</a:t>
            </a:r>
            <a:r>
              <a:rPr lang="en-GB" sz="2400" dirty="0">
                <a:solidFill>
                  <a:srgbClr val="000000"/>
                </a:solidFill>
                <a:latin typeface="Helvetica" panose="020B0604020202020204" pitchFamily="34" charset="0"/>
                <a:ea typeface="Arial Unicode MS"/>
                <a:cs typeface="Arial Unicode MS"/>
              </a:rPr>
              <a:t>, be sealed with the Gift of the Holy Spirit. </a:t>
            </a:r>
          </a:p>
          <a:p>
            <a:pPr>
              <a:spcAft>
                <a:spcPts val="0"/>
              </a:spcAft>
            </a:pPr>
            <a:r>
              <a:rPr lang="en-GB" sz="2400" dirty="0">
                <a:solidFill>
                  <a:srgbClr val="000000"/>
                </a:solidFill>
                <a:latin typeface="Helvetica" panose="020B0604020202020204" pitchFamily="34" charset="0"/>
                <a:ea typeface="Arial Unicode MS"/>
                <a:cs typeface="Arial Unicode MS"/>
              </a:rPr>
              <a:t> </a:t>
            </a:r>
          </a:p>
          <a:p>
            <a:pPr>
              <a:spcAft>
                <a:spcPts val="0"/>
              </a:spcAft>
            </a:pPr>
            <a:r>
              <a:rPr lang="en-GB" sz="2400" i="1" dirty="0">
                <a:solidFill>
                  <a:srgbClr val="FF2600"/>
                </a:solidFill>
                <a:latin typeface="Helvetica" panose="020B0604020202020204" pitchFamily="34" charset="0"/>
                <a:ea typeface="Arial Unicode MS"/>
                <a:cs typeface="Arial Unicode MS"/>
              </a:rPr>
              <a:t>The newly confirmed replies:</a:t>
            </a:r>
            <a:r>
              <a:rPr lang="en-GB" sz="2400" dirty="0">
                <a:solidFill>
                  <a:srgbClr val="000000"/>
                </a:solidFill>
                <a:latin typeface="Helvetica" panose="020B0604020202020204" pitchFamily="34" charset="0"/>
                <a:ea typeface="Arial Unicode MS"/>
                <a:cs typeface="Arial Unicode MS"/>
              </a:rPr>
              <a:t> Amen.</a:t>
            </a:r>
          </a:p>
          <a:p>
            <a:pPr>
              <a:spcAft>
                <a:spcPts val="0"/>
              </a:spcAft>
            </a:pPr>
            <a:r>
              <a:rPr lang="en-GB" sz="2400" i="1" dirty="0">
                <a:solidFill>
                  <a:srgbClr val="FF2600"/>
                </a:solidFill>
                <a:latin typeface="Helvetica" panose="020B0604020202020204" pitchFamily="34" charset="0"/>
                <a:ea typeface="Arial Unicode MS"/>
                <a:cs typeface="Arial Unicode MS"/>
              </a:rPr>
              <a:t>The Bishop</a:t>
            </a:r>
            <a:r>
              <a:rPr lang="en-GB" sz="2400" i="1">
                <a:solidFill>
                  <a:srgbClr val="FF2600"/>
                </a:solidFill>
                <a:latin typeface="Helvetica" panose="020B0604020202020204" pitchFamily="34" charset="0"/>
                <a:ea typeface="Arial Unicode MS"/>
                <a:cs typeface="Arial Unicode MS"/>
              </a:rPr>
              <a:t>/priest </a:t>
            </a:r>
            <a:r>
              <a:rPr lang="en-GB" sz="2400" i="1" dirty="0">
                <a:solidFill>
                  <a:srgbClr val="FF2600"/>
                </a:solidFill>
                <a:latin typeface="Helvetica" panose="020B0604020202020204" pitchFamily="34" charset="0"/>
                <a:ea typeface="Arial Unicode MS"/>
                <a:cs typeface="Arial Unicode MS"/>
              </a:rPr>
              <a:t>adds: </a:t>
            </a:r>
            <a:endParaRPr lang="en-GB" sz="2400" dirty="0">
              <a:solidFill>
                <a:srgbClr val="000000"/>
              </a:solidFill>
              <a:latin typeface="Helvetica" panose="020B0604020202020204" pitchFamily="34" charset="0"/>
              <a:ea typeface="Arial Unicode MS"/>
              <a:cs typeface="Arial Unicode MS"/>
            </a:endParaRPr>
          </a:p>
          <a:p>
            <a:pPr>
              <a:spcAft>
                <a:spcPts val="0"/>
              </a:spcAft>
            </a:pPr>
            <a:r>
              <a:rPr lang="en-GB" sz="2400" dirty="0">
                <a:solidFill>
                  <a:srgbClr val="000000"/>
                </a:solidFill>
                <a:latin typeface="Helvetica" panose="020B0604020202020204" pitchFamily="34" charset="0"/>
                <a:ea typeface="Arial Unicode MS"/>
                <a:cs typeface="Arial Unicode MS"/>
              </a:rPr>
              <a:t>Peace be with you. </a:t>
            </a:r>
          </a:p>
          <a:p>
            <a:pPr>
              <a:spcAft>
                <a:spcPts val="0"/>
              </a:spcAft>
            </a:pPr>
            <a:r>
              <a:rPr lang="en-GB" sz="2400" i="1" dirty="0">
                <a:solidFill>
                  <a:srgbClr val="FF2600"/>
                </a:solidFill>
                <a:latin typeface="Helvetica" panose="020B0604020202020204" pitchFamily="34" charset="0"/>
                <a:ea typeface="Arial Unicode MS"/>
                <a:cs typeface="Arial Unicode MS"/>
              </a:rPr>
              <a:t> </a:t>
            </a:r>
            <a:endParaRPr lang="en-GB" sz="2400" dirty="0">
              <a:solidFill>
                <a:srgbClr val="000000"/>
              </a:solidFill>
              <a:latin typeface="Helvetica" panose="020B0604020202020204" pitchFamily="34" charset="0"/>
              <a:ea typeface="Arial Unicode MS"/>
              <a:cs typeface="Arial Unicode MS"/>
            </a:endParaRPr>
          </a:p>
          <a:p>
            <a:pPr>
              <a:spcAft>
                <a:spcPts val="0"/>
              </a:spcAft>
            </a:pPr>
            <a:r>
              <a:rPr lang="en-GB" sz="2400" i="1" dirty="0">
                <a:solidFill>
                  <a:srgbClr val="FF2600"/>
                </a:solidFill>
                <a:latin typeface="Helvetica" panose="020B0604020202020204" pitchFamily="34" charset="0"/>
                <a:ea typeface="Arial Unicode MS"/>
                <a:cs typeface="Arial Unicode MS"/>
              </a:rPr>
              <a:t>The newly confirmed:</a:t>
            </a:r>
            <a:r>
              <a:rPr lang="en-GB" sz="2400" dirty="0">
                <a:solidFill>
                  <a:srgbClr val="000000"/>
                </a:solidFill>
                <a:latin typeface="Helvetica" panose="020B0604020202020204" pitchFamily="34" charset="0"/>
                <a:ea typeface="Arial Unicode MS"/>
                <a:cs typeface="Arial Unicode MS"/>
              </a:rPr>
              <a:t> And with your spirit. </a:t>
            </a:r>
            <a:endParaRPr lang="en-GB" sz="2400" dirty="0">
              <a:solidFill>
                <a:srgbClr val="000000"/>
              </a:solidFill>
              <a:effectLst/>
              <a:latin typeface="Helvetica" panose="020B0604020202020204" pitchFamily="34" charset="0"/>
              <a:ea typeface="Arial Unicode MS"/>
              <a:cs typeface="Arial Unicode MS"/>
            </a:endParaRPr>
          </a:p>
        </p:txBody>
      </p:sp>
    </p:spTree>
    <p:extLst>
      <p:ext uri="{BB962C8B-B14F-4D97-AF65-F5344CB8AC3E}">
        <p14:creationId xmlns:p14="http://schemas.microsoft.com/office/powerpoint/2010/main" val="35196916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D49510-305A-462C-8E8D-18A13DAB37F3}"/>
              </a:ext>
            </a:extLst>
          </p:cNvPr>
          <p:cNvSpPr>
            <a:spLocks noGrp="1"/>
          </p:cNvSpPr>
          <p:nvPr>
            <p:ph type="ctrTitle"/>
          </p:nvPr>
        </p:nvSpPr>
        <p:spPr/>
        <p:txBody>
          <a:bodyPr/>
          <a:lstStyle/>
          <a:p>
            <a:r>
              <a:rPr lang="en-GB" dirty="0"/>
              <a:t>Confirmation Video</a:t>
            </a:r>
          </a:p>
        </p:txBody>
      </p:sp>
      <p:sp>
        <p:nvSpPr>
          <p:cNvPr id="3" name="Subtitle 2">
            <a:extLst>
              <a:ext uri="{FF2B5EF4-FFF2-40B4-BE49-F238E27FC236}">
                <a16:creationId xmlns:a16="http://schemas.microsoft.com/office/drawing/2014/main" id="{986857D3-51D5-4E61-BC74-92783418A865}"/>
              </a:ext>
            </a:extLst>
          </p:cNvPr>
          <p:cNvSpPr>
            <a:spLocks noGrp="1"/>
          </p:cNvSpPr>
          <p:nvPr>
            <p:ph type="subTitle" idx="1"/>
          </p:nvPr>
        </p:nvSpPr>
        <p:spPr/>
        <p:txBody>
          <a:bodyPr>
            <a:normAutofit/>
          </a:bodyPr>
          <a:lstStyle/>
          <a:p>
            <a:r>
              <a:rPr lang="en-GB" sz="4000" dirty="0">
                <a:solidFill>
                  <a:srgbClr val="FF0000"/>
                </a:solidFill>
                <a:latin typeface="Bahnschrift SemiBold" panose="020B0502040204020203" pitchFamily="34" charset="0"/>
              </a:rPr>
              <a:t>Sophia Sketchpad video</a:t>
            </a:r>
          </a:p>
        </p:txBody>
      </p:sp>
    </p:spTree>
    <p:extLst>
      <p:ext uri="{BB962C8B-B14F-4D97-AF65-F5344CB8AC3E}">
        <p14:creationId xmlns:p14="http://schemas.microsoft.com/office/powerpoint/2010/main" val="26980279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9C9664EF-0D74-4781-B4B4-646A93B50B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4C0CC2-F056-47AD-A361-F33F5EE976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999"/>
          </a:xfrm>
          <a:prstGeom prst="rect">
            <a:avLst/>
          </a:prstGeom>
          <a:blipFill dpi="0" rotWithShape="1">
            <a:blip r:embed="rId4">
              <a:alphaModFix amt="60000"/>
              <a:lum bright="70000" contrast="-70000"/>
              <a:extLst>
                <a:ext uri="{BEBA8EAE-BF5A-486C-A8C5-ECC9F3942E4B}">
                  <a14:imgProps xmlns:a14="http://schemas.microsoft.com/office/drawing/2010/main">
                    <a14:imgLayer r:embed="rId5">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18" name="Rectangle 17">
            <a:extLst>
              <a:ext uri="{FF2B5EF4-FFF2-40B4-BE49-F238E27FC236}">
                <a16:creationId xmlns:a16="http://schemas.microsoft.com/office/drawing/2014/main" id="{CD560C9F-7A8F-4FBA-BD3A-EB75B62E45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ln w="22225">
            <a:solidFill>
              <a:srgbClr val="F9B9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a:hlinkClick r:id="" action="ppaction://media"/>
            <a:extLst>
              <a:ext uri="{FF2B5EF4-FFF2-40B4-BE49-F238E27FC236}">
                <a16:creationId xmlns:a16="http://schemas.microsoft.com/office/drawing/2014/main" id="{507245A8-57BF-4A35-86E2-67166644B438}"/>
              </a:ext>
            </a:extLst>
          </p:cNvPr>
          <p:cNvPicPr>
            <a:picLocks noRot="1" noChangeAspect="1"/>
          </p:cNvPicPr>
          <p:nvPr>
            <a:videoFile r:link="rId1"/>
          </p:nvPr>
        </p:nvPicPr>
        <p:blipFill>
          <a:blip r:embed="rId6"/>
          <a:stretch>
            <a:fillRect/>
          </a:stretch>
        </p:blipFill>
        <p:spPr>
          <a:xfrm>
            <a:off x="969008" y="658020"/>
            <a:ext cx="10377788" cy="5551255"/>
          </a:xfrm>
          <a:prstGeom prst="rect">
            <a:avLst/>
          </a:prstGeom>
        </p:spPr>
      </p:pic>
    </p:spTree>
    <p:extLst>
      <p:ext uri="{BB962C8B-B14F-4D97-AF65-F5344CB8AC3E}">
        <p14:creationId xmlns:p14="http://schemas.microsoft.com/office/powerpoint/2010/main" val="36999507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7B5F0-48F3-4437-9E67-4A90C8A1C6E5}"/>
              </a:ext>
            </a:extLst>
          </p:cNvPr>
          <p:cNvSpPr>
            <a:spLocks noGrp="1"/>
          </p:cNvSpPr>
          <p:nvPr>
            <p:ph type="title"/>
          </p:nvPr>
        </p:nvSpPr>
        <p:spPr/>
        <p:txBody>
          <a:bodyPr/>
          <a:lstStyle/>
          <a:p>
            <a:pPr algn="ctr"/>
            <a:r>
              <a:rPr lang="en-GB" dirty="0"/>
              <a:t>Praying together…</a:t>
            </a:r>
          </a:p>
        </p:txBody>
      </p:sp>
      <p:pic>
        <p:nvPicPr>
          <p:cNvPr id="6" name="Content Placeholder 5">
            <a:extLst>
              <a:ext uri="{FF2B5EF4-FFF2-40B4-BE49-F238E27FC236}">
                <a16:creationId xmlns:a16="http://schemas.microsoft.com/office/drawing/2014/main" id="{DF6373D4-CADB-4EDA-8A45-4707A955AF9A}"/>
              </a:ext>
            </a:extLst>
          </p:cNvPr>
          <p:cNvPicPr>
            <a:picLocks noGrp="1" noChangeAspect="1"/>
          </p:cNvPicPr>
          <p:nvPr>
            <p:ph sz="half" idx="1"/>
          </p:nvPr>
        </p:nvPicPr>
        <p:blipFill>
          <a:blip r:embed="rId3"/>
          <a:stretch>
            <a:fillRect/>
          </a:stretch>
        </p:blipFill>
        <p:spPr>
          <a:xfrm>
            <a:off x="1069848" y="2397760"/>
            <a:ext cx="3448971" cy="3535680"/>
          </a:xfrm>
          <a:prstGeom prst="rect">
            <a:avLst/>
          </a:prstGeom>
          <a:ln>
            <a:noFill/>
          </a:ln>
          <a:effectLst>
            <a:softEdge rad="112500"/>
          </a:effectLst>
        </p:spPr>
      </p:pic>
      <p:sp>
        <p:nvSpPr>
          <p:cNvPr id="4" name="Content Placeholder 3">
            <a:extLst>
              <a:ext uri="{FF2B5EF4-FFF2-40B4-BE49-F238E27FC236}">
                <a16:creationId xmlns:a16="http://schemas.microsoft.com/office/drawing/2014/main" id="{233BB5BF-EEF2-4D33-93EB-71D576DF1884}"/>
              </a:ext>
            </a:extLst>
          </p:cNvPr>
          <p:cNvSpPr>
            <a:spLocks noGrp="1"/>
          </p:cNvSpPr>
          <p:nvPr>
            <p:ph sz="half" idx="2"/>
          </p:nvPr>
        </p:nvSpPr>
        <p:spPr>
          <a:xfrm>
            <a:off x="5120640" y="2194560"/>
            <a:ext cx="5998464" cy="3977640"/>
          </a:xfrm>
        </p:spPr>
        <p:txBody>
          <a:bodyPr>
            <a:normAutofit/>
          </a:bodyPr>
          <a:lstStyle/>
          <a:p>
            <a:r>
              <a:rPr lang="en-GB" sz="2800" dirty="0"/>
              <a:t>Set aside some time to do this preparation with no distractions</a:t>
            </a:r>
          </a:p>
          <a:p>
            <a:r>
              <a:rPr lang="en-GB" sz="2800" dirty="0"/>
              <a:t>Perhaps you could light a candle to remind us God is with us  during this time of prayer</a:t>
            </a:r>
          </a:p>
          <a:p>
            <a:r>
              <a:rPr lang="en-GB" sz="2800" dirty="0"/>
              <a:t>Others in your household are welcome to join you in prayer</a:t>
            </a:r>
          </a:p>
          <a:p>
            <a:r>
              <a:rPr lang="en-GB" sz="2800" dirty="0"/>
              <a:t>Begin with sign of the cross…</a:t>
            </a:r>
          </a:p>
        </p:txBody>
      </p:sp>
    </p:spTree>
    <p:extLst>
      <p:ext uri="{BB962C8B-B14F-4D97-AF65-F5344CB8AC3E}">
        <p14:creationId xmlns:p14="http://schemas.microsoft.com/office/powerpoint/2010/main" val="3557690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BDED600-8B5B-40B5-AB17-1729E877E54E}"/>
              </a:ext>
            </a:extLst>
          </p:cNvPr>
          <p:cNvSpPr/>
          <p:nvPr/>
        </p:nvSpPr>
        <p:spPr>
          <a:xfrm>
            <a:off x="1037491" y="228600"/>
            <a:ext cx="9337431" cy="6124754"/>
          </a:xfrm>
          <a:prstGeom prst="rect">
            <a:avLst/>
          </a:prstGeom>
        </p:spPr>
        <p:txBody>
          <a:bodyPr wrap="square" lIns="91440" tIns="45720" rIns="91440" bIns="45720" anchor="t">
            <a:spAutoFit/>
          </a:bodyPr>
          <a:lstStyle/>
          <a:p>
            <a:pPr fontAlgn="base"/>
            <a:r>
              <a:rPr lang="en-US" sz="4000" dirty="0">
                <a:solidFill>
                  <a:srgbClr val="C00000"/>
                </a:solidFill>
              </a:rPr>
              <a:t>Opening Prayer</a:t>
            </a:r>
          </a:p>
          <a:p>
            <a:pPr fontAlgn="base"/>
            <a:endParaRPr lang="en-US" sz="3200" dirty="0">
              <a:solidFill>
                <a:srgbClr val="000000"/>
              </a:solidFill>
              <a:latin typeface="Calibri" panose="020F0502020204030204" pitchFamily="34" charset="0"/>
            </a:endParaRPr>
          </a:p>
          <a:p>
            <a:pPr fontAlgn="base"/>
            <a:r>
              <a:rPr lang="en-US" sz="3200" dirty="0">
                <a:solidFill>
                  <a:srgbClr val="000000"/>
                </a:solidFill>
                <a:latin typeface="Rockwell" panose="02060603020205020403" pitchFamily="18" charset="0"/>
              </a:rPr>
              <a:t>Come Holy Spirit, fill the hearts of your faithful and kindle in them the fire of your love. </a:t>
            </a:r>
            <a:r>
              <a:rPr lang="en-US" sz="3200" dirty="0">
                <a:latin typeface="Rockwell" panose="02060603020205020403" pitchFamily="18" charset="0"/>
              </a:rPr>
              <a:t>​</a:t>
            </a:r>
          </a:p>
          <a:p>
            <a:pPr fontAlgn="base"/>
            <a:r>
              <a:rPr lang="en-US" sz="3200" dirty="0">
                <a:solidFill>
                  <a:srgbClr val="000000"/>
                </a:solidFill>
                <a:latin typeface="Rockwell" panose="02060603020205020403" pitchFamily="18" charset="0"/>
              </a:rPr>
              <a:t>Send forth your Spirit and they shall be created. </a:t>
            </a:r>
          </a:p>
          <a:p>
            <a:pPr fontAlgn="base"/>
            <a:r>
              <a:rPr lang="en-US" sz="3200" b="1" dirty="0">
                <a:solidFill>
                  <a:srgbClr val="000000"/>
                </a:solidFill>
                <a:latin typeface="Rockwell" panose="02060603020205020403" pitchFamily="18" charset="0"/>
              </a:rPr>
              <a:t>And You shall renew the face of the earth. </a:t>
            </a:r>
            <a:r>
              <a:rPr lang="en-US" sz="3200" dirty="0">
                <a:latin typeface="Rockwell" panose="02060603020205020403" pitchFamily="18" charset="0"/>
              </a:rPr>
              <a:t>​</a:t>
            </a:r>
          </a:p>
          <a:p>
            <a:pPr fontAlgn="base"/>
            <a:endParaRPr lang="en-US" sz="3200" dirty="0">
              <a:latin typeface="Rockwell" panose="02060603020205020403" pitchFamily="18" charset="0"/>
            </a:endParaRPr>
          </a:p>
          <a:p>
            <a:pPr fontAlgn="base"/>
            <a:r>
              <a:rPr lang="en-US" sz="3200" dirty="0">
                <a:solidFill>
                  <a:srgbClr val="000000"/>
                </a:solidFill>
                <a:latin typeface="Rockwell" panose="02060603020205020403" pitchFamily="18" charset="0"/>
              </a:rPr>
              <a:t>O God, who by the light of the Holy Spirit, did instruct the hearts of the faithful, grant us in the same Spirit to be truly wise and ever to rejoice in His consolation. Through Christ our Lord. </a:t>
            </a:r>
          </a:p>
          <a:p>
            <a:pPr fontAlgn="base"/>
            <a:r>
              <a:rPr lang="en-US" sz="3200" b="1" dirty="0">
                <a:solidFill>
                  <a:srgbClr val="000000"/>
                </a:solidFill>
                <a:latin typeface="Rockwell" panose="02060603020205020403" pitchFamily="18" charset="0"/>
              </a:rPr>
              <a:t>Amen.</a:t>
            </a:r>
            <a:r>
              <a:rPr lang="en-US" sz="3200" b="1" dirty="0">
                <a:latin typeface="Rockwell" panose="02060603020205020403" pitchFamily="18" charset="0"/>
              </a:rPr>
              <a:t>​</a:t>
            </a:r>
            <a:endParaRPr lang="en-US" sz="3200" b="1" i="0" u="none" strike="noStrike" dirty="0">
              <a:effectLst/>
              <a:latin typeface="Rockwell" panose="02060603020205020403" pitchFamily="18" charset="0"/>
            </a:endParaRPr>
          </a:p>
        </p:txBody>
      </p:sp>
    </p:spTree>
    <p:extLst>
      <p:ext uri="{BB962C8B-B14F-4D97-AF65-F5344CB8AC3E}">
        <p14:creationId xmlns:p14="http://schemas.microsoft.com/office/powerpoint/2010/main" val="41086901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804660-36C4-4108-868C-92928C8C22C1}"/>
              </a:ext>
            </a:extLst>
          </p:cNvPr>
          <p:cNvSpPr>
            <a:spLocks noGrp="1"/>
          </p:cNvSpPr>
          <p:nvPr>
            <p:ph type="title"/>
          </p:nvPr>
        </p:nvSpPr>
        <p:spPr/>
        <p:txBody>
          <a:bodyPr/>
          <a:lstStyle/>
          <a:p>
            <a:pPr algn="ctr"/>
            <a:r>
              <a:rPr lang="en-GB" dirty="0"/>
              <a:t>What can you Remember….?</a:t>
            </a:r>
          </a:p>
        </p:txBody>
      </p:sp>
      <p:sp>
        <p:nvSpPr>
          <p:cNvPr id="3" name="Text Placeholder 2">
            <a:extLst>
              <a:ext uri="{FF2B5EF4-FFF2-40B4-BE49-F238E27FC236}">
                <a16:creationId xmlns:a16="http://schemas.microsoft.com/office/drawing/2014/main" id="{179EB54A-5A13-4127-BA9A-BC4A06DA9976}"/>
              </a:ext>
            </a:extLst>
          </p:cNvPr>
          <p:cNvSpPr>
            <a:spLocks noGrp="1"/>
          </p:cNvSpPr>
          <p:nvPr>
            <p:ph type="body" idx="1"/>
          </p:nvPr>
        </p:nvSpPr>
        <p:spPr/>
        <p:txBody>
          <a:bodyPr/>
          <a:lstStyle/>
          <a:p>
            <a:endParaRPr lang="en-GB"/>
          </a:p>
        </p:txBody>
      </p:sp>
      <p:sp>
        <p:nvSpPr>
          <p:cNvPr id="4" name="Content Placeholder 3">
            <a:extLst>
              <a:ext uri="{FF2B5EF4-FFF2-40B4-BE49-F238E27FC236}">
                <a16:creationId xmlns:a16="http://schemas.microsoft.com/office/drawing/2014/main" id="{7F09DC71-555B-4526-9A92-22E8A838024D}"/>
              </a:ext>
            </a:extLst>
          </p:cNvPr>
          <p:cNvSpPr>
            <a:spLocks noGrp="1"/>
          </p:cNvSpPr>
          <p:nvPr>
            <p:ph sz="half" idx="2"/>
          </p:nvPr>
        </p:nvSpPr>
        <p:spPr>
          <a:xfrm>
            <a:off x="1069848" y="2093976"/>
            <a:ext cx="4754880" cy="3941064"/>
          </a:xfrm>
        </p:spPr>
        <p:txBody>
          <a:bodyPr>
            <a:normAutofit fontScale="85000" lnSpcReduction="20000"/>
          </a:bodyPr>
          <a:lstStyle/>
          <a:p>
            <a:r>
              <a:rPr lang="en-GB" dirty="0"/>
              <a:t>Q. What are the 7 Sacraments of the Catholic Church?</a:t>
            </a:r>
          </a:p>
          <a:p>
            <a:endParaRPr lang="en-GB" dirty="0"/>
          </a:p>
          <a:p>
            <a:r>
              <a:rPr lang="en-GB" dirty="0"/>
              <a:t>Q Which Sacraments have you received already?</a:t>
            </a:r>
          </a:p>
          <a:p>
            <a:r>
              <a:rPr lang="en-GB" dirty="0"/>
              <a:t>Q  What did we receive when we were baptised?</a:t>
            </a:r>
          </a:p>
          <a:p>
            <a:r>
              <a:rPr lang="en-GB" dirty="0"/>
              <a:t>Q Who made our baptismal promises for us at our baptism?</a:t>
            </a:r>
          </a:p>
          <a:p>
            <a:r>
              <a:rPr lang="en-GB" dirty="0"/>
              <a:t>Q Why do we renew our baptismal promises?</a:t>
            </a:r>
          </a:p>
          <a:p>
            <a:r>
              <a:rPr lang="en-GB" dirty="0"/>
              <a:t>Q Why are we confirmed?</a:t>
            </a:r>
          </a:p>
          <a:p>
            <a:endParaRPr lang="en-GB" dirty="0"/>
          </a:p>
          <a:p>
            <a:endParaRPr lang="en-GB" dirty="0"/>
          </a:p>
        </p:txBody>
      </p:sp>
      <p:sp>
        <p:nvSpPr>
          <p:cNvPr id="5" name="Text Placeholder 4">
            <a:extLst>
              <a:ext uri="{FF2B5EF4-FFF2-40B4-BE49-F238E27FC236}">
                <a16:creationId xmlns:a16="http://schemas.microsoft.com/office/drawing/2014/main" id="{24AEC9D8-9E11-46FB-9BD0-034FCF496F88}"/>
              </a:ext>
            </a:extLst>
          </p:cNvPr>
          <p:cNvSpPr>
            <a:spLocks noGrp="1"/>
          </p:cNvSpPr>
          <p:nvPr>
            <p:ph type="body" sz="quarter" idx="3"/>
          </p:nvPr>
        </p:nvSpPr>
        <p:spPr>
          <a:xfrm>
            <a:off x="6364224" y="2048256"/>
            <a:ext cx="4754880" cy="640080"/>
          </a:xfrm>
        </p:spPr>
        <p:txBody>
          <a:bodyPr/>
          <a:lstStyle/>
          <a:p>
            <a:pPr marL="342900" indent="-342900">
              <a:buFont typeface="Arial" panose="020B0604020202020204" pitchFamily="34" charset="0"/>
              <a:buChar char="•"/>
            </a:pPr>
            <a:endParaRPr lang="en-GB" dirty="0"/>
          </a:p>
        </p:txBody>
      </p:sp>
      <p:sp>
        <p:nvSpPr>
          <p:cNvPr id="6" name="Content Placeholder 5">
            <a:extLst>
              <a:ext uri="{FF2B5EF4-FFF2-40B4-BE49-F238E27FC236}">
                <a16:creationId xmlns:a16="http://schemas.microsoft.com/office/drawing/2014/main" id="{EB8323A2-23B2-4FB6-96E7-76EA72AB6D2F}"/>
              </a:ext>
            </a:extLst>
          </p:cNvPr>
          <p:cNvSpPr>
            <a:spLocks noGrp="1"/>
          </p:cNvSpPr>
          <p:nvPr>
            <p:ph sz="quarter" idx="4"/>
          </p:nvPr>
        </p:nvSpPr>
        <p:spPr>
          <a:xfrm>
            <a:off x="5907024" y="2048256"/>
            <a:ext cx="4754880" cy="3986784"/>
          </a:xfrm>
        </p:spPr>
        <p:txBody>
          <a:bodyPr>
            <a:normAutofit fontScale="85000" lnSpcReduction="20000"/>
          </a:bodyPr>
          <a:lstStyle/>
          <a:p>
            <a:r>
              <a:rPr lang="en-GB" dirty="0"/>
              <a:t>A  Baptism, Reconciliation, Eucharist, Confirmation, Matrimony, Holy Orders and The Sacrament of the Sick</a:t>
            </a:r>
          </a:p>
          <a:p>
            <a:endParaRPr lang="en-GB" dirty="0"/>
          </a:p>
          <a:p>
            <a:r>
              <a:rPr lang="en-GB" dirty="0"/>
              <a:t>A  Baptism, Reconciliation and Eucharist</a:t>
            </a:r>
          </a:p>
          <a:p>
            <a:r>
              <a:rPr lang="en-GB" dirty="0"/>
              <a:t>A  We received the Holy Spirit at our baptism</a:t>
            </a:r>
          </a:p>
          <a:p>
            <a:r>
              <a:rPr lang="en-GB" dirty="0"/>
              <a:t>A   Our parents and God parents made these on our behalf</a:t>
            </a:r>
          </a:p>
          <a:p>
            <a:r>
              <a:rPr lang="en-GB" dirty="0"/>
              <a:t>A As we are confirmed, we renew these baptismal promises for ourselves</a:t>
            </a:r>
          </a:p>
          <a:p>
            <a:r>
              <a:rPr lang="en-GB" dirty="0"/>
              <a:t>At our Confirmation, the Holy Spirit gives us the strength to use the Gifts we have been given to bear the Fruits of the Holy Spirit in our lives as Christians</a:t>
            </a:r>
          </a:p>
        </p:txBody>
      </p:sp>
    </p:spTree>
    <p:extLst>
      <p:ext uri="{BB962C8B-B14F-4D97-AF65-F5344CB8AC3E}">
        <p14:creationId xmlns:p14="http://schemas.microsoft.com/office/powerpoint/2010/main" val="3230612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5" presetClass="entr" presetSubtype="0" fill="hold" nodeType="clickEffect">
                                  <p:stCondLst>
                                    <p:cond delay="0"/>
                                  </p:stCondLst>
                                  <p:childTnLst>
                                    <p:set>
                                      <p:cBhvr>
                                        <p:cTn id="13" dur="1" fill="hold">
                                          <p:stCondLst>
                                            <p:cond delay="0"/>
                                          </p:stCondLst>
                                        </p:cTn>
                                        <p:tgtEl>
                                          <p:spTgt spid="6">
                                            <p:txEl>
                                              <p:pRg st="0" end="0"/>
                                            </p:txEl>
                                          </p:spTgt>
                                        </p:tgtEl>
                                        <p:attrNameLst>
                                          <p:attrName>style.visibility</p:attrName>
                                        </p:attrNameLst>
                                      </p:cBhvr>
                                      <p:to>
                                        <p:strVal val="visible"/>
                                      </p:to>
                                    </p:set>
                                    <p:animEffect transition="in" filter="fade">
                                      <p:cBhvr>
                                        <p:cTn id="14" dur="2000"/>
                                        <p:tgtEl>
                                          <p:spTgt spid="6">
                                            <p:txEl>
                                              <p:pRg st="0" end="0"/>
                                            </p:txEl>
                                          </p:spTgt>
                                        </p:tgtEl>
                                      </p:cBhvr>
                                    </p:animEffect>
                                    <p:anim calcmode="lin" valueType="num">
                                      <p:cBhvr>
                                        <p:cTn id="15" dur="2000" fill="hold"/>
                                        <p:tgtEl>
                                          <p:spTgt spid="6">
                                            <p:txEl>
                                              <p:pRg st="0" end="0"/>
                                            </p:txEl>
                                          </p:spTgt>
                                        </p:tgtEl>
                                        <p:attrNameLst>
                                          <p:attrName>ppt_w</p:attrName>
                                        </p:attrNameLst>
                                      </p:cBhvr>
                                      <p:tavLst>
                                        <p:tav tm="0" fmla="#ppt_w*sin(2.5*pi*$)">
                                          <p:val>
                                            <p:fltVal val="0"/>
                                          </p:val>
                                        </p:tav>
                                        <p:tav tm="100000">
                                          <p:val>
                                            <p:fltVal val="1"/>
                                          </p:val>
                                        </p:tav>
                                      </p:tavLst>
                                    </p:anim>
                                    <p:anim calcmode="lin" valueType="num">
                                      <p:cBhvr>
                                        <p:cTn id="16" dur="2000" fill="hold"/>
                                        <p:tgtEl>
                                          <p:spTgt spid="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5" presetClass="entr" presetSubtype="0" fill="hold" nodeType="clickEffect">
                                  <p:stCondLst>
                                    <p:cond delay="0"/>
                                  </p:stCondLst>
                                  <p:childTnLst>
                                    <p:set>
                                      <p:cBhvr>
                                        <p:cTn id="27" dur="1" fill="hold">
                                          <p:stCondLst>
                                            <p:cond delay="0"/>
                                          </p:stCondLst>
                                        </p:cTn>
                                        <p:tgtEl>
                                          <p:spTgt spid="6">
                                            <p:txEl>
                                              <p:pRg st="2" end="2"/>
                                            </p:txEl>
                                          </p:spTgt>
                                        </p:tgtEl>
                                        <p:attrNameLst>
                                          <p:attrName>style.visibility</p:attrName>
                                        </p:attrNameLst>
                                      </p:cBhvr>
                                      <p:to>
                                        <p:strVal val="visible"/>
                                      </p:to>
                                    </p:set>
                                    <p:animEffect transition="in" filter="fade">
                                      <p:cBhvr>
                                        <p:cTn id="28" dur="2000"/>
                                        <p:tgtEl>
                                          <p:spTgt spid="6">
                                            <p:txEl>
                                              <p:pRg st="2" end="2"/>
                                            </p:txEl>
                                          </p:spTgt>
                                        </p:tgtEl>
                                      </p:cBhvr>
                                    </p:animEffect>
                                    <p:anim calcmode="lin" valueType="num">
                                      <p:cBhvr>
                                        <p:cTn id="29" dur="2000" fill="hold"/>
                                        <p:tgtEl>
                                          <p:spTgt spid="6">
                                            <p:txEl>
                                              <p:pRg st="2" end="2"/>
                                            </p:txEl>
                                          </p:spTgt>
                                        </p:tgtEl>
                                        <p:attrNameLst>
                                          <p:attrName>ppt_w</p:attrName>
                                        </p:attrNameLst>
                                      </p:cBhvr>
                                      <p:tavLst>
                                        <p:tav tm="0" fmla="#ppt_w*sin(2.5*pi*$)">
                                          <p:val>
                                            <p:fltVal val="0"/>
                                          </p:val>
                                        </p:tav>
                                        <p:tav tm="100000">
                                          <p:val>
                                            <p:fltVal val="1"/>
                                          </p:val>
                                        </p:tav>
                                      </p:tavLst>
                                    </p:anim>
                                    <p:anim calcmode="lin" valueType="num">
                                      <p:cBhvr>
                                        <p:cTn id="30" dur="2000" fill="hold"/>
                                        <p:tgtEl>
                                          <p:spTgt spid="6">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3" end="3"/>
                                            </p:txEl>
                                          </p:spTgt>
                                        </p:tgtEl>
                                        <p:attrNameLst>
                                          <p:attrName>style.visibility</p:attrName>
                                        </p:attrNameLst>
                                      </p:cBhvr>
                                      <p:to>
                                        <p:strVal val="visible"/>
                                      </p:to>
                                    </p:set>
                                    <p:animEffect transition="in" filter="fade">
                                      <p:cBhvr>
                                        <p:cTn id="35" dur="1000"/>
                                        <p:tgtEl>
                                          <p:spTgt spid="4">
                                            <p:txEl>
                                              <p:pRg st="3" end="3"/>
                                            </p:txEl>
                                          </p:spTgt>
                                        </p:tgtEl>
                                      </p:cBhvr>
                                    </p:animEffect>
                                    <p:anim calcmode="lin" valueType="num">
                                      <p:cBhvr>
                                        <p:cTn id="36"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6">
                                            <p:txEl>
                                              <p:pRg st="3" end="3"/>
                                            </p:txEl>
                                          </p:spTgt>
                                        </p:tgtEl>
                                        <p:attrNameLst>
                                          <p:attrName>style.visibility</p:attrName>
                                        </p:attrNameLst>
                                      </p:cBhvr>
                                      <p:to>
                                        <p:strVal val="visible"/>
                                      </p:to>
                                    </p:set>
                                    <p:animEffect transition="in" filter="fade">
                                      <p:cBhvr>
                                        <p:cTn id="42" dur="2000"/>
                                        <p:tgtEl>
                                          <p:spTgt spid="6">
                                            <p:txEl>
                                              <p:pRg st="3" end="3"/>
                                            </p:txEl>
                                          </p:spTgt>
                                        </p:tgtEl>
                                      </p:cBhvr>
                                    </p:animEffect>
                                    <p:anim calcmode="lin" valueType="num">
                                      <p:cBhvr>
                                        <p:cTn id="43" dur="2000" fill="hold"/>
                                        <p:tgtEl>
                                          <p:spTgt spid="6">
                                            <p:txEl>
                                              <p:pRg st="3" end="3"/>
                                            </p:txEl>
                                          </p:spTgt>
                                        </p:tgtEl>
                                        <p:attrNameLst>
                                          <p:attrName>ppt_w</p:attrName>
                                        </p:attrNameLst>
                                      </p:cBhvr>
                                      <p:tavLst>
                                        <p:tav tm="0" fmla="#ppt_w*sin(2.5*pi*$)">
                                          <p:val>
                                            <p:fltVal val="0"/>
                                          </p:val>
                                        </p:tav>
                                        <p:tav tm="100000">
                                          <p:val>
                                            <p:fltVal val="1"/>
                                          </p:val>
                                        </p:tav>
                                      </p:tavLst>
                                    </p:anim>
                                    <p:anim calcmode="lin" valueType="num">
                                      <p:cBhvr>
                                        <p:cTn id="44" dur="2000" fill="hold"/>
                                        <p:tgtEl>
                                          <p:spTgt spid="6">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4" end="4"/>
                                            </p:txEl>
                                          </p:spTgt>
                                        </p:tgtEl>
                                        <p:attrNameLst>
                                          <p:attrName>style.visibility</p:attrName>
                                        </p:attrNameLst>
                                      </p:cBhvr>
                                      <p:to>
                                        <p:strVal val="visible"/>
                                      </p:to>
                                    </p:set>
                                    <p:animEffect transition="in" filter="fade">
                                      <p:cBhvr>
                                        <p:cTn id="49" dur="1000"/>
                                        <p:tgtEl>
                                          <p:spTgt spid="4">
                                            <p:txEl>
                                              <p:pRg st="4" end="4"/>
                                            </p:txEl>
                                          </p:spTgt>
                                        </p:tgtEl>
                                      </p:cBhvr>
                                    </p:animEffect>
                                    <p:anim calcmode="lin" valueType="num">
                                      <p:cBhvr>
                                        <p:cTn id="50"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5" presetClass="entr" presetSubtype="0" fill="hold" nodeType="clickEffect">
                                  <p:stCondLst>
                                    <p:cond delay="0"/>
                                  </p:stCondLst>
                                  <p:childTnLst>
                                    <p:set>
                                      <p:cBhvr>
                                        <p:cTn id="55" dur="1" fill="hold">
                                          <p:stCondLst>
                                            <p:cond delay="0"/>
                                          </p:stCondLst>
                                        </p:cTn>
                                        <p:tgtEl>
                                          <p:spTgt spid="6">
                                            <p:txEl>
                                              <p:pRg st="4" end="4"/>
                                            </p:txEl>
                                          </p:spTgt>
                                        </p:tgtEl>
                                        <p:attrNameLst>
                                          <p:attrName>style.visibility</p:attrName>
                                        </p:attrNameLst>
                                      </p:cBhvr>
                                      <p:to>
                                        <p:strVal val="visible"/>
                                      </p:to>
                                    </p:set>
                                    <p:animEffect transition="in" filter="fade">
                                      <p:cBhvr>
                                        <p:cTn id="56" dur="2000"/>
                                        <p:tgtEl>
                                          <p:spTgt spid="6">
                                            <p:txEl>
                                              <p:pRg st="4" end="4"/>
                                            </p:txEl>
                                          </p:spTgt>
                                        </p:tgtEl>
                                      </p:cBhvr>
                                    </p:animEffect>
                                    <p:anim calcmode="lin" valueType="num">
                                      <p:cBhvr>
                                        <p:cTn id="57" dur="2000" fill="hold"/>
                                        <p:tgtEl>
                                          <p:spTgt spid="6">
                                            <p:txEl>
                                              <p:pRg st="4" end="4"/>
                                            </p:txEl>
                                          </p:spTgt>
                                        </p:tgtEl>
                                        <p:attrNameLst>
                                          <p:attrName>ppt_w</p:attrName>
                                        </p:attrNameLst>
                                      </p:cBhvr>
                                      <p:tavLst>
                                        <p:tav tm="0" fmla="#ppt_w*sin(2.5*pi*$)">
                                          <p:val>
                                            <p:fltVal val="0"/>
                                          </p:val>
                                        </p:tav>
                                        <p:tav tm="100000">
                                          <p:val>
                                            <p:fltVal val="1"/>
                                          </p:val>
                                        </p:tav>
                                      </p:tavLst>
                                    </p:anim>
                                    <p:anim calcmode="lin" valueType="num">
                                      <p:cBhvr>
                                        <p:cTn id="58" dur="2000" fill="hold"/>
                                        <p:tgtEl>
                                          <p:spTgt spid="6">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4">
                                            <p:txEl>
                                              <p:pRg st="5" end="5"/>
                                            </p:txEl>
                                          </p:spTgt>
                                        </p:tgtEl>
                                        <p:attrNameLst>
                                          <p:attrName>style.visibility</p:attrName>
                                        </p:attrNameLst>
                                      </p:cBhvr>
                                      <p:to>
                                        <p:strVal val="visible"/>
                                      </p:to>
                                    </p:set>
                                    <p:animEffect transition="in" filter="fade">
                                      <p:cBhvr>
                                        <p:cTn id="63" dur="1000"/>
                                        <p:tgtEl>
                                          <p:spTgt spid="4">
                                            <p:txEl>
                                              <p:pRg st="5" end="5"/>
                                            </p:txEl>
                                          </p:spTgt>
                                        </p:tgtEl>
                                      </p:cBhvr>
                                    </p:animEffect>
                                    <p:anim calcmode="lin" valueType="num">
                                      <p:cBhvr>
                                        <p:cTn id="64"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65"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5" presetClass="entr" presetSubtype="0" fill="hold" nodeType="clickEffect">
                                  <p:stCondLst>
                                    <p:cond delay="0"/>
                                  </p:stCondLst>
                                  <p:childTnLst>
                                    <p:set>
                                      <p:cBhvr>
                                        <p:cTn id="69" dur="1" fill="hold">
                                          <p:stCondLst>
                                            <p:cond delay="0"/>
                                          </p:stCondLst>
                                        </p:cTn>
                                        <p:tgtEl>
                                          <p:spTgt spid="6">
                                            <p:txEl>
                                              <p:pRg st="5" end="5"/>
                                            </p:txEl>
                                          </p:spTgt>
                                        </p:tgtEl>
                                        <p:attrNameLst>
                                          <p:attrName>style.visibility</p:attrName>
                                        </p:attrNameLst>
                                      </p:cBhvr>
                                      <p:to>
                                        <p:strVal val="visible"/>
                                      </p:to>
                                    </p:set>
                                    <p:animEffect transition="in" filter="fade">
                                      <p:cBhvr>
                                        <p:cTn id="70" dur="2000"/>
                                        <p:tgtEl>
                                          <p:spTgt spid="6">
                                            <p:txEl>
                                              <p:pRg st="5" end="5"/>
                                            </p:txEl>
                                          </p:spTgt>
                                        </p:tgtEl>
                                      </p:cBhvr>
                                    </p:animEffect>
                                    <p:anim calcmode="lin" valueType="num">
                                      <p:cBhvr>
                                        <p:cTn id="71" dur="2000" fill="hold"/>
                                        <p:tgtEl>
                                          <p:spTgt spid="6">
                                            <p:txEl>
                                              <p:pRg st="5" end="5"/>
                                            </p:txEl>
                                          </p:spTgt>
                                        </p:tgtEl>
                                        <p:attrNameLst>
                                          <p:attrName>ppt_w</p:attrName>
                                        </p:attrNameLst>
                                      </p:cBhvr>
                                      <p:tavLst>
                                        <p:tav tm="0" fmla="#ppt_w*sin(2.5*pi*$)">
                                          <p:val>
                                            <p:fltVal val="0"/>
                                          </p:val>
                                        </p:tav>
                                        <p:tav tm="100000">
                                          <p:val>
                                            <p:fltVal val="1"/>
                                          </p:val>
                                        </p:tav>
                                      </p:tavLst>
                                    </p:anim>
                                    <p:anim calcmode="lin" valueType="num">
                                      <p:cBhvr>
                                        <p:cTn id="72" dur="2000" fill="hold"/>
                                        <p:tgtEl>
                                          <p:spTgt spid="6">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4">
                                            <p:txEl>
                                              <p:pRg st="6" end="6"/>
                                            </p:txEl>
                                          </p:spTgt>
                                        </p:tgtEl>
                                        <p:attrNameLst>
                                          <p:attrName>style.visibility</p:attrName>
                                        </p:attrNameLst>
                                      </p:cBhvr>
                                      <p:to>
                                        <p:strVal val="visible"/>
                                      </p:to>
                                    </p:set>
                                    <p:animEffect transition="in" filter="fade">
                                      <p:cBhvr>
                                        <p:cTn id="77" dur="1000"/>
                                        <p:tgtEl>
                                          <p:spTgt spid="4">
                                            <p:txEl>
                                              <p:pRg st="6" end="6"/>
                                            </p:txEl>
                                          </p:spTgt>
                                        </p:tgtEl>
                                      </p:cBhvr>
                                    </p:animEffect>
                                    <p:anim calcmode="lin" valueType="num">
                                      <p:cBhvr>
                                        <p:cTn id="78"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79"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5" presetClass="entr" presetSubtype="0" fill="hold" nodeType="clickEffect">
                                  <p:stCondLst>
                                    <p:cond delay="0"/>
                                  </p:stCondLst>
                                  <p:childTnLst>
                                    <p:set>
                                      <p:cBhvr>
                                        <p:cTn id="83" dur="1" fill="hold">
                                          <p:stCondLst>
                                            <p:cond delay="0"/>
                                          </p:stCondLst>
                                        </p:cTn>
                                        <p:tgtEl>
                                          <p:spTgt spid="6">
                                            <p:txEl>
                                              <p:pRg st="6" end="6"/>
                                            </p:txEl>
                                          </p:spTgt>
                                        </p:tgtEl>
                                        <p:attrNameLst>
                                          <p:attrName>style.visibility</p:attrName>
                                        </p:attrNameLst>
                                      </p:cBhvr>
                                      <p:to>
                                        <p:strVal val="visible"/>
                                      </p:to>
                                    </p:set>
                                    <p:animEffect transition="in" filter="fade">
                                      <p:cBhvr>
                                        <p:cTn id="84" dur="2000"/>
                                        <p:tgtEl>
                                          <p:spTgt spid="6">
                                            <p:txEl>
                                              <p:pRg st="6" end="6"/>
                                            </p:txEl>
                                          </p:spTgt>
                                        </p:tgtEl>
                                      </p:cBhvr>
                                    </p:animEffect>
                                    <p:anim calcmode="lin" valueType="num">
                                      <p:cBhvr>
                                        <p:cTn id="85" dur="2000" fill="hold"/>
                                        <p:tgtEl>
                                          <p:spTgt spid="6">
                                            <p:txEl>
                                              <p:pRg st="6" end="6"/>
                                            </p:txEl>
                                          </p:spTgt>
                                        </p:tgtEl>
                                        <p:attrNameLst>
                                          <p:attrName>ppt_w</p:attrName>
                                        </p:attrNameLst>
                                      </p:cBhvr>
                                      <p:tavLst>
                                        <p:tav tm="0" fmla="#ppt_w*sin(2.5*pi*$)">
                                          <p:val>
                                            <p:fltVal val="0"/>
                                          </p:val>
                                        </p:tav>
                                        <p:tav tm="100000">
                                          <p:val>
                                            <p:fltVal val="1"/>
                                          </p:val>
                                        </p:tav>
                                      </p:tavLst>
                                    </p:anim>
                                    <p:anim calcmode="lin" valueType="num">
                                      <p:cBhvr>
                                        <p:cTn id="86" dur="2000" fill="hold"/>
                                        <p:tgtEl>
                                          <p:spTgt spid="6">
                                            <p:txEl>
                                              <p:pRg st="6" end="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C052355-2F88-4D48-AC85-61E366D2A957}"/>
              </a:ext>
            </a:extLst>
          </p:cNvPr>
          <p:cNvSpPr/>
          <p:nvPr/>
        </p:nvSpPr>
        <p:spPr>
          <a:xfrm>
            <a:off x="599440" y="406400"/>
            <a:ext cx="7701280" cy="707886"/>
          </a:xfrm>
          <a:prstGeom prst="rect">
            <a:avLst/>
          </a:prstGeom>
        </p:spPr>
        <p:txBody>
          <a:bodyPr wrap="square">
            <a:spAutoFit/>
          </a:bodyPr>
          <a:lstStyle/>
          <a:p>
            <a:pPr fontAlgn="base"/>
            <a:r>
              <a:rPr lang="en-US" sz="4000" dirty="0">
                <a:solidFill>
                  <a:srgbClr val="C00000"/>
                </a:solidFill>
              </a:rPr>
              <a:t>The Sacrament of Confirmation</a:t>
            </a:r>
          </a:p>
        </p:txBody>
      </p:sp>
      <p:sp>
        <p:nvSpPr>
          <p:cNvPr id="5" name="TextBox 4">
            <a:extLst>
              <a:ext uri="{FF2B5EF4-FFF2-40B4-BE49-F238E27FC236}">
                <a16:creationId xmlns:a16="http://schemas.microsoft.com/office/drawing/2014/main" id="{696FB156-24A8-482D-AA98-DF93D91FCD1E}"/>
              </a:ext>
            </a:extLst>
          </p:cNvPr>
          <p:cNvSpPr txBox="1"/>
          <p:nvPr/>
        </p:nvSpPr>
        <p:spPr>
          <a:xfrm>
            <a:off x="599440" y="1114286"/>
            <a:ext cx="10993120" cy="5509200"/>
          </a:xfrm>
          <a:prstGeom prst="rect">
            <a:avLst/>
          </a:prstGeom>
          <a:noFill/>
        </p:spPr>
        <p:txBody>
          <a:bodyPr wrap="square" lIns="91440" tIns="45720" rIns="91440" bIns="45720" rtlCol="0" anchor="t">
            <a:spAutoFit/>
          </a:bodyPr>
          <a:lstStyle/>
          <a:p>
            <a:pPr marL="457200" indent="-457200">
              <a:buFont typeface="Arial" panose="020B0604020202020204" pitchFamily="34" charset="0"/>
              <a:buChar char="•"/>
            </a:pPr>
            <a:r>
              <a:rPr lang="en-GB" sz="3200" dirty="0">
                <a:latin typeface="Rockwell" panose="02060603020205020403" pitchFamily="18" charset="0"/>
                <a:cs typeface="Calibri"/>
              </a:rPr>
              <a:t>Establishes you as a full member of the Church</a:t>
            </a:r>
          </a:p>
          <a:p>
            <a:endParaRPr lang="en-GB" sz="3200" dirty="0">
              <a:latin typeface="Rockwell" panose="02060603020205020403" pitchFamily="18" charset="0"/>
              <a:cs typeface="Calibri" panose="020F0502020204030204" pitchFamily="34" charset="0"/>
            </a:endParaRPr>
          </a:p>
          <a:p>
            <a:pPr marL="457200" indent="-457200">
              <a:buFont typeface="Arial" panose="020B0604020202020204" pitchFamily="34" charset="0"/>
              <a:buChar char="•"/>
            </a:pPr>
            <a:r>
              <a:rPr lang="en-GB" sz="3200" dirty="0">
                <a:latin typeface="Rockwell" panose="02060603020205020403" pitchFamily="18" charset="0"/>
              </a:rPr>
              <a:t>This sacrament is called </a:t>
            </a:r>
            <a:r>
              <a:rPr lang="en-GB" sz="3200" i="1" dirty="0">
                <a:latin typeface="Rockwell" panose="02060603020205020403" pitchFamily="18" charset="0"/>
              </a:rPr>
              <a:t>Confirmation </a:t>
            </a:r>
            <a:r>
              <a:rPr lang="en-GB" sz="3200" dirty="0">
                <a:latin typeface="Rockwell" panose="02060603020205020403" pitchFamily="18" charset="0"/>
              </a:rPr>
              <a:t>because the faith given in Baptism is now confirmed and made strong</a:t>
            </a:r>
          </a:p>
          <a:p>
            <a:endParaRPr lang="en-GB" sz="3200" dirty="0">
              <a:latin typeface="Rockwell" panose="02060603020205020403" pitchFamily="18" charset="0"/>
            </a:endParaRPr>
          </a:p>
          <a:p>
            <a:pPr marL="457200" indent="-457200">
              <a:buFont typeface="Arial" panose="020B0604020202020204" pitchFamily="34" charset="0"/>
              <a:buChar char="•"/>
            </a:pPr>
            <a:r>
              <a:rPr lang="en-GB" sz="3200" dirty="0">
                <a:latin typeface="Rockwell" panose="02060603020205020403" pitchFamily="18" charset="0"/>
              </a:rPr>
              <a:t>At Confirmation, you renew the promises, made on your behalf at Baptism, this time speaking for yourself.</a:t>
            </a:r>
            <a:endParaRPr lang="en-GB" sz="3200" dirty="0">
              <a:latin typeface="Rockwell" panose="02060603020205020403" pitchFamily="18" charset="0"/>
              <a:cs typeface="Calibri" panose="020F0502020204030204" pitchFamily="34" charset="0"/>
            </a:endParaRPr>
          </a:p>
          <a:p>
            <a:pPr marL="457200" indent="-457200">
              <a:buFont typeface="Arial" panose="020B0604020202020204" pitchFamily="34" charset="0"/>
              <a:buChar char="•"/>
            </a:pPr>
            <a:endParaRPr lang="en-GB" sz="3200" dirty="0">
              <a:latin typeface="Rockwell" panose="02060603020205020403" pitchFamily="18" charset="0"/>
              <a:cs typeface="Calibri" panose="020F0502020204030204" pitchFamily="34" charset="0"/>
            </a:endParaRPr>
          </a:p>
          <a:p>
            <a:pPr marL="457200" indent="-457200">
              <a:buFont typeface="Arial" panose="020B0604020202020204" pitchFamily="34" charset="0"/>
              <a:buChar char="•"/>
            </a:pPr>
            <a:r>
              <a:rPr lang="en-GB" sz="3200" dirty="0">
                <a:latin typeface="Rockwell" panose="02060603020205020403" pitchFamily="18" charset="0"/>
                <a:cs typeface="Calibri"/>
              </a:rPr>
              <a:t>The focus of Confirmation is the Holy Spirit</a:t>
            </a:r>
            <a:r>
              <a:rPr lang="en-GB" sz="3200" dirty="0">
                <a:latin typeface="Rockwell" panose="02060603020205020403" pitchFamily="18" charset="0"/>
              </a:rPr>
              <a:t>, who confirmed the apostles on Pentecost and gave them courage to practice their faith.</a:t>
            </a:r>
            <a:r>
              <a:rPr lang="en-GB" sz="3200" dirty="0">
                <a:latin typeface="Rockwell Light"/>
              </a:rPr>
              <a:t> </a:t>
            </a:r>
          </a:p>
        </p:txBody>
      </p:sp>
    </p:spTree>
    <p:extLst>
      <p:ext uri="{BB962C8B-B14F-4D97-AF65-F5344CB8AC3E}">
        <p14:creationId xmlns:p14="http://schemas.microsoft.com/office/powerpoint/2010/main" val="4259047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Effect transition="in" filter="fade">
                                      <p:cBhvr>
                                        <p:cTn id="13" dur="1000"/>
                                        <p:tgtEl>
                                          <p:spTgt spid="5">
                                            <p:txEl>
                                              <p:pRg st="0" end="0"/>
                                            </p:txEl>
                                          </p:spTgt>
                                        </p:tgtEl>
                                      </p:cBhvr>
                                    </p:animEffect>
                                    <p:anim calcmode="lin" valueType="num">
                                      <p:cBhvr>
                                        <p:cTn id="14"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xEl>
                                              <p:pRg st="2" end="2"/>
                                            </p:txEl>
                                          </p:spTgt>
                                        </p:tgtEl>
                                        <p:attrNameLst>
                                          <p:attrName>style.visibility</p:attrName>
                                        </p:attrNameLst>
                                      </p:cBhvr>
                                      <p:to>
                                        <p:strVal val="visible"/>
                                      </p:to>
                                    </p:set>
                                    <p:animEffect transition="in" filter="fade">
                                      <p:cBhvr>
                                        <p:cTn id="20" dur="1000"/>
                                        <p:tgtEl>
                                          <p:spTgt spid="5">
                                            <p:txEl>
                                              <p:pRg st="2" end="2"/>
                                            </p:txEl>
                                          </p:spTgt>
                                        </p:tgtEl>
                                      </p:cBhvr>
                                    </p:animEffect>
                                    <p:anim calcmode="lin" valueType="num">
                                      <p:cBhvr>
                                        <p:cTn id="21"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xEl>
                                              <p:pRg st="6" end="6"/>
                                            </p:txEl>
                                          </p:spTgt>
                                        </p:tgtEl>
                                        <p:attrNameLst>
                                          <p:attrName>style.visibility</p:attrName>
                                        </p:attrNameLst>
                                      </p:cBhvr>
                                      <p:to>
                                        <p:strVal val="visible"/>
                                      </p:to>
                                    </p:set>
                                    <p:animEffect transition="in" filter="fade">
                                      <p:cBhvr>
                                        <p:cTn id="34" dur="1000"/>
                                        <p:tgtEl>
                                          <p:spTgt spid="5">
                                            <p:txEl>
                                              <p:pRg st="6" end="6"/>
                                            </p:txEl>
                                          </p:spTgt>
                                        </p:tgtEl>
                                      </p:cBhvr>
                                    </p:animEffect>
                                    <p:anim calcmode="lin" valueType="num">
                                      <p:cBhvr>
                                        <p:cTn id="35"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550AE69-AC86-4188-83E5-A856C4F1DC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34694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a:extLst>
              <a:ext uri="{FF2B5EF4-FFF2-40B4-BE49-F238E27FC236}">
                <a16:creationId xmlns:a16="http://schemas.microsoft.com/office/drawing/2014/main" id="{EC4CA156-2C9D-4F0C-B229-88D8B5E17B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4299696"/>
            <a:ext cx="10222992" cy="80683"/>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D7361ED3-EBE5-4EFC-8DA3-D0CE4BF2F4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20834" y="1484779"/>
            <a:ext cx="10222992" cy="2743200"/>
          </a:xfrm>
          <a:prstGeom prst="rect">
            <a:avLst/>
          </a:prstGeom>
          <a:blipFill dpi="0" rotWithShape="1">
            <a:blip r:embed="rId3">
              <a:alphaModFix amt="85000"/>
              <a:lum bright="70000" contrast="-70000"/>
              <a:extLst>
                <a:ext uri="{BEBA8EAE-BF5A-486C-A8C5-ECC9F3942E4B}">
                  <a14:imgProps xmlns:a14="http://schemas.microsoft.com/office/drawing/2010/main">
                    <a14:imgLayer r:embed="rId4">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5" name="Group 14">
            <a:extLst>
              <a:ext uri="{FF2B5EF4-FFF2-40B4-BE49-F238E27FC236}">
                <a16:creationId xmlns:a16="http://schemas.microsoft.com/office/drawing/2014/main" id="{85105087-7F16-4C94-837C-C4544511666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649215" y="4068923"/>
            <a:ext cx="1080904" cy="1080902"/>
            <a:chOff x="9685338" y="4460675"/>
            <a:chExt cx="1080904" cy="1080902"/>
          </a:xfrm>
        </p:grpSpPr>
        <p:sp>
          <p:nvSpPr>
            <p:cNvPr id="16" name="Oval 15">
              <a:extLst>
                <a:ext uri="{FF2B5EF4-FFF2-40B4-BE49-F238E27FC236}">
                  <a16:creationId xmlns:a16="http://schemas.microsoft.com/office/drawing/2014/main" id="{4F2F3467-E50F-4A91-B27D-E324936A66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85338" y="4460675"/>
              <a:ext cx="1080904" cy="1080902"/>
            </a:xfrm>
            <a:prstGeom prst="ellipse">
              <a:avLst/>
            </a:prstGeom>
            <a:blipFill dpi="0" rotWithShape="1">
              <a:blip r:embed="rId5">
                <a:duotone>
                  <a:schemeClr val="accent1">
                    <a:shade val="45000"/>
                    <a:satMod val="135000"/>
                  </a:schemeClr>
                  <a:prstClr val="white"/>
                </a:duotone>
                <a:extLst>
                  <a:ext uri="{BEBA8EAE-BF5A-486C-A8C5-ECC9F3942E4B}">
                    <a14:imgProps xmlns:a14="http://schemas.microsoft.com/office/drawing/2010/main">
                      <a14:imgLayer r:embed="rId6">
                        <a14:imgEffect>
                          <a14:saturation sat="95000"/>
                        </a14:imgEffect>
                      </a14:imgLayer>
                    </a14:imgProps>
                  </a:ext>
                </a:extLst>
              </a:blip>
              <a:srcRect/>
              <a:tile tx="0" ty="0" sx="85000" sy="85000" flip="none" algn="tl"/>
            </a:blipFill>
            <a:ln w="25400" cap="flat" cmpd="sng" algn="ctr">
              <a:noFill/>
              <a:prstDash val="solid"/>
            </a:ln>
            <a:effectLst/>
          </p:spPr>
        </p:sp>
        <p:sp>
          <p:nvSpPr>
            <p:cNvPr id="17" name="Oval 16">
              <a:extLst>
                <a:ext uri="{FF2B5EF4-FFF2-40B4-BE49-F238E27FC236}">
                  <a16:creationId xmlns:a16="http://schemas.microsoft.com/office/drawing/2014/main" id="{D678BE03-AC84-4940-A7FD-5B143FE2D65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19" name="Rectangle 18">
            <a:extLst>
              <a:ext uri="{FF2B5EF4-FFF2-40B4-BE49-F238E27FC236}">
                <a16:creationId xmlns:a16="http://schemas.microsoft.com/office/drawing/2014/main" id="{5C28659E-412C-4600-B45E-BAE370BC2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E95896B-6905-4618-A7DF-DED8A61FB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748BD8C-4984-4138-94CA-2DC5F39DC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7">
              <a:alphaModFix amt="30000"/>
              <a:duotone>
                <a:prstClr val="black"/>
                <a:schemeClr val="accent1">
                  <a:tint val="45000"/>
                  <a:satMod val="400000"/>
                </a:schemeClr>
              </a:duotone>
              <a:extLst>
                <a:ext uri="{BEBA8EAE-BF5A-486C-A8C5-ECC9F3942E4B}">
                  <a14:imgProps xmlns:a14="http://schemas.microsoft.com/office/drawing/2010/main">
                    <a14:imgLayer r:embed="rId4">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AABD541C-9924-4BAE-94C7-008B198C4E81}"/>
              </a:ext>
            </a:extLst>
          </p:cNvPr>
          <p:cNvSpPr/>
          <p:nvPr/>
        </p:nvSpPr>
        <p:spPr>
          <a:xfrm>
            <a:off x="289560" y="1676638"/>
            <a:ext cx="9966960" cy="3035808"/>
          </a:xfrm>
          <a:prstGeom prst="rect">
            <a:avLst/>
          </a:prstGeom>
        </p:spPr>
        <p:txBody>
          <a:bodyPr vert="horz" lIns="91440" tIns="45720" rIns="91440" bIns="45720" rtlCol="0" anchor="b">
            <a:normAutofit/>
          </a:bodyPr>
          <a:lstStyle/>
          <a:p>
            <a:pPr defTabSz="914400" fontAlgn="base">
              <a:lnSpc>
                <a:spcPct val="80000"/>
              </a:lnSpc>
              <a:spcBef>
                <a:spcPct val="0"/>
              </a:spcBef>
              <a:spcAft>
                <a:spcPts val="600"/>
              </a:spcAft>
            </a:pPr>
            <a:r>
              <a:rPr lang="en-US" sz="9600" cap="all">
                <a:solidFill>
                  <a:srgbClr val="FFFFFF"/>
                </a:solidFill>
                <a:latin typeface="+mj-lt"/>
                <a:ea typeface="+mj-ea"/>
                <a:cs typeface="+mj-cs"/>
              </a:rPr>
              <a:t>The Day of Pentecost</a:t>
            </a:r>
          </a:p>
        </p:txBody>
      </p:sp>
      <p:pic>
        <p:nvPicPr>
          <p:cNvPr id="5" name="Picture 5" descr="A group of people posing for the camera&#10;&#10;Description automatically generated">
            <a:extLst>
              <a:ext uri="{FF2B5EF4-FFF2-40B4-BE49-F238E27FC236}">
                <a16:creationId xmlns:a16="http://schemas.microsoft.com/office/drawing/2014/main" id="{6216203E-DB27-4296-9C0C-303F97952C07}"/>
              </a:ext>
            </a:extLst>
          </p:cNvPr>
          <p:cNvPicPr>
            <a:picLocks noChangeAspect="1"/>
          </p:cNvPicPr>
          <p:nvPr/>
        </p:nvPicPr>
        <p:blipFill>
          <a:blip r:embed="rId8"/>
          <a:stretch>
            <a:fillRect/>
          </a:stretch>
        </p:blipFill>
        <p:spPr>
          <a:xfrm>
            <a:off x="6399643" y="149525"/>
            <a:ext cx="5201164" cy="6558950"/>
          </a:xfrm>
          <a:prstGeom prst="rect">
            <a:avLst/>
          </a:prstGeom>
        </p:spPr>
      </p:pic>
    </p:spTree>
    <p:extLst>
      <p:ext uri="{BB962C8B-B14F-4D97-AF65-F5344CB8AC3E}">
        <p14:creationId xmlns:p14="http://schemas.microsoft.com/office/powerpoint/2010/main" val="2399078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EAE32-D31C-4743-AD41-083B1C560149}"/>
              </a:ext>
            </a:extLst>
          </p:cNvPr>
          <p:cNvPicPr>
            <a:picLocks noChangeAspect="1"/>
          </p:cNvPicPr>
          <p:nvPr/>
        </p:nvPicPr>
        <p:blipFill>
          <a:blip r:embed="rId3"/>
          <a:stretch>
            <a:fillRect/>
          </a:stretch>
        </p:blipFill>
        <p:spPr>
          <a:xfrm>
            <a:off x="5201920" y="1686561"/>
            <a:ext cx="6096000" cy="4409440"/>
          </a:xfrm>
          <a:prstGeom prst="rect">
            <a:avLst/>
          </a:prstGeom>
        </p:spPr>
      </p:pic>
      <p:sp>
        <p:nvSpPr>
          <p:cNvPr id="4" name="Rectangle 3">
            <a:extLst>
              <a:ext uri="{FF2B5EF4-FFF2-40B4-BE49-F238E27FC236}">
                <a16:creationId xmlns:a16="http://schemas.microsoft.com/office/drawing/2014/main" id="{28919935-55F5-4352-81A1-7A3889CF5DFF}"/>
              </a:ext>
            </a:extLst>
          </p:cNvPr>
          <p:cNvSpPr/>
          <p:nvPr/>
        </p:nvSpPr>
        <p:spPr>
          <a:xfrm>
            <a:off x="599440" y="2274838"/>
            <a:ext cx="6096000" cy="830997"/>
          </a:xfrm>
          <a:prstGeom prst="rect">
            <a:avLst/>
          </a:prstGeom>
        </p:spPr>
        <p:txBody>
          <a:bodyPr>
            <a:spAutoFit/>
          </a:bodyPr>
          <a:lstStyle/>
          <a:p>
            <a:pPr fontAlgn="base"/>
            <a:r>
              <a:rPr lang="en-US" sz="4800" b="1" dirty="0"/>
              <a:t>Act 2:1-4</a:t>
            </a:r>
          </a:p>
        </p:txBody>
      </p:sp>
    </p:spTree>
    <p:extLst>
      <p:ext uri="{BB962C8B-B14F-4D97-AF65-F5344CB8AC3E}">
        <p14:creationId xmlns:p14="http://schemas.microsoft.com/office/powerpoint/2010/main" val="31300782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D00C4-0EC1-4CC0-B50B-08B1317FDEF8}"/>
              </a:ext>
            </a:extLst>
          </p:cNvPr>
          <p:cNvSpPr>
            <a:spLocks noGrp="1"/>
          </p:cNvSpPr>
          <p:nvPr>
            <p:ph type="title"/>
          </p:nvPr>
        </p:nvSpPr>
        <p:spPr/>
        <p:txBody>
          <a:bodyPr/>
          <a:lstStyle/>
          <a:p>
            <a:pPr algn="ctr"/>
            <a:r>
              <a:rPr lang="en-GB" dirty="0"/>
              <a:t>Acts 2:1-4</a:t>
            </a:r>
          </a:p>
        </p:txBody>
      </p:sp>
      <p:sp>
        <p:nvSpPr>
          <p:cNvPr id="3" name="Content Placeholder 2">
            <a:extLst>
              <a:ext uri="{FF2B5EF4-FFF2-40B4-BE49-F238E27FC236}">
                <a16:creationId xmlns:a16="http://schemas.microsoft.com/office/drawing/2014/main" id="{226D2046-9D8F-49E5-8ACD-DAA1F422371E}"/>
              </a:ext>
            </a:extLst>
          </p:cNvPr>
          <p:cNvSpPr>
            <a:spLocks noGrp="1"/>
          </p:cNvSpPr>
          <p:nvPr>
            <p:ph idx="1"/>
          </p:nvPr>
        </p:nvSpPr>
        <p:spPr/>
        <p:txBody>
          <a:bodyPr>
            <a:normAutofit/>
          </a:bodyPr>
          <a:lstStyle/>
          <a:p>
            <a:r>
              <a:rPr lang="en-GB" sz="2800" dirty="0"/>
              <a:t>When Pentecost day came round, they had all met in one room, when suddenly they heard what sounded like a powerful wind from heaven, the noise which filled the entire house in which they were sitting; and something appeared to them that seemed like tongues of fire; these separated and came to rest on the head of each one of them.</a:t>
            </a:r>
          </a:p>
          <a:p>
            <a:r>
              <a:rPr lang="en-GB" sz="2800" dirty="0"/>
              <a:t>They were all filled with the Holy Spirit, and began to speak foreign languages as the Spirit gave them the gift of speech</a:t>
            </a:r>
          </a:p>
        </p:txBody>
      </p:sp>
    </p:spTree>
    <p:extLst>
      <p:ext uri="{BB962C8B-B14F-4D97-AF65-F5344CB8AC3E}">
        <p14:creationId xmlns:p14="http://schemas.microsoft.com/office/powerpoint/2010/main" val="94911952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Wood Type">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TM03090434[[fn=Wood Type]]</Template>
  <TotalTime>896</TotalTime>
  <Words>2383</Words>
  <Application>Microsoft Office PowerPoint</Application>
  <PresentationFormat>Widescreen</PresentationFormat>
  <Paragraphs>195</Paragraphs>
  <Slides>29</Slides>
  <Notes>16</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Arial</vt:lpstr>
      <vt:lpstr>Arial Unicode MS</vt:lpstr>
      <vt:lpstr>Bahnschrift SemiBold</vt:lpstr>
      <vt:lpstr>Calibri</vt:lpstr>
      <vt:lpstr>Helvetica</vt:lpstr>
      <vt:lpstr>Rockwell</vt:lpstr>
      <vt:lpstr>Rockwell Condensed</vt:lpstr>
      <vt:lpstr>Rockwell Light</vt:lpstr>
      <vt:lpstr>Wingdings</vt:lpstr>
      <vt:lpstr>Wood Type</vt:lpstr>
      <vt:lpstr>Confirmation </vt:lpstr>
      <vt:lpstr>PowerPoint Presentation</vt:lpstr>
      <vt:lpstr>Praying together…</vt:lpstr>
      <vt:lpstr>PowerPoint Presentation</vt:lpstr>
      <vt:lpstr>What can you Remember….?</vt:lpstr>
      <vt:lpstr>PowerPoint Presentation</vt:lpstr>
      <vt:lpstr>PowerPoint Presentation</vt:lpstr>
      <vt:lpstr>PowerPoint Presentation</vt:lpstr>
      <vt:lpstr>Acts 2:1-4</vt:lpstr>
      <vt:lpstr>Discussion Task</vt:lpstr>
      <vt:lpstr>The gifts and fruits of the holy spirit</vt:lpstr>
      <vt:lpstr>PowerPoint Presentation</vt:lpstr>
      <vt:lpstr>The Fruits of the Holy Spirit</vt:lpstr>
      <vt:lpstr>Fruits of the Spirit Task</vt:lpstr>
      <vt:lpstr>Choosing a Confirmation Name</vt:lpstr>
      <vt:lpstr>Why do we choose a confirmation name?</vt:lpstr>
      <vt:lpstr>Confirmation Name Task</vt:lpstr>
      <vt:lpstr>The rite of confirmation</vt:lpstr>
      <vt:lpstr>PowerPoint Presentation</vt:lpstr>
      <vt:lpstr>PowerPoint Presentation</vt:lpstr>
      <vt:lpstr>PowerPoint Presentation</vt:lpstr>
      <vt:lpstr>The rite of confirmation</vt:lpstr>
      <vt:lpstr>PowerPoint Presentation</vt:lpstr>
      <vt:lpstr>PowerPoint Presentation</vt:lpstr>
      <vt:lpstr>The rite of confirmation</vt:lpstr>
      <vt:lpstr>PowerPoint Presentation</vt:lpstr>
      <vt:lpstr>PowerPoint Presentation</vt:lpstr>
      <vt:lpstr>Confirmation Video</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Confirmation</dc:title>
  <dc:creator>Natalie Finnigan</dc:creator>
  <cp:lastModifiedBy>primaryre</cp:lastModifiedBy>
  <cp:revision>728</cp:revision>
  <dcterms:created xsi:type="dcterms:W3CDTF">2020-10-27T12:26:01Z</dcterms:created>
  <dcterms:modified xsi:type="dcterms:W3CDTF">2020-10-30T12:21:59Z</dcterms:modified>
</cp:coreProperties>
</file>