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60" r:id="rId4"/>
    <p:sldId id="261" r:id="rId5"/>
    <p:sldId id="262" r:id="rId6"/>
    <p:sldId id="263" r:id="rId7"/>
    <p:sldId id="271" r:id="rId8"/>
    <p:sldId id="264" r:id="rId9"/>
    <p:sldId id="265" r:id="rId10"/>
    <p:sldId id="266"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229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04D1DC7-55CF-4174-B002-EDD2747ADA1A}" type="datetimeFigureOut">
              <a:rPr lang="en-GB" smtClean="0"/>
              <a:t>03/03/2016</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5300B3B-4A52-4D8A-A35A-C4299F4689B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4D1DC7-55CF-4174-B002-EDD2747ADA1A}" type="datetimeFigureOut">
              <a:rPr lang="en-GB" smtClean="0"/>
              <a:t>03/03/2016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5300B3B-4A52-4D8A-A35A-C4299F4689B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4D1DC7-55CF-4174-B002-EDD2747ADA1A}" type="datetimeFigureOut">
              <a:rPr lang="en-GB" smtClean="0"/>
              <a:t>03/03/2016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5300B3B-4A52-4D8A-A35A-C4299F4689B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4D1DC7-55CF-4174-B002-EDD2747ADA1A}" type="datetimeFigureOut">
              <a:rPr lang="en-GB" smtClean="0"/>
              <a:t>03/03/2016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5300B3B-4A52-4D8A-A35A-C4299F4689B7}"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04D1DC7-55CF-4174-B002-EDD2747ADA1A}" type="datetimeFigureOut">
              <a:rPr lang="en-GB" smtClean="0"/>
              <a:t>03/03/2016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5300B3B-4A52-4D8A-A35A-C4299F4689B7}"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04D1DC7-55CF-4174-B002-EDD2747ADA1A}" type="datetimeFigureOut">
              <a:rPr lang="en-GB" smtClean="0"/>
              <a:t>03/03/2016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5300B3B-4A52-4D8A-A35A-C4299F4689B7}"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04D1DC7-55CF-4174-B002-EDD2747ADA1A}" type="datetimeFigureOut">
              <a:rPr lang="en-GB" smtClean="0"/>
              <a:t>03/03/2016</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05300B3B-4A52-4D8A-A35A-C4299F4689B7}"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04D1DC7-55CF-4174-B002-EDD2747ADA1A}" type="datetimeFigureOut">
              <a:rPr lang="en-GB" smtClean="0"/>
              <a:t>03/03/2016</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05300B3B-4A52-4D8A-A35A-C4299F4689B7}"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04D1DC7-55CF-4174-B002-EDD2747ADA1A}" type="datetimeFigureOut">
              <a:rPr lang="en-GB" smtClean="0"/>
              <a:t>03/03/2016</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05300B3B-4A52-4D8A-A35A-C4299F4689B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04D1DC7-55CF-4174-B002-EDD2747ADA1A}" type="datetimeFigureOut">
              <a:rPr lang="en-GB" smtClean="0"/>
              <a:t>03/03/2016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5300B3B-4A52-4D8A-A35A-C4299F4689B7}"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04D1DC7-55CF-4174-B002-EDD2747ADA1A}" type="datetimeFigureOut">
              <a:rPr lang="en-GB" smtClean="0"/>
              <a:t>03/03/2016</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5300B3B-4A52-4D8A-A35A-C4299F4689B7}"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04D1DC7-55CF-4174-B002-EDD2747ADA1A}" type="datetimeFigureOut">
              <a:rPr lang="en-GB" smtClean="0"/>
              <a:t>03/03/2016</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5300B3B-4A52-4D8A-A35A-C4299F4689B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hyperlink" Target="http://www.google.co.uk/url?sa=i&amp;rct=j&amp;q=&amp;esrc=s&amp;source=images&amp;cd=&amp;cad=rja&amp;uact=8&amp;ved=0ahUKEwiVwvaV4J3LAhVF0RQKHQJsAxoQjRwIBw&amp;url=http://www.stbernadettes.co.uk/?page_id=23&amp;psig=AFQjCNF9aDOlFy6e4aMe-FsH1yhrhUalXw&amp;ust=1456862035482139"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548680"/>
            <a:ext cx="7920880" cy="4392488"/>
          </a:xfrm>
        </p:spPr>
        <p:txBody>
          <a:bodyPr>
            <a:normAutofit/>
          </a:bodyPr>
          <a:lstStyle/>
          <a:p>
            <a:r>
              <a:rPr lang="en-GB" sz="7200" dirty="0" smtClean="0">
                <a:latin typeface="Times New Roman" pitchFamily="18" charset="0"/>
                <a:cs typeface="Times New Roman" pitchFamily="18" charset="0"/>
              </a:rPr>
              <a:t>Lourdes</a:t>
            </a:r>
            <a:endParaRPr lang="en-GB" sz="7200" dirty="0">
              <a:latin typeface="Times New Roman" pitchFamily="18" charset="0"/>
              <a:cs typeface="Times New Roman" pitchFamily="18" charset="0"/>
            </a:endParaRPr>
          </a:p>
        </p:txBody>
      </p:sp>
      <p:pic>
        <p:nvPicPr>
          <p:cNvPr id="1026" name="Picture 2" descr="http://www.stbernadettes.co.uk/wp-content/uploads/2013/11/rcdom_logo2.jpg">
            <a:hlinkClick r:id="rId2"/>
          </p:cNvPr>
          <p:cNvPicPr>
            <a:picLocks noChangeAspect="1" noChangeArrowheads="1"/>
          </p:cNvPicPr>
          <p:nvPr/>
        </p:nvPicPr>
        <p:blipFill>
          <a:blip r:embed="rId3" cstate="print"/>
          <a:srcRect/>
          <a:stretch>
            <a:fillRect/>
          </a:stretch>
        </p:blipFill>
        <p:spPr bwMode="auto">
          <a:xfrm>
            <a:off x="7236296" y="260648"/>
            <a:ext cx="1685688" cy="1656184"/>
          </a:xfrm>
          <a:prstGeom prst="rect">
            <a:avLst/>
          </a:prstGeom>
          <a:noFill/>
        </p:spPr>
      </p:pic>
      <p:pic>
        <p:nvPicPr>
          <p:cNvPr id="5" name="Picture 2" descr="http://www.bing.com/th?id=OIP.M93c592800c18a035c43e989c0050cf24H0&amp;pid=3.1&amp;w=300&amp;h=300&amp;p=0"/>
          <p:cNvPicPr>
            <a:picLocks noChangeAspect="1" noChangeArrowheads="1"/>
          </p:cNvPicPr>
          <p:nvPr/>
        </p:nvPicPr>
        <p:blipFill>
          <a:blip r:embed="rId4" cstate="print"/>
          <a:srcRect/>
          <a:stretch>
            <a:fillRect/>
          </a:stretch>
        </p:blipFill>
        <p:spPr bwMode="auto">
          <a:xfrm>
            <a:off x="827584" y="332656"/>
            <a:ext cx="3744416" cy="4608512"/>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GB" dirty="0" smtClean="0">
                <a:latin typeface="Times New Roman" pitchFamily="18" charset="0"/>
                <a:cs typeface="Times New Roman" pitchFamily="18" charset="0"/>
              </a:rPr>
              <a:t>Pilgrims today come in their millions to visit the</a:t>
            </a:r>
          </a:p>
          <a:p>
            <a:pPr>
              <a:buNone/>
            </a:pPr>
            <a:r>
              <a:rPr lang="en-GB" dirty="0" smtClean="0">
                <a:latin typeface="Times New Roman" pitchFamily="18" charset="0"/>
                <a:cs typeface="Times New Roman" pitchFamily="18" charset="0"/>
              </a:rPr>
              <a:t>churches, attend Mass, wash in the healing water and</a:t>
            </a:r>
          </a:p>
          <a:p>
            <a:pPr>
              <a:buNone/>
            </a:pPr>
            <a:r>
              <a:rPr lang="en-GB" dirty="0" smtClean="0">
                <a:latin typeface="Times New Roman" pitchFamily="18" charset="0"/>
                <a:cs typeface="Times New Roman" pitchFamily="18" charset="0"/>
              </a:rPr>
              <a:t>pray the rosary. </a:t>
            </a:r>
          </a:p>
          <a:p>
            <a:pPr>
              <a:buNone/>
            </a:pPr>
            <a:endParaRPr lang="en-GB" dirty="0" smtClean="0">
              <a:latin typeface="Times New Roman" pitchFamily="18" charset="0"/>
              <a:cs typeface="Times New Roman" pitchFamily="18" charset="0"/>
            </a:endParaRPr>
          </a:p>
          <a:p>
            <a:pPr>
              <a:buNone/>
            </a:pPr>
            <a:r>
              <a:rPr lang="en-GB" i="1" dirty="0" smtClean="0"/>
              <a:t>www.directfrom</a:t>
            </a:r>
            <a:r>
              <a:rPr lang="en-GB" b="1" i="1" dirty="0" smtClean="0"/>
              <a:t>lourdes</a:t>
            </a:r>
            <a:r>
              <a:rPr lang="en-GB" i="1" dirty="0" smtClean="0"/>
              <a:t>.com/</a:t>
            </a:r>
            <a:r>
              <a:rPr lang="en-GB" b="1" i="1" dirty="0" smtClean="0"/>
              <a:t>lourdes</a:t>
            </a:r>
            <a:r>
              <a:rPr lang="en-GB" i="1" dirty="0" smtClean="0"/>
              <a:t>_</a:t>
            </a:r>
            <a:r>
              <a:rPr lang="en-GB" b="1" i="1" dirty="0" smtClean="0"/>
              <a:t>live</a:t>
            </a:r>
            <a:r>
              <a:rPr lang="en-GB" i="1" dirty="0" smtClean="0"/>
              <a:t>_tv</a:t>
            </a:r>
            <a:endParaRPr lang="en-GB" dirty="0" smtClean="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GB" dirty="0" smtClean="0">
                <a:latin typeface="Times New Roman" pitchFamily="18" charset="0"/>
                <a:cs typeface="Times New Roman" pitchFamily="18" charset="0"/>
              </a:rPr>
              <a:t>Lourdes Today</a:t>
            </a:r>
            <a:endParaRPr lang="en-GB" dirty="0">
              <a:latin typeface="Times New Roman" pitchFamily="18" charset="0"/>
              <a:cs typeface="Times New Roman" pitchFamily="18" charset="0"/>
            </a:endParaRPr>
          </a:p>
        </p:txBody>
      </p:sp>
      <p:pic>
        <p:nvPicPr>
          <p:cNvPr id="4" name="Picture 3" descr="the-grotto-at-lourdes.jpg"/>
          <p:cNvPicPr>
            <a:picLocks noChangeAspect="1"/>
          </p:cNvPicPr>
          <p:nvPr/>
        </p:nvPicPr>
        <p:blipFill>
          <a:blip r:embed="rId2" cstate="print"/>
          <a:stretch>
            <a:fillRect/>
          </a:stretch>
        </p:blipFill>
        <p:spPr>
          <a:xfrm>
            <a:off x="5076056" y="4005064"/>
            <a:ext cx="3810000" cy="237626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latin typeface="Times New Roman" pitchFamily="18" charset="0"/>
                <a:cs typeface="Times New Roman" pitchFamily="18" charset="0"/>
              </a:rPr>
              <a:t>The torchlight procession takes place daily at 9pm, with</a:t>
            </a:r>
          </a:p>
          <a:p>
            <a:pPr>
              <a:buNone/>
            </a:pPr>
            <a:r>
              <a:rPr lang="en-GB" dirty="0" smtClean="0">
                <a:latin typeface="Times New Roman" pitchFamily="18" charset="0"/>
                <a:cs typeface="Times New Roman" pitchFamily="18" charset="0"/>
              </a:rPr>
              <a:t>the candles creating a sea of light. At the head of the</a:t>
            </a:r>
          </a:p>
          <a:p>
            <a:pPr>
              <a:buNone/>
            </a:pPr>
            <a:r>
              <a:rPr lang="en-GB" dirty="0" smtClean="0">
                <a:latin typeface="Times New Roman" pitchFamily="18" charset="0"/>
                <a:cs typeface="Times New Roman" pitchFamily="18" charset="0"/>
              </a:rPr>
              <a:t>procession a statue of Our Lady is carried. The rosary is</a:t>
            </a:r>
          </a:p>
          <a:p>
            <a:pPr>
              <a:buNone/>
            </a:pPr>
            <a:r>
              <a:rPr lang="en-GB" dirty="0">
                <a:latin typeface="Times New Roman" pitchFamily="18" charset="0"/>
                <a:cs typeface="Times New Roman" pitchFamily="18" charset="0"/>
              </a:rPr>
              <a:t>r</a:t>
            </a:r>
            <a:r>
              <a:rPr lang="en-GB" dirty="0" smtClean="0">
                <a:latin typeface="Times New Roman" pitchFamily="18" charset="0"/>
                <a:cs typeface="Times New Roman" pitchFamily="18" charset="0"/>
              </a:rPr>
              <a:t>ecited and the hymn ‘Immaculate Mary’ sung.</a:t>
            </a:r>
          </a:p>
          <a:p>
            <a:pPr>
              <a:buNone/>
            </a:pPr>
            <a:endParaRPr lang="en-GB"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GB" dirty="0" smtClean="0">
                <a:latin typeface="Times New Roman" pitchFamily="18" charset="0"/>
                <a:cs typeface="Times New Roman" pitchFamily="18" charset="0"/>
              </a:rPr>
              <a:t>Torchlight Procession</a:t>
            </a:r>
            <a:endParaRPr lang="en-GB" dirty="0">
              <a:latin typeface="Times New Roman" pitchFamily="18" charset="0"/>
              <a:cs typeface="Times New Roman" pitchFamily="18" charset="0"/>
            </a:endParaRPr>
          </a:p>
        </p:txBody>
      </p:sp>
      <p:pic>
        <p:nvPicPr>
          <p:cNvPr id="4" name="Picture 3" descr="lourdes-8.jpg"/>
          <p:cNvPicPr>
            <a:picLocks noChangeAspect="1"/>
          </p:cNvPicPr>
          <p:nvPr/>
        </p:nvPicPr>
        <p:blipFill>
          <a:blip r:embed="rId2" cstate="print"/>
          <a:stretch>
            <a:fillRect/>
          </a:stretch>
        </p:blipFill>
        <p:spPr>
          <a:xfrm>
            <a:off x="4211960" y="3573016"/>
            <a:ext cx="4708029" cy="300761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latin typeface="Times New Roman" pitchFamily="18" charset="0"/>
                <a:cs typeface="Times New Roman" pitchFamily="18" charset="0"/>
              </a:rPr>
              <a:t>Class visit to </a:t>
            </a:r>
            <a:r>
              <a:rPr lang="en-GB" dirty="0" err="1" smtClean="0">
                <a:latin typeface="Times New Roman" pitchFamily="18" charset="0"/>
                <a:cs typeface="Times New Roman" pitchFamily="18" charset="0"/>
              </a:rPr>
              <a:t>Carfin</a:t>
            </a:r>
            <a:r>
              <a:rPr lang="en-GB" dirty="0" smtClean="0">
                <a:latin typeface="Times New Roman" pitchFamily="18" charset="0"/>
                <a:cs typeface="Times New Roman" pitchFamily="18" charset="0"/>
              </a:rPr>
              <a:t> Grotto.</a:t>
            </a:r>
            <a:r>
              <a:rPr lang="en-GB" i="1" dirty="0" smtClean="0"/>
              <a:t> </a:t>
            </a:r>
          </a:p>
          <a:p>
            <a:pPr>
              <a:buNone/>
            </a:pPr>
            <a:r>
              <a:rPr lang="en-GB" i="1" dirty="0" smtClean="0">
                <a:latin typeface="Times New Roman" pitchFamily="18" charset="0"/>
                <a:cs typeface="Times New Roman" pitchFamily="18" charset="0"/>
              </a:rPr>
              <a:t>www.</a:t>
            </a:r>
            <a:r>
              <a:rPr lang="en-GB" b="1" i="1" dirty="0" smtClean="0">
                <a:latin typeface="Times New Roman" pitchFamily="18" charset="0"/>
                <a:cs typeface="Times New Roman" pitchFamily="18" charset="0"/>
              </a:rPr>
              <a:t>carfingrotto</a:t>
            </a:r>
            <a:r>
              <a:rPr lang="en-GB" i="1" dirty="0" smtClean="0">
                <a:latin typeface="Times New Roman" pitchFamily="18" charset="0"/>
                <a:cs typeface="Times New Roman" pitchFamily="18" charset="0"/>
              </a:rPr>
              <a:t>.org</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Summarise the story of St. Bernadette and the visions.</a:t>
            </a:r>
          </a:p>
          <a:p>
            <a:r>
              <a:rPr lang="en-GB" dirty="0" smtClean="0">
                <a:latin typeface="Times New Roman" pitchFamily="18" charset="0"/>
                <a:cs typeface="Times New Roman" pitchFamily="18" charset="0"/>
              </a:rPr>
              <a:t>Research Project.</a:t>
            </a:r>
          </a:p>
          <a:p>
            <a:r>
              <a:rPr lang="en-GB" dirty="0" smtClean="0">
                <a:latin typeface="Times New Roman" pitchFamily="18" charset="0"/>
                <a:cs typeface="Times New Roman" pitchFamily="18" charset="0"/>
              </a:rPr>
              <a:t>Newspaper article from the time of the visions.</a:t>
            </a:r>
          </a:p>
          <a:p>
            <a:r>
              <a:rPr lang="en-GB" dirty="0" smtClean="0">
                <a:latin typeface="Times New Roman" pitchFamily="18" charset="0"/>
                <a:cs typeface="Times New Roman" pitchFamily="18" charset="0"/>
              </a:rPr>
              <a:t>Interview questions to St. Bernadette.</a:t>
            </a:r>
          </a:p>
          <a:p>
            <a:r>
              <a:rPr lang="en-GB" dirty="0" smtClean="0">
                <a:latin typeface="Times New Roman" pitchFamily="18" charset="0"/>
                <a:cs typeface="Times New Roman" pitchFamily="18" charset="0"/>
              </a:rPr>
              <a:t>Prayer Service.</a:t>
            </a:r>
          </a:p>
          <a:p>
            <a:r>
              <a:rPr lang="en-GB" dirty="0" smtClean="0">
                <a:latin typeface="Times New Roman" pitchFamily="18" charset="0"/>
                <a:cs typeface="Times New Roman" pitchFamily="18" charset="0"/>
              </a:rPr>
              <a:t>Art work – model of grotto.</a:t>
            </a:r>
          </a:p>
          <a:p>
            <a:r>
              <a:rPr lang="en-GB" dirty="0" smtClean="0">
                <a:latin typeface="Times New Roman" pitchFamily="18" charset="0"/>
                <a:cs typeface="Times New Roman" pitchFamily="18" charset="0"/>
              </a:rPr>
              <a:t>Class visitor from HCPT – The Pilgrimages Trust.</a:t>
            </a:r>
            <a:r>
              <a:rPr lang="en-GB" i="1" dirty="0" smtClean="0"/>
              <a:t> </a:t>
            </a:r>
            <a:r>
              <a:rPr lang="en-GB" i="1" dirty="0" smtClean="0">
                <a:latin typeface="Times New Roman" pitchFamily="18" charset="0"/>
                <a:cs typeface="Times New Roman" pitchFamily="18" charset="0"/>
              </a:rPr>
              <a:t>www.</a:t>
            </a:r>
            <a:r>
              <a:rPr lang="en-GB" b="1" i="1" dirty="0" smtClean="0">
                <a:latin typeface="Times New Roman" pitchFamily="18" charset="0"/>
                <a:cs typeface="Times New Roman" pitchFamily="18" charset="0"/>
              </a:rPr>
              <a:t>hcpt.org</a:t>
            </a:r>
            <a:r>
              <a:rPr lang="en-GB" i="1" dirty="0" smtClean="0">
                <a:latin typeface="Times New Roman" pitchFamily="18" charset="0"/>
                <a:cs typeface="Times New Roman" pitchFamily="18" charset="0"/>
              </a:rPr>
              <a:t>.uk</a:t>
            </a:r>
            <a:endParaRPr lang="en-GB" dirty="0" smtClean="0">
              <a:latin typeface="Times New Roman" pitchFamily="18" charset="0"/>
              <a:cs typeface="Times New Roman" pitchFamily="18" charset="0"/>
            </a:endParaRPr>
          </a:p>
          <a:p>
            <a:pPr>
              <a:buNone/>
            </a:pPr>
            <a:endParaRPr lang="en-GB" dirty="0" smtClean="0">
              <a:latin typeface="Times New Roman" pitchFamily="18" charset="0"/>
              <a:cs typeface="Times New Roman" pitchFamily="18" charset="0"/>
            </a:endParaRPr>
          </a:p>
          <a:p>
            <a:endParaRPr lang="en-GB" dirty="0" smtClean="0">
              <a:latin typeface="Times New Roman" pitchFamily="18" charset="0"/>
              <a:cs typeface="Times New Roman" pitchFamily="18" charset="0"/>
            </a:endParaRPr>
          </a:p>
          <a:p>
            <a:endParaRPr lang="en-GB"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GB" dirty="0" smtClean="0">
                <a:latin typeface="Times New Roman" pitchFamily="18" charset="0"/>
                <a:cs typeface="Times New Roman" pitchFamily="18" charset="0"/>
              </a:rPr>
              <a:t>Suggested </a:t>
            </a:r>
            <a:r>
              <a:rPr lang="en-GB" dirty="0" err="1" smtClean="0">
                <a:latin typeface="Times New Roman" pitchFamily="18" charset="0"/>
                <a:cs typeface="Times New Roman" pitchFamily="18" charset="0"/>
              </a:rPr>
              <a:t>Activites</a:t>
            </a:r>
            <a:endParaRPr lang="en-GB"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624078" indent="-514350">
              <a:buNone/>
            </a:pPr>
            <a:r>
              <a:rPr lang="en-GB" dirty="0" smtClean="0">
                <a:latin typeface="Times New Roman" pitchFamily="18" charset="0"/>
                <a:cs typeface="Times New Roman" pitchFamily="18" charset="0"/>
              </a:rPr>
              <a:t>Immaculate, Mary! </a:t>
            </a:r>
          </a:p>
          <a:p>
            <a:pPr marL="624078" indent="-514350">
              <a:buNone/>
            </a:pPr>
            <a:r>
              <a:rPr lang="en-GB" dirty="0" smtClean="0">
                <a:latin typeface="Times New Roman" pitchFamily="18" charset="0"/>
                <a:cs typeface="Times New Roman" pitchFamily="18" charset="0"/>
              </a:rPr>
              <a:t>Our hearts are on fire. </a:t>
            </a:r>
          </a:p>
          <a:p>
            <a:pPr marL="624078" indent="-514350">
              <a:buNone/>
            </a:pPr>
            <a:r>
              <a:rPr lang="en-GB" dirty="0" smtClean="0">
                <a:latin typeface="Times New Roman" pitchFamily="18" charset="0"/>
                <a:cs typeface="Times New Roman" pitchFamily="18" charset="0"/>
              </a:rPr>
              <a:t>That title so wondrous </a:t>
            </a:r>
          </a:p>
          <a:p>
            <a:pPr marL="624078" indent="-514350">
              <a:buNone/>
            </a:pPr>
            <a:r>
              <a:rPr lang="en-GB" dirty="0" smtClean="0">
                <a:latin typeface="Times New Roman" pitchFamily="18" charset="0"/>
                <a:cs typeface="Times New Roman" pitchFamily="18" charset="0"/>
              </a:rPr>
              <a:t>Fills all our desire! </a:t>
            </a:r>
          </a:p>
          <a:p>
            <a:pPr marL="624078" indent="-514350">
              <a:buAutoNum type="arabicPeriod"/>
            </a:pPr>
            <a:endParaRPr lang="en-GB" dirty="0" smtClean="0">
              <a:latin typeface="Times New Roman" pitchFamily="18" charset="0"/>
              <a:cs typeface="Times New Roman" pitchFamily="18" charset="0"/>
            </a:endParaRPr>
          </a:p>
          <a:p>
            <a:pPr>
              <a:buNone/>
            </a:pPr>
            <a:r>
              <a:rPr lang="en-GB" i="1" dirty="0" smtClean="0">
                <a:latin typeface="Times New Roman" pitchFamily="18" charset="0"/>
                <a:cs typeface="Times New Roman" pitchFamily="18" charset="0"/>
              </a:rPr>
              <a:t>Refrain  </a:t>
            </a:r>
            <a:r>
              <a:rPr lang="en-GB" dirty="0" smtClean="0">
                <a:latin typeface="Times New Roman" pitchFamily="18" charset="0"/>
                <a:cs typeface="Times New Roman" pitchFamily="18" charset="0"/>
              </a:rPr>
              <a:t> Ave, Ave, Ave, Maria!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Ave, Ave, Ave, Maria! </a:t>
            </a:r>
          </a:p>
          <a:p>
            <a:pPr>
              <a:buNone/>
            </a:pPr>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We pray for God's glory, </a:t>
            </a:r>
          </a:p>
          <a:p>
            <a:pPr>
              <a:buNone/>
            </a:pPr>
            <a:r>
              <a:rPr lang="en-GB" dirty="0" smtClean="0">
                <a:latin typeface="Times New Roman" pitchFamily="18" charset="0"/>
                <a:cs typeface="Times New Roman" pitchFamily="18" charset="0"/>
              </a:rPr>
              <a:t>May His Kingdom come. </a:t>
            </a:r>
          </a:p>
          <a:p>
            <a:pPr>
              <a:buNone/>
            </a:pPr>
            <a:r>
              <a:rPr lang="en-GB" dirty="0" smtClean="0">
                <a:latin typeface="Times New Roman" pitchFamily="18" charset="0"/>
                <a:cs typeface="Times New Roman" pitchFamily="18" charset="0"/>
              </a:rPr>
              <a:t>We pray for His Vicar, </a:t>
            </a:r>
          </a:p>
          <a:p>
            <a:pPr>
              <a:buNone/>
            </a:pPr>
            <a:r>
              <a:rPr lang="en-GB" dirty="0" smtClean="0">
                <a:latin typeface="Times New Roman" pitchFamily="18" charset="0"/>
                <a:cs typeface="Times New Roman" pitchFamily="18" charset="0"/>
              </a:rPr>
              <a:t>Our Father, and Rome. </a:t>
            </a:r>
            <a:r>
              <a:rPr lang="en-GB" i="1" dirty="0" smtClean="0">
                <a:latin typeface="Times New Roman" pitchFamily="18" charset="0"/>
                <a:cs typeface="Times New Roman" pitchFamily="18" charset="0"/>
              </a:rPr>
              <a:t>Refrain</a:t>
            </a:r>
            <a:r>
              <a:rPr lang="en-GB" dirty="0" smtClean="0">
                <a:latin typeface="Times New Roman" pitchFamily="18" charset="0"/>
                <a:cs typeface="Times New Roman" pitchFamily="18" charset="0"/>
              </a:rPr>
              <a:t> </a:t>
            </a:r>
          </a:p>
          <a:p>
            <a:pPr>
              <a:buNone/>
            </a:pPr>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We pray for our Mother, </a:t>
            </a:r>
          </a:p>
          <a:p>
            <a:pPr>
              <a:buNone/>
            </a:pPr>
            <a:r>
              <a:rPr lang="en-GB" dirty="0" smtClean="0">
                <a:latin typeface="Times New Roman" pitchFamily="18" charset="0"/>
                <a:cs typeface="Times New Roman" pitchFamily="18" charset="0"/>
              </a:rPr>
              <a:t>The Church upon earth. </a:t>
            </a:r>
          </a:p>
          <a:p>
            <a:pPr>
              <a:buNone/>
            </a:pPr>
            <a:r>
              <a:rPr lang="en-GB" dirty="0" smtClean="0">
                <a:latin typeface="Times New Roman" pitchFamily="18" charset="0"/>
                <a:cs typeface="Times New Roman" pitchFamily="18" charset="0"/>
              </a:rPr>
              <a:t>And bless, sweetest Lady, </a:t>
            </a:r>
            <a:endParaRPr lang="en-GB" dirty="0" smtClean="0"/>
          </a:p>
          <a:p>
            <a:pPr>
              <a:buNone/>
            </a:pPr>
            <a:r>
              <a:rPr lang="en-GB" dirty="0" smtClean="0">
                <a:latin typeface="Times New Roman" pitchFamily="18" charset="0"/>
                <a:cs typeface="Times New Roman" pitchFamily="18" charset="0"/>
              </a:rPr>
              <a:t>The land of our birth. </a:t>
            </a:r>
            <a:r>
              <a:rPr lang="en-GB" i="1" dirty="0" smtClean="0">
                <a:latin typeface="Times New Roman" pitchFamily="18" charset="0"/>
                <a:cs typeface="Times New Roman" pitchFamily="18" charset="0"/>
              </a:rPr>
              <a:t>Refrain</a:t>
            </a:r>
            <a:r>
              <a:rPr lang="en-GB" dirty="0" smtClean="0">
                <a:latin typeface="Times New Roman" pitchFamily="18" charset="0"/>
                <a:cs typeface="Times New Roman" pitchFamily="18" charset="0"/>
              </a:rPr>
              <a:t> </a:t>
            </a:r>
          </a:p>
          <a:p>
            <a:pPr>
              <a:buNone/>
            </a:pPr>
            <a:endParaRPr lang="en-GB"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GB" dirty="0" smtClean="0">
                <a:latin typeface="Times New Roman" pitchFamily="18" charset="0"/>
                <a:cs typeface="Times New Roman" pitchFamily="18" charset="0"/>
              </a:rPr>
              <a:t>Immaculate Mary</a:t>
            </a:r>
            <a:endParaRPr lang="en-GB" dirty="0">
              <a:latin typeface="Times New Roman" pitchFamily="18" charset="0"/>
              <a:cs typeface="Times New Roman" pitchFamily="18" charset="0"/>
            </a:endParaRPr>
          </a:p>
        </p:txBody>
      </p:sp>
      <p:pic>
        <p:nvPicPr>
          <p:cNvPr id="4" name="Picture 3" descr="Lourdes.jpg"/>
          <p:cNvPicPr>
            <a:picLocks noChangeAspect="1"/>
          </p:cNvPicPr>
          <p:nvPr/>
        </p:nvPicPr>
        <p:blipFill>
          <a:blip r:embed="rId2" cstate="print"/>
          <a:stretch>
            <a:fillRect/>
          </a:stretch>
        </p:blipFill>
        <p:spPr>
          <a:xfrm>
            <a:off x="4572000" y="1556792"/>
            <a:ext cx="3899297" cy="462464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481328"/>
            <a:ext cx="8363272" cy="4525963"/>
          </a:xfrm>
        </p:spPr>
        <p:txBody>
          <a:bodyPr/>
          <a:lstStyle/>
          <a:p>
            <a:pPr>
              <a:buNone/>
            </a:pPr>
            <a:r>
              <a:rPr lang="en-GB" dirty="0" smtClean="0"/>
              <a:t>  </a:t>
            </a:r>
            <a:r>
              <a:rPr lang="en-GB" dirty="0" smtClean="0">
                <a:latin typeface="Times New Roman" pitchFamily="18" charset="0"/>
                <a:cs typeface="Times New Roman" pitchFamily="18" charset="0"/>
              </a:rPr>
              <a:t>The town of Lourdes lies in a valley in the south western part of the </a:t>
            </a:r>
            <a:r>
              <a:rPr lang="en-GB" dirty="0" err="1" smtClean="0">
                <a:latin typeface="Times New Roman" pitchFamily="18" charset="0"/>
                <a:cs typeface="Times New Roman" pitchFamily="18" charset="0"/>
              </a:rPr>
              <a:t>Hautes</a:t>
            </a:r>
            <a:r>
              <a:rPr lang="en-GB" dirty="0" smtClean="0">
                <a:latin typeface="Times New Roman" pitchFamily="18" charset="0"/>
                <a:cs typeface="Times New Roman" pitchFamily="18" charset="0"/>
              </a:rPr>
              <a:t>-Pyrenees. </a:t>
            </a:r>
            <a:endParaRPr lang="en-GB"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GB" dirty="0" smtClean="0">
                <a:latin typeface="Times New Roman" pitchFamily="18" charset="0"/>
                <a:cs typeface="Times New Roman" pitchFamily="18" charset="0"/>
              </a:rPr>
              <a:t>Lourdes, France</a:t>
            </a:r>
            <a:endParaRPr lang="en-GB" dirty="0">
              <a:latin typeface="Times New Roman" pitchFamily="18" charset="0"/>
              <a:cs typeface="Times New Roman" pitchFamily="18" charset="0"/>
            </a:endParaRPr>
          </a:p>
        </p:txBody>
      </p:sp>
      <p:pic>
        <p:nvPicPr>
          <p:cNvPr id="4" name="Picture 3" descr="maxy_france_map.jpg"/>
          <p:cNvPicPr>
            <a:picLocks noChangeAspect="1"/>
          </p:cNvPicPr>
          <p:nvPr/>
        </p:nvPicPr>
        <p:blipFill>
          <a:blip r:embed="rId2" cstate="print"/>
          <a:stretch>
            <a:fillRect/>
          </a:stretch>
        </p:blipFill>
        <p:spPr>
          <a:xfrm>
            <a:off x="4211960" y="2708920"/>
            <a:ext cx="4464496" cy="3744416"/>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latin typeface="Times New Roman" pitchFamily="18" charset="0"/>
                <a:cs typeface="Times New Roman" pitchFamily="18" charset="0"/>
              </a:rPr>
              <a:t>Bernadette </a:t>
            </a:r>
            <a:r>
              <a:rPr lang="en-GB" dirty="0" err="1" smtClean="0">
                <a:latin typeface="Times New Roman" pitchFamily="18" charset="0"/>
                <a:cs typeface="Times New Roman" pitchFamily="18" charset="0"/>
              </a:rPr>
              <a:t>Soubirous</a:t>
            </a:r>
            <a:r>
              <a:rPr lang="en-GB" dirty="0" smtClean="0">
                <a:latin typeface="Times New Roman" pitchFamily="18" charset="0"/>
                <a:cs typeface="Times New Roman" pitchFamily="18" charset="0"/>
              </a:rPr>
              <a:t> was born in Lourdes on January 7,</a:t>
            </a:r>
          </a:p>
          <a:p>
            <a:pPr>
              <a:buNone/>
            </a:pPr>
            <a:r>
              <a:rPr lang="en-GB" dirty="0" smtClean="0">
                <a:latin typeface="Times New Roman" pitchFamily="18" charset="0"/>
                <a:cs typeface="Times New Roman" pitchFamily="18" charset="0"/>
              </a:rPr>
              <a:t>1844. She was the oldest of nine children and her family</a:t>
            </a:r>
          </a:p>
          <a:p>
            <a:pPr>
              <a:buNone/>
            </a:pPr>
            <a:r>
              <a:rPr lang="en-GB" dirty="0" smtClean="0">
                <a:latin typeface="Times New Roman" pitchFamily="18" charset="0"/>
                <a:cs typeface="Times New Roman" pitchFamily="18" charset="0"/>
              </a:rPr>
              <a:t>were very poor. She was baptised in St. Pierre’s Parish</a:t>
            </a:r>
          </a:p>
          <a:p>
            <a:pPr>
              <a:buNone/>
            </a:pPr>
            <a:r>
              <a:rPr lang="en-GB" dirty="0" smtClean="0">
                <a:latin typeface="Times New Roman" pitchFamily="18" charset="0"/>
                <a:cs typeface="Times New Roman" pitchFamily="18" charset="0"/>
              </a:rPr>
              <a:t>Church when she was two days old. </a:t>
            </a:r>
            <a:r>
              <a:rPr lang="en-GB" dirty="0">
                <a:latin typeface="Times New Roman" pitchFamily="18" charset="0"/>
                <a:cs typeface="Times New Roman" pitchFamily="18" charset="0"/>
              </a:rPr>
              <a:t>She </a:t>
            </a:r>
            <a:r>
              <a:rPr lang="en-GB" dirty="0" smtClean="0">
                <a:latin typeface="Times New Roman" pitchFamily="18" charset="0"/>
                <a:cs typeface="Times New Roman" pitchFamily="18" charset="0"/>
              </a:rPr>
              <a:t>contracted</a:t>
            </a:r>
          </a:p>
          <a:p>
            <a:pPr>
              <a:buNone/>
            </a:pPr>
            <a:r>
              <a:rPr lang="en-GB" dirty="0" smtClean="0">
                <a:latin typeface="Times New Roman" pitchFamily="18" charset="0"/>
                <a:cs typeface="Times New Roman" pitchFamily="18" charset="0"/>
              </a:rPr>
              <a:t>cholera </a:t>
            </a:r>
            <a:r>
              <a:rPr lang="en-GB" dirty="0">
                <a:latin typeface="Times New Roman" pitchFamily="18" charset="0"/>
                <a:cs typeface="Times New Roman" pitchFamily="18" charset="0"/>
              </a:rPr>
              <a:t>as a small child and suffered from extreme </a:t>
            </a:r>
          </a:p>
          <a:p>
            <a:pPr>
              <a:buNone/>
            </a:pPr>
            <a:r>
              <a:rPr lang="en-GB" dirty="0">
                <a:latin typeface="Times New Roman" pitchFamily="18" charset="0"/>
                <a:cs typeface="Times New Roman" pitchFamily="18" charset="0"/>
              </a:rPr>
              <a:t>asthma her whole </a:t>
            </a:r>
            <a:r>
              <a:rPr lang="en-GB" dirty="0" smtClean="0">
                <a:latin typeface="Times New Roman" pitchFamily="18" charset="0"/>
                <a:cs typeface="Times New Roman" pitchFamily="18" charset="0"/>
              </a:rPr>
              <a:t>life. </a:t>
            </a:r>
            <a:endParaRPr lang="en-GB"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GB" dirty="0" smtClean="0">
                <a:latin typeface="Times New Roman" pitchFamily="18" charset="0"/>
                <a:cs typeface="Times New Roman" pitchFamily="18" charset="0"/>
              </a:rPr>
              <a:t>Saint Bernadette</a:t>
            </a:r>
            <a:endParaRPr lang="en-GB" dirty="0">
              <a:latin typeface="Times New Roman" pitchFamily="18" charset="0"/>
              <a:cs typeface="Times New Roman" pitchFamily="18" charset="0"/>
            </a:endParaRPr>
          </a:p>
        </p:txBody>
      </p:sp>
      <p:pic>
        <p:nvPicPr>
          <p:cNvPr id="6" name="Picture 5" descr="Bernadette_Soubirous.jpg"/>
          <p:cNvPicPr>
            <a:picLocks noChangeAspect="1"/>
          </p:cNvPicPr>
          <p:nvPr/>
        </p:nvPicPr>
        <p:blipFill>
          <a:blip r:embed="rId2" cstate="print"/>
          <a:stretch>
            <a:fillRect/>
          </a:stretch>
        </p:blipFill>
        <p:spPr>
          <a:xfrm>
            <a:off x="6084168" y="3861048"/>
            <a:ext cx="2654915" cy="265693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latin typeface="Times New Roman" pitchFamily="18" charset="0"/>
                <a:cs typeface="Times New Roman" pitchFamily="18" charset="0"/>
              </a:rPr>
              <a:t>On Thursday, February 11, 1858, fourteen year old</a:t>
            </a:r>
          </a:p>
          <a:p>
            <a:pPr>
              <a:buNone/>
            </a:pPr>
            <a:r>
              <a:rPr lang="en-GB" dirty="0" smtClean="0">
                <a:latin typeface="Times New Roman" pitchFamily="18" charset="0"/>
                <a:cs typeface="Times New Roman" pitchFamily="18" charset="0"/>
              </a:rPr>
              <a:t>Bernadette left her home, an abandoned jail called Le</a:t>
            </a:r>
          </a:p>
          <a:p>
            <a:pPr>
              <a:buNone/>
            </a:pPr>
            <a:r>
              <a:rPr lang="en-GB" dirty="0" err="1" smtClean="0">
                <a:latin typeface="Times New Roman" pitchFamily="18" charset="0"/>
                <a:cs typeface="Times New Roman" pitchFamily="18" charset="0"/>
              </a:rPr>
              <a:t>Cachot</a:t>
            </a:r>
            <a:r>
              <a:rPr lang="en-GB" dirty="0" smtClean="0">
                <a:latin typeface="Times New Roman" pitchFamily="18" charset="0"/>
                <a:cs typeface="Times New Roman" pitchFamily="18" charset="0"/>
              </a:rPr>
              <a:t>, with her sister and friend to find firewood. They</a:t>
            </a:r>
          </a:p>
          <a:p>
            <a:pPr>
              <a:buNone/>
            </a:pPr>
            <a:r>
              <a:rPr lang="en-GB" dirty="0" smtClean="0">
                <a:latin typeface="Times New Roman" pitchFamily="18" charset="0"/>
                <a:cs typeface="Times New Roman" pitchFamily="18" charset="0"/>
              </a:rPr>
              <a:t>went to a grotto called </a:t>
            </a:r>
            <a:r>
              <a:rPr lang="en-GB" dirty="0" err="1" smtClean="0">
                <a:latin typeface="Times New Roman" pitchFamily="18" charset="0"/>
                <a:cs typeface="Times New Roman" pitchFamily="18" charset="0"/>
              </a:rPr>
              <a:t>Massabielle</a:t>
            </a:r>
            <a:r>
              <a:rPr lang="en-GB" dirty="0" smtClean="0">
                <a:latin typeface="Times New Roman" pitchFamily="18" charset="0"/>
                <a:cs typeface="Times New Roman" pitchFamily="18" charset="0"/>
              </a:rPr>
              <a:t>, and Bernadette was</a:t>
            </a:r>
          </a:p>
          <a:p>
            <a:pPr>
              <a:buNone/>
            </a:pPr>
            <a:r>
              <a:rPr lang="en-GB" dirty="0" smtClean="0">
                <a:latin typeface="Times New Roman" pitchFamily="18" charset="0"/>
                <a:cs typeface="Times New Roman" pitchFamily="18" charset="0"/>
              </a:rPr>
              <a:t>just about to cross a small stream when she saw a vision</a:t>
            </a:r>
          </a:p>
          <a:p>
            <a:pPr>
              <a:buNone/>
            </a:pPr>
            <a:r>
              <a:rPr lang="en-GB" dirty="0" smtClean="0">
                <a:latin typeface="Times New Roman" pitchFamily="18" charset="0"/>
                <a:cs typeface="Times New Roman" pitchFamily="18" charset="0"/>
              </a:rPr>
              <a:t>of a beautiful lady. The ‘lady’ wore blue and </a:t>
            </a:r>
          </a:p>
          <a:p>
            <a:pPr>
              <a:buNone/>
            </a:pPr>
            <a:r>
              <a:rPr lang="en-GB" dirty="0" smtClean="0">
                <a:latin typeface="Times New Roman" pitchFamily="18" charset="0"/>
                <a:cs typeface="Times New Roman" pitchFamily="18" charset="0"/>
              </a:rPr>
              <a:t>white and said the rosary with Bernadette. Only </a:t>
            </a:r>
          </a:p>
          <a:p>
            <a:pPr>
              <a:buNone/>
            </a:pPr>
            <a:r>
              <a:rPr lang="en-GB" dirty="0" smtClean="0">
                <a:latin typeface="Times New Roman" pitchFamily="18" charset="0"/>
                <a:cs typeface="Times New Roman" pitchFamily="18" charset="0"/>
              </a:rPr>
              <a:t>Bernadette saw the ‘lady’.</a:t>
            </a:r>
            <a:endParaRPr lang="en-GB"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GB" dirty="0" smtClean="0">
                <a:latin typeface="Times New Roman" pitchFamily="18" charset="0"/>
                <a:cs typeface="Times New Roman" pitchFamily="18" charset="0"/>
              </a:rPr>
              <a:t>Beautiful Lady</a:t>
            </a:r>
            <a:endParaRPr lang="en-GB" dirty="0">
              <a:latin typeface="Times New Roman" pitchFamily="18" charset="0"/>
              <a:cs typeface="Times New Roman" pitchFamily="18" charset="0"/>
            </a:endParaRPr>
          </a:p>
        </p:txBody>
      </p:sp>
      <p:pic>
        <p:nvPicPr>
          <p:cNvPr id="4" name="Picture 3" descr="our lady.jpg"/>
          <p:cNvPicPr>
            <a:picLocks noChangeAspect="1"/>
          </p:cNvPicPr>
          <p:nvPr/>
        </p:nvPicPr>
        <p:blipFill>
          <a:blip r:embed="rId2" cstate="print"/>
          <a:stretch>
            <a:fillRect/>
          </a:stretch>
        </p:blipFill>
        <p:spPr>
          <a:xfrm>
            <a:off x="7164288" y="3717032"/>
            <a:ext cx="1733550" cy="28575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GB" dirty="0" smtClean="0">
                <a:latin typeface="Times New Roman" pitchFamily="18" charset="0"/>
                <a:cs typeface="Times New Roman" pitchFamily="18" charset="0"/>
              </a:rPr>
              <a:t>Bernadette returned to the grotto three days later and had</a:t>
            </a:r>
          </a:p>
          <a:p>
            <a:pPr>
              <a:buNone/>
            </a:pPr>
            <a:r>
              <a:rPr lang="en-GB" dirty="0" smtClean="0">
                <a:latin typeface="Times New Roman" pitchFamily="18" charset="0"/>
                <a:cs typeface="Times New Roman" pitchFamily="18" charset="0"/>
              </a:rPr>
              <a:t>her second vision. On February 18, Bernadette had her</a:t>
            </a:r>
          </a:p>
          <a:p>
            <a:pPr>
              <a:buNone/>
            </a:pPr>
            <a:r>
              <a:rPr lang="en-GB" dirty="0" smtClean="0">
                <a:latin typeface="Times New Roman" pitchFamily="18" charset="0"/>
                <a:cs typeface="Times New Roman" pitchFamily="18" charset="0"/>
              </a:rPr>
              <a:t>third vision and the ‘lady’ told her,</a:t>
            </a:r>
          </a:p>
          <a:p>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 “I do not promise to make you happy in this world, but the next.”</a:t>
            </a:r>
          </a:p>
          <a:p>
            <a:pPr>
              <a:buNone/>
            </a:pPr>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Over a five month period Bernadette had eighteen</a:t>
            </a:r>
          </a:p>
          <a:p>
            <a:pPr>
              <a:buNone/>
            </a:pPr>
            <a:r>
              <a:rPr lang="en-GB" dirty="0" smtClean="0">
                <a:latin typeface="Times New Roman" pitchFamily="18" charset="0"/>
                <a:cs typeface="Times New Roman" pitchFamily="18" charset="0"/>
              </a:rPr>
              <a:t>visions. During these the </a:t>
            </a:r>
            <a:r>
              <a:rPr lang="en-GB" dirty="0" smtClean="0">
                <a:latin typeface="Times New Roman" pitchFamily="18" charset="0"/>
                <a:cs typeface="Times New Roman" pitchFamily="18" charset="0"/>
              </a:rPr>
              <a:t>‘lady’ gave her messages of </a:t>
            </a:r>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prayer and penitence </a:t>
            </a:r>
            <a:r>
              <a:rPr lang="en-GB" dirty="0" smtClean="0">
                <a:latin typeface="Times New Roman" pitchFamily="18" charset="0"/>
                <a:cs typeface="Times New Roman" pitchFamily="18" charset="0"/>
              </a:rPr>
              <a:t>to share with the world.</a:t>
            </a:r>
          </a:p>
          <a:p>
            <a:pPr>
              <a:buNone/>
            </a:pPr>
            <a:endParaRPr lang="en-GB" dirty="0" smtClean="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GB" dirty="0" smtClean="0">
                <a:latin typeface="Times New Roman" pitchFamily="18" charset="0"/>
                <a:cs typeface="Times New Roman" pitchFamily="18" charset="0"/>
              </a:rPr>
              <a:t>Visions</a:t>
            </a:r>
            <a:endParaRPr lang="en-GB"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latin typeface="Times New Roman" pitchFamily="18" charset="0"/>
                <a:cs typeface="Times New Roman" pitchFamily="18" charset="0"/>
              </a:rPr>
              <a:t>Unfortunately many people didn’t believe Bernadette,</a:t>
            </a:r>
          </a:p>
          <a:p>
            <a:pPr>
              <a:buNone/>
            </a:pPr>
            <a:r>
              <a:rPr lang="en-GB" dirty="0" smtClean="0">
                <a:latin typeface="Times New Roman" pitchFamily="18" charset="0"/>
                <a:cs typeface="Times New Roman" pitchFamily="18" charset="0"/>
              </a:rPr>
              <a:t>including the Parish Priest. Local officials questioned her</a:t>
            </a:r>
          </a:p>
          <a:p>
            <a:pPr>
              <a:buNone/>
            </a:pPr>
            <a:r>
              <a:rPr lang="en-GB" dirty="0" smtClean="0">
                <a:latin typeface="Times New Roman" pitchFamily="18" charset="0"/>
                <a:cs typeface="Times New Roman" pitchFamily="18" charset="0"/>
              </a:rPr>
              <a:t>and threatened her with prison. On March 25, the day of</a:t>
            </a:r>
          </a:p>
          <a:p>
            <a:pPr>
              <a:buNone/>
            </a:pPr>
            <a:r>
              <a:rPr lang="en-GB" dirty="0" smtClean="0">
                <a:latin typeface="Times New Roman" pitchFamily="18" charset="0"/>
                <a:cs typeface="Times New Roman" pitchFamily="18" charset="0"/>
              </a:rPr>
              <a:t>the sixteenth vision, the ‘lady’ </a:t>
            </a:r>
            <a:r>
              <a:rPr lang="en-GB" dirty="0" smtClean="0">
                <a:latin typeface="Times New Roman" pitchFamily="18" charset="0"/>
                <a:cs typeface="Times New Roman" pitchFamily="18" charset="0"/>
              </a:rPr>
              <a:t>told Bernadette</a:t>
            </a:r>
            <a:r>
              <a:rPr lang="en-GB" dirty="0" smtClean="0">
                <a:latin typeface="Times New Roman" pitchFamily="18" charset="0"/>
                <a:cs typeface="Times New Roman" pitchFamily="18" charset="0"/>
              </a:rPr>
              <a:t>,</a:t>
            </a:r>
          </a:p>
          <a:p>
            <a:pPr>
              <a:buNone/>
            </a:pPr>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“I am the Immaculate Conception.”</a:t>
            </a:r>
          </a:p>
          <a:p>
            <a:pPr>
              <a:buNone/>
            </a:pPr>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Finally the Parish Priest believed her as he knew</a:t>
            </a:r>
          </a:p>
          <a:p>
            <a:pPr>
              <a:buNone/>
            </a:pPr>
            <a:r>
              <a:rPr lang="en-GB" dirty="0" smtClean="0">
                <a:latin typeface="Times New Roman" pitchFamily="18" charset="0"/>
                <a:cs typeface="Times New Roman" pitchFamily="18" charset="0"/>
              </a:rPr>
              <a:t>Bernadette couldn’t have made this information up.</a:t>
            </a:r>
            <a:endParaRPr lang="en-GB"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GB" dirty="0" smtClean="0">
                <a:latin typeface="Times New Roman" pitchFamily="18" charset="0"/>
                <a:cs typeface="Times New Roman" pitchFamily="18" charset="0"/>
              </a:rPr>
              <a:t>Disbelief</a:t>
            </a:r>
            <a:endParaRPr lang="en-GB"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smtClean="0">
                <a:latin typeface="Times"/>
                <a:cs typeface="Times"/>
              </a:rPr>
              <a:t>On July 29, 1866, Bernadette joined the Sisters of Charity at their motherhouse at </a:t>
            </a:r>
            <a:r>
              <a:rPr lang="en-US" sz="2400" dirty="0" err="1" smtClean="0">
                <a:latin typeface="Times"/>
                <a:cs typeface="Times"/>
              </a:rPr>
              <a:t>Nevers</a:t>
            </a:r>
            <a:r>
              <a:rPr lang="en-US" sz="2400" dirty="0" smtClean="0">
                <a:latin typeface="Times"/>
                <a:cs typeface="Times"/>
              </a:rPr>
              <a:t>. The rest of her life was spent working as an infirmary assistant, and later a sacristan. Sadly she was diagnosed with tuberculosis of the bone in her right knee and was unable to take part in convent life. She died on April 16, 1879 at the age of 35 while saying the rosary. Saint Bernadette’s body is preserved in a shire in the chapel at the convent of St. </a:t>
            </a:r>
            <a:r>
              <a:rPr lang="en-US" sz="2400" dirty="0" err="1" smtClean="0">
                <a:latin typeface="Times"/>
                <a:cs typeface="Times"/>
              </a:rPr>
              <a:t>Gilard</a:t>
            </a:r>
            <a:r>
              <a:rPr lang="en-US" sz="2400" dirty="0" smtClean="0">
                <a:latin typeface="Times"/>
                <a:cs typeface="Times"/>
              </a:rPr>
              <a:t> of </a:t>
            </a:r>
            <a:r>
              <a:rPr lang="en-US" sz="2400" dirty="0" err="1" smtClean="0">
                <a:latin typeface="Times"/>
                <a:cs typeface="Times"/>
              </a:rPr>
              <a:t>Nevers</a:t>
            </a:r>
            <a:r>
              <a:rPr lang="en-US" sz="2400" dirty="0" smtClean="0">
                <a:latin typeface="Times"/>
                <a:cs typeface="Times"/>
              </a:rPr>
              <a:t>.</a:t>
            </a:r>
          </a:p>
          <a:p>
            <a:pPr marL="109728" indent="0">
              <a:buNone/>
            </a:pPr>
            <a:endParaRPr lang="en-US" sz="2400" dirty="0">
              <a:latin typeface="Times"/>
              <a:cs typeface="Times"/>
            </a:endParaRPr>
          </a:p>
          <a:p>
            <a:pPr marL="109728" indent="0">
              <a:buNone/>
            </a:pPr>
            <a:r>
              <a:rPr lang="en-US" sz="2400" dirty="0" smtClean="0">
                <a:latin typeface="Times"/>
                <a:cs typeface="Times"/>
              </a:rPr>
              <a:t>Pope Pius XI declared Bernadette a saint </a:t>
            </a:r>
            <a:r>
              <a:rPr lang="en-US" sz="2400" dirty="0">
                <a:latin typeface="Times"/>
                <a:cs typeface="Times"/>
              </a:rPr>
              <a:t>i</a:t>
            </a:r>
            <a:r>
              <a:rPr lang="en-US" sz="2400" dirty="0" smtClean="0">
                <a:latin typeface="Times"/>
                <a:cs typeface="Times"/>
              </a:rPr>
              <a:t>n December 1933. We celebrate her feast day every 18</a:t>
            </a:r>
            <a:r>
              <a:rPr lang="en-US" sz="2400" baseline="30000" dirty="0" smtClean="0">
                <a:latin typeface="Times"/>
                <a:cs typeface="Times"/>
              </a:rPr>
              <a:t>th</a:t>
            </a:r>
            <a:r>
              <a:rPr lang="en-US" sz="2400" dirty="0" smtClean="0">
                <a:latin typeface="Times"/>
                <a:cs typeface="Times"/>
              </a:rPr>
              <a:t> February.</a:t>
            </a:r>
          </a:p>
          <a:p>
            <a:endParaRPr lang="en-US" sz="2400" dirty="0">
              <a:latin typeface="Times"/>
              <a:cs typeface="Times"/>
            </a:endParaRPr>
          </a:p>
          <a:p>
            <a:endParaRPr lang="en-US" sz="2400" dirty="0">
              <a:latin typeface="Times"/>
              <a:cs typeface="Times"/>
            </a:endParaRPr>
          </a:p>
        </p:txBody>
      </p:sp>
      <p:sp>
        <p:nvSpPr>
          <p:cNvPr id="3" name="Title 2"/>
          <p:cNvSpPr>
            <a:spLocks noGrp="1"/>
          </p:cNvSpPr>
          <p:nvPr>
            <p:ph type="title"/>
          </p:nvPr>
        </p:nvSpPr>
        <p:spPr/>
        <p:txBody>
          <a:bodyPr/>
          <a:lstStyle/>
          <a:p>
            <a:pPr algn="ctr"/>
            <a:r>
              <a:rPr lang="en-US" dirty="0" smtClean="0">
                <a:latin typeface="Times"/>
                <a:cs typeface="Times"/>
              </a:rPr>
              <a:t>Religious Life</a:t>
            </a:r>
            <a:endParaRPr lang="en-US" dirty="0">
              <a:latin typeface="Times"/>
              <a:cs typeface="Times"/>
            </a:endParaRPr>
          </a:p>
        </p:txBody>
      </p:sp>
    </p:spTree>
    <p:extLst>
      <p:ext uri="{BB962C8B-B14F-4D97-AF65-F5344CB8AC3E}">
        <p14:creationId xmlns:p14="http://schemas.microsoft.com/office/powerpoint/2010/main" val="349708953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GB" dirty="0" smtClean="0">
                <a:latin typeface="Times New Roman" pitchFamily="18" charset="0"/>
                <a:cs typeface="Times New Roman" pitchFamily="18" charset="0"/>
              </a:rPr>
              <a:t>During the ninth vision the ‘lady’ asked Bernadette </a:t>
            </a:r>
            <a:r>
              <a:rPr lang="en-GB" dirty="0" smtClean="0">
                <a:latin typeface="Times New Roman" pitchFamily="18" charset="0"/>
                <a:cs typeface="Times New Roman" pitchFamily="18" charset="0"/>
              </a:rPr>
              <a:t>to dig</a:t>
            </a:r>
          </a:p>
          <a:p>
            <a:pPr>
              <a:buNone/>
            </a:pPr>
            <a:r>
              <a:rPr lang="en-GB" dirty="0" smtClean="0">
                <a:latin typeface="Times New Roman" pitchFamily="18" charset="0"/>
                <a:cs typeface="Times New Roman" pitchFamily="18" charset="0"/>
              </a:rPr>
              <a:t>the ground, drink </a:t>
            </a:r>
            <a:r>
              <a:rPr lang="en-GB" dirty="0" smtClean="0">
                <a:latin typeface="Times New Roman" pitchFamily="18" charset="0"/>
                <a:cs typeface="Times New Roman" pitchFamily="18" charset="0"/>
              </a:rPr>
              <a:t>water </a:t>
            </a:r>
            <a:r>
              <a:rPr lang="en-GB" dirty="0" smtClean="0">
                <a:latin typeface="Times New Roman" pitchFamily="18" charset="0"/>
                <a:cs typeface="Times New Roman" pitchFamily="18" charset="0"/>
              </a:rPr>
              <a:t>and </a:t>
            </a:r>
            <a:r>
              <a:rPr lang="en-GB" dirty="0" smtClean="0">
                <a:latin typeface="Times New Roman" pitchFamily="18" charset="0"/>
                <a:cs typeface="Times New Roman" pitchFamily="18" charset="0"/>
              </a:rPr>
              <a:t>wash in it. She </a:t>
            </a:r>
            <a:r>
              <a:rPr lang="en-GB" dirty="0" smtClean="0">
                <a:latin typeface="Times New Roman" pitchFamily="18" charset="0"/>
                <a:cs typeface="Times New Roman" pitchFamily="18" charset="0"/>
              </a:rPr>
              <a:t>also</a:t>
            </a:r>
          </a:p>
          <a:p>
            <a:pPr>
              <a:buNone/>
            </a:pPr>
            <a:r>
              <a:rPr lang="en-GB" dirty="0" smtClean="0">
                <a:latin typeface="Times New Roman" pitchFamily="18" charset="0"/>
                <a:cs typeface="Times New Roman" pitchFamily="18" charset="0"/>
              </a:rPr>
              <a:t>asked </a:t>
            </a:r>
            <a:r>
              <a:rPr lang="en-GB" dirty="0" smtClean="0">
                <a:latin typeface="Times New Roman" pitchFamily="18" charset="0"/>
                <a:cs typeface="Times New Roman" pitchFamily="18" charset="0"/>
              </a:rPr>
              <a:t>her to eat a herb from the </a:t>
            </a:r>
            <a:r>
              <a:rPr lang="en-GB" dirty="0" smtClean="0">
                <a:latin typeface="Times New Roman" pitchFamily="18" charset="0"/>
                <a:cs typeface="Times New Roman" pitchFamily="18" charset="0"/>
              </a:rPr>
              <a:t>ground. </a:t>
            </a:r>
            <a:r>
              <a:rPr lang="en-GB" dirty="0" smtClean="0">
                <a:latin typeface="Times New Roman" pitchFamily="18" charset="0"/>
                <a:cs typeface="Times New Roman" pitchFamily="18" charset="0"/>
              </a:rPr>
              <a:t>Bernadette did</a:t>
            </a:r>
          </a:p>
          <a:p>
            <a:pPr>
              <a:buNone/>
            </a:pPr>
            <a:r>
              <a:rPr lang="en-GB" dirty="0" smtClean="0">
                <a:latin typeface="Times New Roman" pitchFamily="18" charset="0"/>
                <a:cs typeface="Times New Roman" pitchFamily="18" charset="0"/>
              </a:rPr>
              <a:t>as she was asked and water began to </a:t>
            </a:r>
            <a:r>
              <a:rPr lang="en-GB" dirty="0" smtClean="0">
                <a:latin typeface="Times New Roman" pitchFamily="18" charset="0"/>
                <a:cs typeface="Times New Roman" pitchFamily="18" charset="0"/>
              </a:rPr>
              <a:t>flow. </a:t>
            </a:r>
            <a:r>
              <a:rPr lang="en-GB" dirty="0">
                <a:latin typeface="Times New Roman" pitchFamily="18" charset="0"/>
                <a:cs typeface="Times New Roman" pitchFamily="18" charset="0"/>
              </a:rPr>
              <a:t>M</a:t>
            </a:r>
            <a:r>
              <a:rPr lang="en-GB" dirty="0" smtClean="0">
                <a:latin typeface="Times New Roman" pitchFamily="18" charset="0"/>
                <a:cs typeface="Times New Roman" pitchFamily="18" charset="0"/>
              </a:rPr>
              <a:t>iracles and</a:t>
            </a:r>
          </a:p>
          <a:p>
            <a:pPr>
              <a:buNone/>
            </a:pPr>
            <a:r>
              <a:rPr lang="en-GB" dirty="0" smtClean="0">
                <a:latin typeface="Times New Roman" pitchFamily="18" charset="0"/>
                <a:cs typeface="Times New Roman" pitchFamily="18" charset="0"/>
              </a:rPr>
              <a:t>cures </a:t>
            </a:r>
            <a:r>
              <a:rPr lang="en-GB" dirty="0" smtClean="0">
                <a:latin typeface="Times New Roman" pitchFamily="18" charset="0"/>
                <a:cs typeface="Times New Roman" pitchFamily="18" charset="0"/>
              </a:rPr>
              <a:t>have </a:t>
            </a:r>
            <a:r>
              <a:rPr lang="en-GB" dirty="0" smtClean="0">
                <a:latin typeface="Times New Roman" pitchFamily="18" charset="0"/>
                <a:cs typeface="Times New Roman" pitchFamily="18" charset="0"/>
              </a:rPr>
              <a:t>occurred for </a:t>
            </a:r>
            <a:r>
              <a:rPr lang="en-GB" dirty="0" smtClean="0">
                <a:latin typeface="Times New Roman" pitchFamily="18" charset="0"/>
                <a:cs typeface="Times New Roman" pitchFamily="18" charset="0"/>
              </a:rPr>
              <a:t>people who have used the water</a:t>
            </a:r>
            <a:r>
              <a:rPr lang="en-GB" dirty="0" smtClean="0"/>
              <a:t>.</a:t>
            </a:r>
            <a:endParaRPr lang="en-GB" dirty="0"/>
          </a:p>
        </p:txBody>
      </p:sp>
      <p:sp>
        <p:nvSpPr>
          <p:cNvPr id="3" name="Title 2"/>
          <p:cNvSpPr>
            <a:spLocks noGrp="1"/>
          </p:cNvSpPr>
          <p:nvPr>
            <p:ph type="title"/>
          </p:nvPr>
        </p:nvSpPr>
        <p:spPr/>
        <p:txBody>
          <a:bodyPr/>
          <a:lstStyle/>
          <a:p>
            <a:pPr algn="ctr"/>
            <a:r>
              <a:rPr lang="en-GB" dirty="0" smtClean="0"/>
              <a:t>Water</a:t>
            </a:r>
            <a:endParaRPr lang="en-GB" dirty="0"/>
          </a:p>
        </p:txBody>
      </p:sp>
      <p:pic>
        <p:nvPicPr>
          <p:cNvPr id="4" name="Picture 3" descr="lourdes water.jpg"/>
          <p:cNvPicPr>
            <a:picLocks noChangeAspect="1"/>
          </p:cNvPicPr>
          <p:nvPr/>
        </p:nvPicPr>
        <p:blipFill>
          <a:blip r:embed="rId2" cstate="print"/>
          <a:stretch>
            <a:fillRect/>
          </a:stretch>
        </p:blipFill>
        <p:spPr>
          <a:xfrm>
            <a:off x="5868144" y="4077072"/>
            <a:ext cx="2857500" cy="243115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latin typeface="Times New Roman" pitchFamily="18" charset="0"/>
                <a:cs typeface="Times New Roman" pitchFamily="18" charset="0"/>
              </a:rPr>
              <a:t>The ‘lady’ asked Bernadette to go to the priests and ask</a:t>
            </a:r>
          </a:p>
          <a:p>
            <a:pPr>
              <a:buNone/>
            </a:pPr>
            <a:r>
              <a:rPr lang="en-GB" dirty="0" smtClean="0">
                <a:latin typeface="Times New Roman" pitchFamily="18" charset="0"/>
                <a:cs typeface="Times New Roman" pitchFamily="18" charset="0"/>
              </a:rPr>
              <a:t>for a chapel to be built in her honour at the grotto. </a:t>
            </a:r>
          </a:p>
          <a:p>
            <a:pPr>
              <a:buNone/>
            </a:pPr>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The Basilica of </a:t>
            </a:r>
            <a:r>
              <a:rPr lang="en-GB" dirty="0" smtClean="0">
                <a:latin typeface="Times New Roman" pitchFamily="18" charset="0"/>
                <a:cs typeface="Times New Roman" pitchFamily="18" charset="0"/>
              </a:rPr>
              <a:t>Our </a:t>
            </a:r>
            <a:r>
              <a:rPr lang="en-GB" dirty="0" smtClean="0">
                <a:latin typeface="Times New Roman" pitchFamily="18" charset="0"/>
                <a:cs typeface="Times New Roman" pitchFamily="18" charset="0"/>
              </a:rPr>
              <a:t>Lady of the Rosary is the third of the</a:t>
            </a:r>
          </a:p>
          <a:p>
            <a:pPr>
              <a:buNone/>
            </a:pPr>
            <a:r>
              <a:rPr lang="en-GB" dirty="0" smtClean="0">
                <a:latin typeface="Times New Roman" pitchFamily="18" charset="0"/>
                <a:cs typeface="Times New Roman" pitchFamily="18" charset="0"/>
              </a:rPr>
              <a:t>churches to be built at the grotto – after the </a:t>
            </a:r>
            <a:r>
              <a:rPr lang="en-GB" dirty="0" smtClean="0">
                <a:latin typeface="Times New Roman" pitchFamily="18" charset="0"/>
                <a:cs typeface="Times New Roman" pitchFamily="18" charset="0"/>
              </a:rPr>
              <a:t>Crypt </a:t>
            </a:r>
            <a:r>
              <a:rPr lang="en-GB" dirty="0" smtClean="0">
                <a:latin typeface="Times New Roman" pitchFamily="18" charset="0"/>
                <a:cs typeface="Times New Roman" pitchFamily="18" charset="0"/>
              </a:rPr>
              <a:t>and</a:t>
            </a:r>
          </a:p>
          <a:p>
            <a:pPr>
              <a:buNone/>
            </a:pPr>
            <a:r>
              <a:rPr lang="en-GB" dirty="0" smtClean="0">
                <a:latin typeface="Times New Roman" pitchFamily="18" charset="0"/>
                <a:cs typeface="Times New Roman" pitchFamily="18" charset="0"/>
              </a:rPr>
              <a:t>Upper Basilica.</a:t>
            </a:r>
          </a:p>
          <a:p>
            <a:pPr>
              <a:buNone/>
            </a:pPr>
            <a:endParaRPr lang="en-GB" dirty="0" smtClean="0">
              <a:latin typeface="Times New Roman" pitchFamily="18" charset="0"/>
              <a:cs typeface="Times New Roman" pitchFamily="18" charset="0"/>
            </a:endParaRPr>
          </a:p>
          <a:p>
            <a:pPr>
              <a:buNone/>
            </a:pPr>
            <a:endParaRPr lang="en-GB"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GB" dirty="0" smtClean="0">
                <a:latin typeface="Times New Roman" pitchFamily="18" charset="0"/>
                <a:cs typeface="Times New Roman" pitchFamily="18" charset="0"/>
              </a:rPr>
              <a:t>Basilica</a:t>
            </a:r>
            <a:endParaRPr lang="en-GB" dirty="0">
              <a:latin typeface="Times New Roman" pitchFamily="18" charset="0"/>
              <a:cs typeface="Times New Roman" pitchFamily="18" charset="0"/>
            </a:endParaRPr>
          </a:p>
        </p:txBody>
      </p:sp>
      <p:pic>
        <p:nvPicPr>
          <p:cNvPr id="4" name="Picture 3" descr="basilica.jpg"/>
          <p:cNvPicPr>
            <a:picLocks noChangeAspect="1"/>
          </p:cNvPicPr>
          <p:nvPr/>
        </p:nvPicPr>
        <p:blipFill>
          <a:blip r:embed="rId2" cstate="print"/>
          <a:stretch>
            <a:fillRect/>
          </a:stretch>
        </p:blipFill>
        <p:spPr>
          <a:xfrm>
            <a:off x="5652120" y="4005064"/>
            <a:ext cx="3097458" cy="2592288"/>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321</TotalTime>
  <Words>714</Words>
  <Application>Microsoft Macintosh PowerPoint</Application>
  <PresentationFormat>On-screen Show (4:3)</PresentationFormat>
  <Paragraphs>95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Lourdes</vt:lpstr>
      <vt:lpstr>Lourdes, France</vt:lpstr>
      <vt:lpstr>Saint Bernadette</vt:lpstr>
      <vt:lpstr>Beautiful Lady</vt:lpstr>
      <vt:lpstr>Visions</vt:lpstr>
      <vt:lpstr>Disbelief</vt:lpstr>
      <vt:lpstr>Religious Life</vt:lpstr>
      <vt:lpstr>Water</vt:lpstr>
      <vt:lpstr>Basilica</vt:lpstr>
      <vt:lpstr>Lourdes Today</vt:lpstr>
      <vt:lpstr>Torchlight Procession</vt:lpstr>
      <vt:lpstr>Suggested Activites</vt:lpstr>
      <vt:lpstr>Immaculate Mary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Lourdes</dc:title>
  <dc:creator>cara</dc:creator>
  <cp:lastModifiedBy>NLC Education</cp:lastModifiedBy>
  <cp:revision>31</cp:revision>
  <dcterms:created xsi:type="dcterms:W3CDTF">2016-02-29T19:51:38Z</dcterms:created>
  <dcterms:modified xsi:type="dcterms:W3CDTF">2016-03-03T13:48:14Z</dcterms:modified>
</cp:coreProperties>
</file>