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75" r:id="rId2"/>
    <p:sldId id="281" r:id="rId3"/>
    <p:sldId id="282" r:id="rId4"/>
    <p:sldId id="283" r:id="rId5"/>
    <p:sldId id="272" r:id="rId6"/>
    <p:sldId id="263" r:id="rId7"/>
    <p:sldId id="284" r:id="rId8"/>
    <p:sldId id="273" r:id="rId9"/>
    <p:sldId id="274" r:id="rId10"/>
    <p:sldId id="269" r:id="rId11"/>
    <p:sldId id="286" r:id="rId12"/>
    <p:sldId id="266" r:id="rId13"/>
    <p:sldId id="267" r:id="rId14"/>
    <p:sldId id="268" r:id="rId15"/>
    <p:sldId id="290" r:id="rId16"/>
    <p:sldId id="287" r:id="rId17"/>
    <p:sldId id="288" r:id="rId18"/>
    <p:sldId id="289" r:id="rId19"/>
    <p:sldId id="291" r:id="rId20"/>
    <p:sldId id="264" r:id="rId21"/>
    <p:sldId id="265" r:id="rId22"/>
    <p:sldId id="270" r:id="rId23"/>
    <p:sldId id="277" r:id="rId24"/>
    <p:sldId id="279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2CE"/>
    <a:srgbClr val="EEF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FA8-A1F1-4683-BE82-2C1B2CDF0C68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6873-828C-4A07-BDC1-4F10A65093ED}" type="slidenum">
              <a:rPr lang="es-ES" smtClean="0"/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2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FA8-A1F1-4683-BE82-2C1B2CDF0C68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6873-828C-4A07-BDC1-4F10A65093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04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FA8-A1F1-4683-BE82-2C1B2CDF0C68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6873-828C-4A07-BDC1-4F10A65093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23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FA8-A1F1-4683-BE82-2C1B2CDF0C68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6873-828C-4A07-BDC1-4F10A65093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70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FA8-A1F1-4683-BE82-2C1B2CDF0C68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6873-828C-4A07-BDC1-4F10A65093ED}" type="slidenum">
              <a:rPr lang="es-ES" smtClean="0"/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74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FA8-A1F1-4683-BE82-2C1B2CDF0C68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6873-828C-4A07-BDC1-4F10A65093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61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FA8-A1F1-4683-BE82-2C1B2CDF0C68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6873-828C-4A07-BDC1-4F10A65093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6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FA8-A1F1-4683-BE82-2C1B2CDF0C68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6873-828C-4A07-BDC1-4F10A65093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48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FA8-A1F1-4683-BE82-2C1B2CDF0C68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6873-828C-4A07-BDC1-4F10A65093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17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45DFA8-A1F1-4683-BE82-2C1B2CDF0C68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86873-828C-4A07-BDC1-4F10A65093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09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FA8-A1F1-4683-BE82-2C1B2CDF0C68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6873-828C-4A07-BDC1-4F10A65093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26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45DFA8-A1F1-4683-BE82-2C1B2CDF0C68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386873-828C-4A07-BDC1-4F10A65093ED}" type="slidenum">
              <a:rPr lang="es-ES" smtClean="0"/>
              <a:t>‹#›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6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cdom.org.uk/synod" TargetMode="External"/><Relationship Id="rId5" Type="http://schemas.openxmlformats.org/officeDocument/2006/relationships/image" Target="../media/image2.png"/><Relationship Id="rId4" Type="http://schemas.openxmlformats.org/officeDocument/2006/relationships/hyperlink" Target="mailto:missions@rcdom.org.u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nod.va/en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cdom.org.uk/single-post/for-a-synodal-church-communion-participation-and-miss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081" t="16380" r="61443" b="26167"/>
          <a:stretch/>
        </p:blipFill>
        <p:spPr>
          <a:xfrm>
            <a:off x="161341" y="788159"/>
            <a:ext cx="6195138" cy="4827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7586" y="788159"/>
            <a:ext cx="421744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brief introduction to the </a:t>
            </a:r>
          </a:p>
          <a:p>
            <a:pPr>
              <a:spcAft>
                <a:spcPts val="0"/>
              </a:spcAft>
            </a:pP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Synod 2021-2023</a:t>
            </a:r>
          </a:p>
          <a:p>
            <a:pPr>
              <a:spcAft>
                <a:spcPts val="0"/>
              </a:spcAft>
            </a:pP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synodal process in our Diocese </a:t>
            </a:r>
          </a:p>
          <a:p>
            <a:pPr>
              <a:spcAft>
                <a:spcPts val="0"/>
              </a:spcAft>
            </a:pPr>
            <a:endParaRPr lang="en-GB" sz="1400" b="1" dirty="0" smtClean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notes for parishes and groups</a:t>
            </a:r>
            <a:endParaRPr lang="en-GB" sz="36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3"/>
          <a:stretch/>
        </p:blipFill>
        <p:spPr>
          <a:xfrm>
            <a:off x="4572000" y="0"/>
            <a:ext cx="7620000" cy="6355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48675" cy="6336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9125" y="-18596"/>
            <a:ext cx="401955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363936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Kairos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24875" y="138922"/>
            <a:ext cx="34739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  <a:latin typeface="MuseoSansCyrl-300"/>
              </a:rPr>
              <a:t>The Synod is </a:t>
            </a:r>
            <a:r>
              <a:rPr lang="en-GB" sz="2400" dirty="0">
                <a:solidFill>
                  <a:schemeClr val="bg1"/>
                </a:solidFill>
                <a:latin typeface="MuseoSansCyrl-300"/>
              </a:rPr>
              <a:t>a moment which </a:t>
            </a:r>
            <a:r>
              <a:rPr lang="en-GB" sz="2400" dirty="0" smtClean="0">
                <a:solidFill>
                  <a:schemeClr val="bg1"/>
                </a:solidFill>
                <a:latin typeface="MuseoSansCyrl-300"/>
              </a:rPr>
              <a:t>we can </a:t>
            </a:r>
            <a:r>
              <a:rPr lang="en-GB" sz="2400" dirty="0">
                <a:solidFill>
                  <a:schemeClr val="bg1"/>
                </a:solidFill>
                <a:latin typeface="MuseoSansCyrl-300"/>
              </a:rPr>
              <a:t>definitively identify as </a:t>
            </a:r>
            <a:r>
              <a:rPr lang="en-GB" sz="2400" b="1" dirty="0">
                <a:solidFill>
                  <a:schemeClr val="bg1"/>
                </a:solidFill>
                <a:latin typeface="MuseoSansCyrl-300"/>
              </a:rPr>
              <a:t>“Kairos”, </a:t>
            </a:r>
            <a:r>
              <a:rPr lang="en-GB" sz="2400" dirty="0">
                <a:solidFill>
                  <a:schemeClr val="bg1"/>
                </a:solidFill>
                <a:latin typeface="MuseoSansCyrl-300"/>
              </a:rPr>
              <a:t>since we can see specific features of the active presence</a:t>
            </a:r>
          </a:p>
          <a:p>
            <a:pPr algn="r"/>
            <a:r>
              <a:rPr lang="en-GB" sz="2400" dirty="0">
                <a:solidFill>
                  <a:schemeClr val="bg1"/>
                </a:solidFill>
                <a:latin typeface="MuseoSansCyrl-300"/>
              </a:rPr>
              <a:t>of God, and of a calling </a:t>
            </a:r>
            <a:r>
              <a:rPr lang="en-GB" sz="2400" dirty="0" smtClean="0">
                <a:solidFill>
                  <a:schemeClr val="bg1"/>
                </a:solidFill>
                <a:latin typeface="MuseoSansCyrl-300"/>
              </a:rPr>
              <a:t>to </a:t>
            </a:r>
            <a:r>
              <a:rPr lang="en-GB" sz="2400" dirty="0">
                <a:solidFill>
                  <a:schemeClr val="bg1"/>
                </a:solidFill>
                <a:latin typeface="MuseoSansCyrl-300"/>
              </a:rPr>
              <a:t>missionary discipleship, </a:t>
            </a:r>
            <a:endParaRPr lang="en-GB" sz="2400" dirty="0" smtClean="0">
              <a:solidFill>
                <a:schemeClr val="bg1"/>
              </a:solidFill>
              <a:latin typeface="MuseoSansCyrl-300"/>
            </a:endParaRPr>
          </a:p>
          <a:p>
            <a:pPr algn="r"/>
            <a:r>
              <a:rPr lang="en-GB" sz="2400" dirty="0" smtClean="0">
                <a:solidFill>
                  <a:schemeClr val="bg1"/>
                </a:solidFill>
                <a:latin typeface="MuseoSansCyrl-300"/>
              </a:rPr>
              <a:t>to </a:t>
            </a:r>
            <a:r>
              <a:rPr lang="en-GB" sz="2400" dirty="0">
                <a:solidFill>
                  <a:schemeClr val="bg1"/>
                </a:solidFill>
                <a:latin typeface="MuseoSansCyrl-300"/>
              </a:rPr>
              <a:t>be witness of </a:t>
            </a:r>
            <a:r>
              <a:rPr lang="en-GB" sz="2400" dirty="0" smtClean="0">
                <a:solidFill>
                  <a:schemeClr val="bg1"/>
                </a:solidFill>
                <a:latin typeface="MuseoSansCyrl-300"/>
              </a:rPr>
              <a:t>a </a:t>
            </a:r>
            <a:r>
              <a:rPr lang="es-ES" sz="2400" dirty="0" err="1" smtClean="0">
                <a:solidFill>
                  <a:schemeClr val="bg1"/>
                </a:solidFill>
                <a:latin typeface="MuseoSansCyrl-300"/>
              </a:rPr>
              <a:t>credible</a:t>
            </a:r>
            <a:r>
              <a:rPr lang="es-ES" sz="2400" dirty="0" smtClean="0">
                <a:solidFill>
                  <a:schemeClr val="bg1"/>
                </a:solidFill>
                <a:latin typeface="MuseoSansCyrl-30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MuseoSansCyrl-300"/>
              </a:rPr>
              <a:t>Church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2" t="67042" r="30777" b="3947"/>
          <a:stretch/>
        </p:blipFill>
        <p:spPr>
          <a:xfrm>
            <a:off x="285751" y="4248150"/>
            <a:ext cx="5600700" cy="1838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462" y="4443680"/>
            <a:ext cx="5511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Merriweather"/>
              </a:rPr>
              <a:t>“Kairos </a:t>
            </a:r>
            <a:r>
              <a:rPr lang="en-GB" sz="2800" dirty="0" smtClean="0">
                <a:solidFill>
                  <a:schemeClr val="bg1"/>
                </a:solidFill>
                <a:latin typeface="Merriweather"/>
              </a:rPr>
              <a:t>(κα</a:t>
            </a:r>
            <a:r>
              <a:rPr lang="en-GB" sz="2800" dirty="0" err="1" smtClean="0">
                <a:solidFill>
                  <a:schemeClr val="bg1"/>
                </a:solidFill>
                <a:latin typeface="Merriweather"/>
              </a:rPr>
              <a:t>ιρός</a:t>
            </a:r>
            <a:r>
              <a:rPr lang="en-GB" sz="2800" dirty="0">
                <a:solidFill>
                  <a:schemeClr val="bg1"/>
                </a:solidFill>
                <a:latin typeface="Merriweather"/>
              </a:rPr>
              <a:t>) is an Ancient Greek word meaning the right, critical, or opportune moment</a:t>
            </a:r>
            <a:r>
              <a:rPr lang="en-GB" sz="2800" dirty="0" smtClean="0">
                <a:solidFill>
                  <a:schemeClr val="bg1"/>
                </a:solidFill>
                <a:latin typeface="Merriweather"/>
              </a:rPr>
              <a:t>.”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32106" y="1956268"/>
            <a:ext cx="391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432" y="2337078"/>
            <a:ext cx="112388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This opportunity to become a synodal church, </a:t>
            </a:r>
            <a:endParaRPr lang="en-GB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deepen our </a:t>
            </a:r>
            <a:r>
              <a:rPr lang="en-GB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communion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participation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life and 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mission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Church, </a:t>
            </a:r>
            <a:endParaRPr lang="en-GB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truly not only an awesome gift from God </a:t>
            </a:r>
            <a:endParaRPr lang="en-GB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also a great responsibility laid before us all. </a:t>
            </a: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845" y="1156777"/>
            <a:ext cx="9006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  <a:latin typeface="Kristen ITC" panose="03050502040202030202" pitchFamily="66" charset="0"/>
              </a:rPr>
              <a:t>Key Words for the Synodal Process </a:t>
            </a:r>
          </a:p>
        </p:txBody>
      </p:sp>
    </p:spTree>
    <p:extLst>
      <p:ext uri="{BB962C8B-B14F-4D97-AF65-F5344CB8AC3E}">
        <p14:creationId xmlns:p14="http://schemas.microsoft.com/office/powerpoint/2010/main" val="139274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1"/>
            <a:ext cx="10058400" cy="6355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6162" y="219075"/>
            <a:ext cx="662715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363936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GB" dirty="0" smtClean="0"/>
              <a:t>Communion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6" y="0"/>
            <a:ext cx="10058400" cy="6355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62260" y="1604069"/>
            <a:ext cx="48880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>
                <a:solidFill>
                  <a:srgbClr val="FFC000"/>
                </a:solidFill>
                <a:latin typeface="Merriweather"/>
              </a:rPr>
              <a:t>“The </a:t>
            </a:r>
            <a:r>
              <a:rPr lang="en-GB" sz="2800" b="1" dirty="0">
                <a:solidFill>
                  <a:srgbClr val="FFC000"/>
                </a:solidFill>
                <a:latin typeface="Merriweather"/>
              </a:rPr>
              <a:t>communion </a:t>
            </a:r>
            <a:endParaRPr lang="en-GB" sz="2800" b="1" dirty="0" smtClean="0">
              <a:solidFill>
                <a:srgbClr val="FFC000"/>
              </a:solidFill>
              <a:latin typeface="Merriweather"/>
            </a:endParaRPr>
          </a:p>
          <a:p>
            <a:pPr algn="r"/>
            <a:r>
              <a:rPr lang="en-GB" sz="2800" dirty="0" smtClean="0">
                <a:solidFill>
                  <a:srgbClr val="FFC000"/>
                </a:solidFill>
                <a:latin typeface="Merriweather"/>
              </a:rPr>
              <a:t>     we </a:t>
            </a:r>
            <a:r>
              <a:rPr lang="en-GB" sz="2800" dirty="0">
                <a:solidFill>
                  <a:srgbClr val="FFC000"/>
                </a:solidFill>
                <a:latin typeface="Merriweather"/>
              </a:rPr>
              <a:t>share finds its deepest roots in the love and </a:t>
            </a:r>
            <a:endParaRPr lang="en-GB" sz="2800" dirty="0" smtClean="0">
              <a:solidFill>
                <a:srgbClr val="FFC000"/>
              </a:solidFill>
              <a:latin typeface="Merriweather"/>
            </a:endParaRPr>
          </a:p>
          <a:p>
            <a:pPr algn="r"/>
            <a:r>
              <a:rPr lang="en-GB" sz="2800" dirty="0" smtClean="0">
                <a:solidFill>
                  <a:srgbClr val="FFC000"/>
                </a:solidFill>
                <a:latin typeface="Merriweather"/>
              </a:rPr>
              <a:t>unity of the </a:t>
            </a:r>
            <a:r>
              <a:rPr lang="en-GB" sz="2800" dirty="0">
                <a:solidFill>
                  <a:srgbClr val="FFC000"/>
                </a:solidFill>
                <a:latin typeface="Merriweather"/>
              </a:rPr>
              <a:t>Trinity. </a:t>
            </a:r>
            <a:endParaRPr lang="en-GB" sz="2800" dirty="0" smtClean="0">
              <a:solidFill>
                <a:srgbClr val="FFC000"/>
              </a:solidFill>
              <a:latin typeface="Merriweather"/>
            </a:endParaRPr>
          </a:p>
          <a:p>
            <a:pPr algn="r"/>
            <a:r>
              <a:rPr lang="en-GB" sz="2800" dirty="0" smtClean="0">
                <a:solidFill>
                  <a:srgbClr val="FFC000"/>
                </a:solidFill>
                <a:latin typeface="Merriweather"/>
              </a:rPr>
              <a:t>It </a:t>
            </a:r>
            <a:r>
              <a:rPr lang="en-GB" sz="2800" dirty="0">
                <a:solidFill>
                  <a:srgbClr val="FFC000"/>
                </a:solidFill>
                <a:latin typeface="Merriweather"/>
              </a:rPr>
              <a:t>is Christ who </a:t>
            </a:r>
            <a:endParaRPr lang="en-GB" sz="2800" dirty="0" smtClean="0">
              <a:solidFill>
                <a:srgbClr val="FFC000"/>
              </a:solidFill>
              <a:latin typeface="Merriweather"/>
            </a:endParaRPr>
          </a:p>
          <a:p>
            <a:pPr algn="r"/>
            <a:r>
              <a:rPr lang="en-GB" sz="2800" dirty="0" smtClean="0">
                <a:solidFill>
                  <a:srgbClr val="FFC000"/>
                </a:solidFill>
                <a:latin typeface="Merriweather"/>
              </a:rPr>
              <a:t>reconciles </a:t>
            </a:r>
            <a:r>
              <a:rPr lang="en-GB" sz="2800" dirty="0">
                <a:solidFill>
                  <a:srgbClr val="FFC000"/>
                </a:solidFill>
                <a:latin typeface="Merriweather"/>
              </a:rPr>
              <a:t>us </a:t>
            </a:r>
            <a:endParaRPr lang="en-GB" sz="2800" dirty="0" smtClean="0">
              <a:solidFill>
                <a:srgbClr val="FFC000"/>
              </a:solidFill>
              <a:latin typeface="Merriweather"/>
            </a:endParaRPr>
          </a:p>
          <a:p>
            <a:pPr algn="r"/>
            <a:r>
              <a:rPr lang="en-GB" sz="2800" dirty="0" smtClean="0">
                <a:solidFill>
                  <a:srgbClr val="FFC000"/>
                </a:solidFill>
                <a:latin typeface="Merriweather"/>
              </a:rPr>
              <a:t>to </a:t>
            </a:r>
            <a:r>
              <a:rPr lang="en-GB" sz="2800" dirty="0">
                <a:solidFill>
                  <a:srgbClr val="FFC000"/>
                </a:solidFill>
                <a:latin typeface="Merriweather"/>
              </a:rPr>
              <a:t>the Father </a:t>
            </a:r>
            <a:endParaRPr lang="en-GB" sz="2800" dirty="0" smtClean="0">
              <a:solidFill>
                <a:srgbClr val="FFC000"/>
              </a:solidFill>
              <a:latin typeface="Merriweather"/>
            </a:endParaRPr>
          </a:p>
          <a:p>
            <a:pPr algn="r"/>
            <a:r>
              <a:rPr lang="en-GB" sz="2800" dirty="0" smtClean="0">
                <a:solidFill>
                  <a:srgbClr val="FFC000"/>
                </a:solidFill>
                <a:latin typeface="Merriweather"/>
              </a:rPr>
              <a:t>and </a:t>
            </a:r>
            <a:r>
              <a:rPr lang="en-GB" sz="2800" dirty="0">
                <a:solidFill>
                  <a:srgbClr val="FFC000"/>
                </a:solidFill>
                <a:latin typeface="Merriweather"/>
              </a:rPr>
              <a:t>unites us </a:t>
            </a:r>
            <a:endParaRPr lang="en-GB" sz="2800" dirty="0" smtClean="0">
              <a:solidFill>
                <a:srgbClr val="FFC000"/>
              </a:solidFill>
              <a:latin typeface="Merriweather"/>
            </a:endParaRPr>
          </a:p>
          <a:p>
            <a:pPr algn="r"/>
            <a:r>
              <a:rPr lang="en-GB" sz="2800" dirty="0">
                <a:solidFill>
                  <a:srgbClr val="FFC000"/>
                </a:solidFill>
                <a:latin typeface="Merriweather"/>
              </a:rPr>
              <a:t>w</a:t>
            </a:r>
            <a:r>
              <a:rPr lang="en-GB" sz="2800" dirty="0" smtClean="0">
                <a:solidFill>
                  <a:srgbClr val="FFC000"/>
                </a:solidFill>
                <a:latin typeface="Merriweather"/>
              </a:rPr>
              <a:t>ith each </a:t>
            </a:r>
            <a:r>
              <a:rPr lang="en-GB" sz="2800" dirty="0">
                <a:solidFill>
                  <a:srgbClr val="FFC000"/>
                </a:solidFill>
                <a:latin typeface="Merriweather"/>
              </a:rPr>
              <a:t>other </a:t>
            </a:r>
            <a:endParaRPr lang="en-GB" sz="2800" dirty="0" smtClean="0">
              <a:solidFill>
                <a:srgbClr val="FFC000"/>
              </a:solidFill>
              <a:latin typeface="Merriweather"/>
            </a:endParaRPr>
          </a:p>
          <a:p>
            <a:pPr algn="r"/>
            <a:r>
              <a:rPr lang="en-GB" sz="2800" dirty="0" smtClean="0">
                <a:solidFill>
                  <a:srgbClr val="FFC000"/>
                </a:solidFill>
                <a:latin typeface="Merriweather"/>
              </a:rPr>
              <a:t>in </a:t>
            </a:r>
            <a:r>
              <a:rPr lang="en-GB" sz="2800" dirty="0">
                <a:solidFill>
                  <a:srgbClr val="FFC000"/>
                </a:solidFill>
                <a:latin typeface="Merriweather"/>
              </a:rPr>
              <a:t>the </a:t>
            </a:r>
            <a:r>
              <a:rPr lang="en-GB" sz="2800" dirty="0" smtClean="0">
                <a:solidFill>
                  <a:srgbClr val="FFC000"/>
                </a:solidFill>
                <a:latin typeface="Merriweather"/>
              </a:rPr>
              <a:t>Holy Spirit.”</a:t>
            </a:r>
            <a:endParaRPr lang="es-ES" sz="28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2030" y="326796"/>
            <a:ext cx="5468323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363936"/>
                </a:solidFill>
                <a:latin typeface="Lucida Bright" panose="02040602050505020304" pitchFamily="18" charset="0"/>
              </a:defRPr>
            </a:lvl1pPr>
          </a:lstStyle>
          <a:p>
            <a:pPr algn="r"/>
            <a:r>
              <a:rPr lang="en-GB" sz="6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Communion</a:t>
            </a:r>
            <a:endParaRPr lang="es-ES" sz="6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11239" y="1968154"/>
            <a:ext cx="39028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In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a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synodal Church </a:t>
            </a:r>
            <a:endParaRPr lang="en-GB" b="1" dirty="0" smtClean="0">
              <a:solidFill>
                <a:schemeClr val="accent6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>the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>whole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>community </a:t>
            </a:r>
          </a:p>
          <a:p>
            <a:pPr algn="ctr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>– laity, consecrated and ordained –</a:t>
            </a:r>
            <a:r>
              <a:rPr lang="en-GB" b="1" dirty="0" smtClean="0">
                <a:latin typeface="Bahnschrift Light" panose="020B0502040204020203" pitchFamily="34" charset="0"/>
              </a:rPr>
              <a:t>, </a:t>
            </a:r>
            <a:r>
              <a:rPr lang="en-GB" b="1" dirty="0">
                <a:latin typeface="Bahnschrift Light" panose="020B0502040204020203" pitchFamily="34" charset="0"/>
              </a:rPr>
              <a:t>in the free and rich diversity </a:t>
            </a:r>
            <a:endParaRPr lang="en-GB" b="1" dirty="0" smtClean="0">
              <a:latin typeface="Bahnschrift Light" panose="020B0502040204020203" pitchFamily="34" charset="0"/>
            </a:endParaRPr>
          </a:p>
          <a:p>
            <a:pPr algn="ctr"/>
            <a:r>
              <a:rPr lang="en-GB" b="1" dirty="0" smtClean="0">
                <a:latin typeface="Bahnschrift Light" panose="020B0502040204020203" pitchFamily="34" charset="0"/>
              </a:rPr>
              <a:t>of its members</a:t>
            </a:r>
            <a:r>
              <a:rPr lang="en-GB" b="1" dirty="0">
                <a:latin typeface="Bahnschrift Light" panose="020B0502040204020203" pitchFamily="34" charset="0"/>
              </a:rPr>
              <a:t>, is </a:t>
            </a:r>
            <a:r>
              <a:rPr lang="en-GB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called together </a:t>
            </a:r>
            <a:endParaRPr lang="en-GB" b="1" dirty="0" smtClean="0">
              <a:solidFill>
                <a:srgbClr val="C00000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en-GB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to </a:t>
            </a:r>
            <a:r>
              <a:rPr lang="en-GB" b="1" i="1" dirty="0">
                <a:solidFill>
                  <a:srgbClr val="C00000"/>
                </a:solidFill>
                <a:latin typeface="Bahnschrift Light" panose="020B0502040204020203" pitchFamily="34" charset="0"/>
              </a:rPr>
              <a:t>pray, listen, analyse, dialogue, discern</a:t>
            </a:r>
            <a:r>
              <a:rPr lang="en-GB" b="1" i="1" dirty="0">
                <a:latin typeface="Bahnschrift Light" panose="020B0502040204020203" pitchFamily="34" charset="0"/>
              </a:rPr>
              <a:t> </a:t>
            </a:r>
            <a:r>
              <a:rPr lang="en-GB" b="1" i="1" dirty="0" smtClean="0">
                <a:latin typeface="Bahnschrift Light" panose="020B0502040204020203" pitchFamily="34" charset="0"/>
              </a:rPr>
              <a:t>and offer </a:t>
            </a:r>
            <a:r>
              <a:rPr lang="en-GB" b="1" i="1" dirty="0">
                <a:latin typeface="Bahnschrift Light" panose="020B0502040204020203" pitchFamily="34" charset="0"/>
              </a:rPr>
              <a:t>advice on making pastoral decisions </a:t>
            </a:r>
            <a:endParaRPr lang="en-GB" b="1" i="1" dirty="0" smtClean="0">
              <a:latin typeface="Bahnschrift Light" panose="020B0502040204020203" pitchFamily="34" charset="0"/>
            </a:endParaRPr>
          </a:p>
          <a:p>
            <a:pPr algn="ctr"/>
            <a:r>
              <a:rPr lang="en-GB" b="1" dirty="0" smtClean="0">
                <a:solidFill>
                  <a:srgbClr val="7030A0"/>
                </a:solidFill>
                <a:latin typeface="Bahnschrift Light" panose="020B0502040204020203" pitchFamily="34" charset="0"/>
              </a:rPr>
              <a:t>which </a:t>
            </a:r>
            <a:r>
              <a:rPr lang="en-GB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correspond as closely as</a:t>
            </a:r>
          </a:p>
          <a:p>
            <a:pPr algn="ctr"/>
            <a:r>
              <a:rPr lang="es-ES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possible</a:t>
            </a:r>
            <a:r>
              <a:rPr lang="es-ES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 to </a:t>
            </a:r>
            <a:r>
              <a:rPr lang="es-ES" b="1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God’s</a:t>
            </a:r>
            <a:r>
              <a:rPr lang="es-ES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  <a:latin typeface="Bahnschrift Light" panose="020B0502040204020203" pitchFamily="34" charset="0"/>
              </a:rPr>
              <a:t>will</a:t>
            </a:r>
            <a:r>
              <a:rPr lang="es-ES" b="1" dirty="0" smtClean="0">
                <a:solidFill>
                  <a:srgbClr val="7030A0"/>
                </a:solidFill>
                <a:latin typeface="Bahnschrift Light" panose="020B0502040204020203" pitchFamily="34" charset="0"/>
              </a:rPr>
              <a:t>. </a:t>
            </a:r>
            <a:endParaRPr lang="es-ES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5"/>
          <a:stretch/>
        </p:blipFill>
        <p:spPr>
          <a:xfrm>
            <a:off x="0" y="0"/>
            <a:ext cx="4057650" cy="6355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/>
          <a:stretch/>
        </p:blipFill>
        <p:spPr>
          <a:xfrm>
            <a:off x="8267699" y="0"/>
            <a:ext cx="3963985" cy="6355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r="4894" b="75420"/>
          <a:stretch/>
        </p:blipFill>
        <p:spPr>
          <a:xfrm>
            <a:off x="4057650" y="1"/>
            <a:ext cx="4210049" cy="156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8200" y="-1"/>
            <a:ext cx="836295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363936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GB" sz="7200" dirty="0" smtClean="0">
                <a:solidFill>
                  <a:schemeClr val="bg1"/>
                </a:solidFill>
              </a:rPr>
              <a:t>Participation</a:t>
            </a:r>
            <a:endParaRPr lang="es-ES" sz="7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84532" r="4894" b="30"/>
          <a:stretch/>
        </p:blipFill>
        <p:spPr>
          <a:xfrm>
            <a:off x="4057650" y="5372100"/>
            <a:ext cx="4210049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" b="9904"/>
          <a:stretch/>
        </p:blipFill>
        <p:spPr>
          <a:xfrm>
            <a:off x="-3073" y="-9525"/>
            <a:ext cx="12195073" cy="6364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46" t="2473" r="5323" b="75932"/>
          <a:stretch/>
        </p:blipFill>
        <p:spPr>
          <a:xfrm>
            <a:off x="5838826" y="336908"/>
            <a:ext cx="5674548" cy="1523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5075" y="406411"/>
            <a:ext cx="5294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414042"/>
                </a:solidFill>
                <a:latin typeface="Merriweather"/>
              </a:rPr>
              <a:t>“Our mission is to witness </a:t>
            </a:r>
            <a:endParaRPr lang="en-GB" sz="2800" dirty="0" smtClean="0">
              <a:solidFill>
                <a:srgbClr val="414042"/>
              </a:solidFill>
              <a:latin typeface="Merriweather"/>
            </a:endParaRPr>
          </a:p>
          <a:p>
            <a:r>
              <a:rPr lang="en-GB" sz="2800" dirty="0" smtClean="0">
                <a:solidFill>
                  <a:srgbClr val="414042"/>
                </a:solidFill>
                <a:latin typeface="Merriweather"/>
              </a:rPr>
              <a:t>to </a:t>
            </a:r>
            <a:r>
              <a:rPr lang="en-GB" sz="2800" dirty="0">
                <a:solidFill>
                  <a:srgbClr val="414042"/>
                </a:solidFill>
                <a:latin typeface="Merriweather"/>
              </a:rPr>
              <a:t>the love of God in the midst</a:t>
            </a:r>
          </a:p>
          <a:p>
            <a:r>
              <a:rPr lang="en-GB" sz="2800" dirty="0">
                <a:solidFill>
                  <a:srgbClr val="414042"/>
                </a:solidFill>
                <a:latin typeface="Merriweather"/>
              </a:rPr>
              <a:t>of the whole human </a:t>
            </a:r>
            <a:r>
              <a:rPr lang="en-GB" sz="2800" dirty="0" smtClean="0">
                <a:solidFill>
                  <a:srgbClr val="414042"/>
                </a:solidFill>
                <a:latin typeface="Merriweather"/>
              </a:rPr>
              <a:t>family.”</a:t>
            </a:r>
            <a:endParaRPr lang="es-E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85725" y="171856"/>
            <a:ext cx="4924425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363936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Mission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32106" y="1956268"/>
            <a:ext cx="391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6819" y="2273485"/>
            <a:ext cx="4838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we are, </a:t>
            </a:r>
          </a:p>
          <a:p>
            <a:pPr algn="ctr">
              <a:spcAft>
                <a:spcPts val="0"/>
              </a:spcAft>
            </a:pP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we are going… </a:t>
            </a:r>
          </a:p>
          <a:p>
            <a:pPr algn="ctr">
              <a:spcAft>
                <a:spcPts val="0"/>
              </a:spcAft>
            </a:pP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how we are getting there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6819" y="1154179"/>
            <a:ext cx="489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Kristen ITC" panose="03050502040202030202" pitchFamily="66" charset="0"/>
              </a:rPr>
              <a:t>The Synodal </a:t>
            </a:r>
            <a:r>
              <a:rPr lang="en-GB" sz="3600" dirty="0">
                <a:solidFill>
                  <a:srgbClr val="C00000"/>
                </a:solidFill>
                <a:latin typeface="Kristen ITC" panose="03050502040202030202" pitchFamily="66" charset="0"/>
              </a:rPr>
              <a:t>Process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8" y="333375"/>
            <a:ext cx="5994583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32106" y="1956268"/>
            <a:ext cx="391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892" y="571474"/>
            <a:ext cx="36679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Bahnschrift SemiLight SemiConde" panose="020B0502040204020203" pitchFamily="34" charset="0"/>
              </a:rPr>
              <a:t>The </a:t>
            </a:r>
            <a:r>
              <a:rPr lang="en-GB" sz="2800" b="1" dirty="0" smtClean="0">
                <a:latin typeface="Bahnschrift SemiLight SemiConde" panose="020B0502040204020203" pitchFamily="34" charset="0"/>
              </a:rPr>
              <a:t>Synod 2021 – 2023 on </a:t>
            </a:r>
            <a:r>
              <a:rPr lang="en-GB" sz="2800" b="1" dirty="0" err="1" smtClean="0">
                <a:latin typeface="Bahnschrift SemiLight SemiConde" panose="020B0502040204020203" pitchFamily="34" charset="0"/>
              </a:rPr>
              <a:t>Synodality</a:t>
            </a:r>
            <a:r>
              <a:rPr lang="en-GB" sz="2800" b="1" dirty="0" smtClean="0">
                <a:latin typeface="Bahnschrift SemiLight SemiConde" panose="020B0502040204020203" pitchFamily="34" charset="0"/>
              </a:rPr>
              <a:t> solemnly</a:t>
            </a:r>
            <a:r>
              <a:rPr lang="en-GB" sz="2800" dirty="0" smtClean="0">
                <a:latin typeface="Bahnschrift SemiLight SemiConde" panose="020B0502040204020203" pitchFamily="34" charset="0"/>
              </a:rPr>
              <a:t> </a:t>
            </a:r>
            <a:r>
              <a:rPr lang="en-GB" sz="2800" dirty="0" smtClean="0">
                <a:latin typeface="Bahnschrift SemiLight SemiConde" panose="020B0502040204020203" pitchFamily="34" charset="0"/>
              </a:rPr>
              <a:t>opened </a:t>
            </a:r>
            <a:r>
              <a:rPr lang="en-GB" sz="2800" dirty="0">
                <a:latin typeface="Bahnschrift SemiLight SemiConde" panose="020B0502040204020203" pitchFamily="34" charset="0"/>
              </a:rPr>
              <a:t>on the 9th – 10th of October 2021 in Rome </a:t>
            </a:r>
            <a:endParaRPr lang="en-GB" sz="2800" dirty="0" smtClean="0">
              <a:latin typeface="Bahnschrift SemiLight SemiConde" panose="020B0502040204020203" pitchFamily="34" charset="0"/>
            </a:endParaRPr>
          </a:p>
          <a:p>
            <a:endParaRPr lang="en-GB" sz="2800" dirty="0" smtClean="0">
              <a:latin typeface="Bahnschrift SemiLight SemiConde" panose="020B0502040204020203" pitchFamily="34" charset="0"/>
            </a:endParaRPr>
          </a:p>
          <a:p>
            <a:endParaRPr lang="en-GB" sz="2800" dirty="0">
              <a:latin typeface="Bahnschrift SemiLight SemiConde" panose="020B0502040204020203" pitchFamily="34" charset="0"/>
            </a:endParaRPr>
          </a:p>
          <a:p>
            <a:endParaRPr lang="en-GB" sz="2800" dirty="0" smtClean="0">
              <a:latin typeface="Bahnschrift SemiLight SemiConde" panose="020B0502040204020203" pitchFamily="34" charset="0"/>
            </a:endParaRPr>
          </a:p>
          <a:p>
            <a:endParaRPr lang="en-GB" sz="2800" dirty="0">
              <a:latin typeface="Bahnschrift SemiLight SemiConde" panose="020B0502040204020203" pitchFamily="34" charset="0"/>
            </a:endParaRPr>
          </a:p>
          <a:p>
            <a:endParaRPr lang="en-GB" sz="2800" dirty="0">
              <a:latin typeface="Bahnschrift SemiLight SemiConde" panose="020B0502040204020203" pitchFamily="34" charset="0"/>
            </a:endParaRPr>
          </a:p>
          <a:p>
            <a:r>
              <a:rPr lang="en-GB" sz="2800" dirty="0" smtClean="0">
                <a:latin typeface="Bahnschrift SemiLight SemiConde" panose="020B0502040204020203" pitchFamily="34" charset="0"/>
              </a:rPr>
              <a:t>… and </a:t>
            </a:r>
            <a:r>
              <a:rPr lang="en-GB" sz="2800" dirty="0">
                <a:latin typeface="Bahnschrift SemiLight SemiConde" panose="020B0502040204020203" pitchFamily="34" charset="0"/>
              </a:rPr>
              <a:t>on the following 17th of October in each particular </a:t>
            </a:r>
            <a:r>
              <a:rPr lang="en-GB" sz="2800" dirty="0" smtClean="0">
                <a:latin typeface="Bahnschrift SemiLight SemiConde" panose="020B0502040204020203" pitchFamily="34" charset="0"/>
              </a:rPr>
              <a:t>Church.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1171" y="3864282"/>
            <a:ext cx="57683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>Bishop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>Toal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> </a:t>
            </a: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>marked 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>the beginning of this synodal process with the 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>celebration of Mass in Motherwell Cathedral on Sunday 17th 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>October.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2" y="2527739"/>
            <a:ext cx="1810996" cy="1810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3" r="14995"/>
          <a:stretch/>
        </p:blipFill>
        <p:spPr>
          <a:xfrm>
            <a:off x="2378839" y="2527739"/>
            <a:ext cx="2373130" cy="1810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22" y="571474"/>
            <a:ext cx="5468716" cy="30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1604" y="380651"/>
            <a:ext cx="9164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>Timeline for the diocesan process in Motherwel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>l Diocese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9962" y="2991475"/>
            <a:ext cx="11140751" cy="186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0" y="1240711"/>
            <a:ext cx="5684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Sunday 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17th October: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Bishop </a:t>
            </a:r>
            <a:r>
              <a:rPr lang="en-GB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Toal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 opens the Synod in our diocese with the celebration of Mass </a:t>
            </a:r>
            <a:endParaRPr lang="es-ES" sz="1400" dirty="0"/>
          </a:p>
        </p:txBody>
      </p:sp>
      <p:cxnSp>
        <p:nvCxnSpPr>
          <p:cNvPr id="15" name="Straight Connector 14"/>
          <p:cNvCxnSpPr>
            <a:endCxn id="27" idx="0"/>
          </p:cNvCxnSpPr>
          <p:nvPr/>
        </p:nvCxnSpPr>
        <p:spPr>
          <a:xfrm>
            <a:off x="762000" y="1428593"/>
            <a:ext cx="0" cy="11883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5470" y="2616975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2022 &gt;&gt;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50581" y="3248061"/>
            <a:ext cx="25265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November 2021 – March 2022: 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meetings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in all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parishes / groups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for the discernment process. </a:t>
            </a:r>
            <a:endParaRPr lang="es-ES" sz="1400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3760089" y="828643"/>
            <a:ext cx="123940" cy="460091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5392127" y="3603428"/>
            <a:ext cx="2109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GB" sz="1400" b="1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GB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April: 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collated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reports to be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returned to </a:t>
            </a:r>
            <a:endParaRPr lang="es-ES" dirty="0"/>
          </a:p>
          <a:p>
            <a:r>
              <a:rPr lang="es-ES" sz="1400" dirty="0" smtClean="0">
                <a:hlinkClick r:id="rId4"/>
              </a:rPr>
              <a:t>missions@rcdom.org.uk</a:t>
            </a:r>
            <a:r>
              <a:rPr lang="es-ES" sz="1400" dirty="0" smtClean="0"/>
              <a:t> 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s-ES" sz="1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446970" y="3023118"/>
            <a:ext cx="0" cy="69466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3762" y="2616975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2021 &gt;&gt;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12081" t="16380" r="61443" b="26167"/>
          <a:stretch/>
        </p:blipFill>
        <p:spPr>
          <a:xfrm>
            <a:off x="311985" y="3338584"/>
            <a:ext cx="1492854" cy="116317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388267" y="1793597"/>
            <a:ext cx="5058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Oct – Nov: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meetings with parish priests and “training sessions” with parishes and groups leaders. </a:t>
            </a:r>
            <a:endParaRPr lang="es-ES" sz="1400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369606" y="1978090"/>
            <a:ext cx="18661" cy="10890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50970" y="341664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s-ES" sz="1400" dirty="0">
              <a:latin typeface="Calibri" panose="020F0502020204030204" pitchFamily="34" charset="0"/>
            </a:endParaRPr>
          </a:p>
          <a:p>
            <a:r>
              <a:rPr lang="es-ES" sz="1400" dirty="0">
                <a:latin typeface="Calibri" panose="020F0502020204030204" pitchFamily="34" charset="0"/>
              </a:rPr>
              <a:t> </a:t>
            </a:r>
            <a:r>
              <a:rPr lang="es-ES" sz="1400" dirty="0" smtClean="0">
                <a:latin typeface="Calibri" panose="020F0502020204030204" pitchFamily="34" charset="0"/>
              </a:rPr>
              <a:t> </a:t>
            </a:r>
            <a:endParaRPr lang="es-ES" sz="1400" dirty="0">
              <a:latin typeface="Calibri" panose="020F0502020204030204" pitchFamily="34" charset="0"/>
            </a:endParaRPr>
          </a:p>
          <a:p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74108" y="4958945"/>
            <a:ext cx="1953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April: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Parish reports collated into one diocesan report 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10622" y="1294237"/>
            <a:ext cx="1251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</a:rPr>
              <a:t>May: </a:t>
            </a:r>
            <a:r>
              <a:rPr lang="en-GB" sz="1400" dirty="0">
                <a:latin typeface="Calibri" panose="020F0502020204030204" pitchFamily="34" charset="0"/>
              </a:rPr>
              <a:t>P</a:t>
            </a:r>
            <a:r>
              <a:rPr lang="en-GB" sz="1400" dirty="0" smtClean="0">
                <a:latin typeface="Calibri" panose="020F0502020204030204" pitchFamily="34" charset="0"/>
              </a:rPr>
              <a:t>resentation </a:t>
            </a:r>
            <a:r>
              <a:rPr lang="en-GB" sz="1400" dirty="0">
                <a:latin typeface="Calibri" panose="020F0502020204030204" pitchFamily="34" charset="0"/>
              </a:rPr>
              <a:t>of the diocesan report to </a:t>
            </a:r>
            <a:r>
              <a:rPr lang="en-GB" sz="1400" dirty="0" smtClean="0">
                <a:latin typeface="Calibri" panose="020F0502020204030204" pitchFamily="34" charset="0"/>
              </a:rPr>
              <a:t>Bishop </a:t>
            </a:r>
            <a:r>
              <a:rPr lang="en-GB" sz="1400" dirty="0" err="1" smtClean="0">
                <a:latin typeface="Calibri" panose="020F0502020204030204" pitchFamily="34" charset="0"/>
              </a:rPr>
              <a:t>Toal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37305" y="1090034"/>
            <a:ext cx="15926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</a:rPr>
              <a:t>May-August: </a:t>
            </a:r>
            <a:r>
              <a:rPr lang="en-GB" sz="1400" dirty="0">
                <a:latin typeface="Calibri" panose="020F0502020204030204" pitchFamily="34" charset="0"/>
              </a:rPr>
              <a:t>Presentation of the </a:t>
            </a:r>
            <a:r>
              <a:rPr lang="en-GB" sz="1400" b="1" dirty="0">
                <a:latin typeface="Calibri" panose="020F0502020204030204" pitchFamily="34" charset="0"/>
              </a:rPr>
              <a:t>Diocesan Report </a:t>
            </a:r>
            <a:r>
              <a:rPr lang="en-GB" sz="1400" dirty="0" smtClean="0">
                <a:latin typeface="Calibri" panose="020F0502020204030204" pitchFamily="34" charset="0"/>
              </a:rPr>
              <a:t>to </a:t>
            </a:r>
            <a:r>
              <a:rPr lang="en-GB" sz="1400" dirty="0">
                <a:latin typeface="Calibri" panose="020F0502020204030204" pitchFamily="34" charset="0"/>
              </a:rPr>
              <a:t>the Bishops’ </a:t>
            </a:r>
            <a:r>
              <a:rPr lang="en-GB" sz="1400" dirty="0" smtClean="0">
                <a:latin typeface="Calibri" panose="020F0502020204030204" pitchFamily="34" charset="0"/>
              </a:rPr>
              <a:t>Conference.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30041" y="3612976"/>
            <a:ext cx="16486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Calibri" panose="020F0502020204030204" pitchFamily="34" charset="0"/>
              </a:rPr>
              <a:t>May</a:t>
            </a:r>
            <a:r>
              <a:rPr lang="en-GB" sz="1400" b="1" dirty="0">
                <a:latin typeface="Calibri" panose="020F0502020204030204" pitchFamily="34" charset="0"/>
              </a:rPr>
              <a:t>: </a:t>
            </a:r>
            <a:r>
              <a:rPr lang="en-GB" sz="1400" dirty="0">
                <a:latin typeface="Calibri" panose="020F0502020204030204" pitchFamily="34" charset="0"/>
              </a:rPr>
              <a:t>Diocesan report sent to all priests and parish </a:t>
            </a:r>
            <a:r>
              <a:rPr lang="en-GB" sz="1400" dirty="0" smtClean="0">
                <a:latin typeface="Calibri" panose="020F0502020204030204" pitchFamily="34" charset="0"/>
              </a:rPr>
              <a:t>leaders for </a:t>
            </a:r>
            <a:r>
              <a:rPr lang="en-GB" sz="1400" dirty="0">
                <a:latin typeface="Calibri" panose="020F0502020204030204" pitchFamily="34" charset="0"/>
              </a:rPr>
              <a:t>review and amendments </a:t>
            </a:r>
            <a:endParaRPr lang="es-ES" sz="1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9537305" y="1207861"/>
            <a:ext cx="0" cy="18152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10622" y="1477572"/>
            <a:ext cx="3593" cy="152079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335920" y="3035139"/>
            <a:ext cx="9274" cy="18988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850545" y="3035139"/>
            <a:ext cx="5831" cy="56828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0060265" y="4779600"/>
            <a:ext cx="1621223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rgbClr val="1F497D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Send the Diocesan Report also to the </a:t>
            </a:r>
            <a:r>
              <a:rPr lang="en-GB" sz="1400" b="1" dirty="0" smtClean="0">
                <a:solidFill>
                  <a:srgbClr val="1F497D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General </a:t>
            </a:r>
            <a:r>
              <a:rPr lang="en-GB" sz="1400" b="1" dirty="0">
                <a:solidFill>
                  <a:srgbClr val="1F497D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Secretariat Synod of Bishops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0857480" y="2986307"/>
            <a:ext cx="5831" cy="56828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953625" y="3542088"/>
            <a:ext cx="1834504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1F497D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Conference report </a:t>
            </a:r>
            <a:r>
              <a:rPr lang="en-GB" sz="1400" dirty="0">
                <a:solidFill>
                  <a:srgbClr val="1F497D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to be sent to </a:t>
            </a:r>
            <a:r>
              <a:rPr lang="en-GB" sz="1400" b="1" dirty="0">
                <a:solidFill>
                  <a:srgbClr val="1F497D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the General Secretariat Synod of </a:t>
            </a:r>
            <a:r>
              <a:rPr lang="en-GB" sz="1400" b="1" dirty="0" smtClean="0">
                <a:solidFill>
                  <a:srgbClr val="1F497D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Bishops</a:t>
            </a:r>
            <a:endParaRPr lang="es-ES" sz="1400" dirty="0">
              <a:solidFill>
                <a:srgbClr val="1F497D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</p:txBody>
      </p:sp>
      <p:cxnSp>
        <p:nvCxnSpPr>
          <p:cNvPr id="55" name="Straight Connector 54"/>
          <p:cNvCxnSpPr>
            <a:stCxn id="54" idx="2"/>
            <a:endCxn id="52" idx="0"/>
          </p:cNvCxnSpPr>
          <p:nvPr/>
        </p:nvCxnSpPr>
        <p:spPr>
          <a:xfrm>
            <a:off x="10870877" y="4496195"/>
            <a:ext cx="0" cy="2834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457842" y="2687292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Aug 15th</a:t>
            </a:r>
            <a:endParaRPr lang="es-ES" sz="1400" b="1" dirty="0"/>
          </a:p>
        </p:txBody>
      </p:sp>
      <p:sp>
        <p:nvSpPr>
          <p:cNvPr id="66" name="Rectangle 65"/>
          <p:cNvSpPr/>
          <p:nvPr/>
        </p:nvSpPr>
        <p:spPr>
          <a:xfrm>
            <a:off x="350970" y="4727338"/>
            <a:ext cx="4730220" cy="1384995"/>
          </a:xfrm>
          <a:prstGeom prst="rect">
            <a:avLst/>
          </a:prstGeom>
          <a:gradFill flip="none" rotWithShape="1">
            <a:gsLst>
              <a:gs pos="67000">
                <a:srgbClr val="E6F2CE"/>
              </a:gs>
              <a:gs pos="29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1F497D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Group and parish leaders: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F497D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Coordinate with parish priests the schedule for parish and group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F497D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Supporting material to prepare and run sessions as well as to report back (a collated summary) to the diocese – available at </a:t>
            </a:r>
            <a:r>
              <a:rPr lang="en-GB" sz="1400" dirty="0">
                <a:solidFill>
                  <a:srgbClr val="1F497D"/>
                </a:solidFill>
                <a:latin typeface="Garamond" panose="02020404030301010803" pitchFamily="18" charset="0"/>
                <a:ea typeface="Calibri" panose="020F0502020204030204" pitchFamily="34" charset="0"/>
                <a:hlinkClick r:id="rId6"/>
              </a:rPr>
              <a:t>www.rcdom.org.uk/synod</a:t>
            </a:r>
            <a:r>
              <a:rPr lang="en-GB" sz="1400" dirty="0">
                <a:solidFill>
                  <a:srgbClr val="1F497D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endParaRPr lang="es-ES" sz="1400" dirty="0">
              <a:solidFill>
                <a:srgbClr val="1F497D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3526784" y="3977665"/>
            <a:ext cx="295275" cy="66535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9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32106" y="1956268"/>
            <a:ext cx="391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3748" y="442306"/>
            <a:ext cx="5504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>Ten themes to explore</a:t>
            </a:r>
            <a:endParaRPr lang="en-GB" sz="4800" dirty="0">
              <a:solidFill>
                <a:schemeClr val="accent1">
                  <a:lumMod val="50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025" y="1351508"/>
            <a:ext cx="10953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enable us to respond fully to the </a:t>
            </a: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fundamental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question, the Holy See suggest ten themes to </a:t>
            </a: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explore:</a:t>
            </a:r>
            <a:endParaRPr lang="en-GB" sz="2800" dirty="0">
              <a:solidFill>
                <a:srgbClr val="000000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5920" y="2479488"/>
            <a:ext cx="504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6. Dialogue in Church and Society </a:t>
            </a:r>
          </a:p>
          <a:p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7. </a:t>
            </a:r>
            <a:r>
              <a:rPr 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Ecumenism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8. </a:t>
            </a:r>
            <a:r>
              <a:rPr 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Authority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Participation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9. </a:t>
            </a:r>
            <a:r>
              <a:rPr 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Discerning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Deciding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10. Forming ourselves in </a:t>
            </a:r>
            <a:endParaRPr lang="en-GB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GB" sz="2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Synodality</a:t>
            </a: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923" y="247948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1. Companions on the journey </a:t>
            </a:r>
          </a:p>
          <a:p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Listening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Speaking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out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Celebration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5. Sharing Responsibility for our  </a:t>
            </a:r>
            <a:endParaRPr lang="en-GB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Common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Mission </a:t>
            </a:r>
            <a:endParaRPr lang="en-GB" sz="2800" dirty="0">
              <a:solidFill>
                <a:srgbClr val="0000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03012" y="418014"/>
            <a:ext cx="5143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>Basic attitudes for the Synodal Process</a:t>
            </a:r>
            <a:endParaRPr lang="en-GB" sz="4800" dirty="0">
              <a:solidFill>
                <a:schemeClr val="accent1">
                  <a:lumMod val="50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1025" y="2042699"/>
            <a:ext cx="725548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ES" sz="2400" dirty="0">
              <a:solidFill>
                <a:srgbClr val="000000"/>
              </a:solidFill>
              <a:latin typeface="Kristen ITC" panose="03050502040202030202" pitchFamily="66" charset="0"/>
            </a:endParaRPr>
          </a:p>
          <a:p>
            <a:pPr algn="r"/>
            <a:r>
              <a:rPr lang="en-GB" sz="2800" dirty="0" smtClean="0">
                <a:solidFill>
                  <a:srgbClr val="000000"/>
                </a:solidFill>
                <a:latin typeface="Kristen ITC" panose="03050502040202030202" pitchFamily="66" charset="0"/>
              </a:rPr>
              <a:t>Prayer</a:t>
            </a:r>
            <a:r>
              <a:rPr lang="en-GB" sz="2800" dirty="0">
                <a:solidFill>
                  <a:srgbClr val="000000"/>
                </a:solidFill>
                <a:latin typeface="Kristen ITC" panose="03050502040202030202" pitchFamily="66" charset="0"/>
              </a:rPr>
              <a:t>: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Synodality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is a spiritual experience rooted in prayer. </a:t>
            </a:r>
            <a:endParaRPr lang="en-GB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en-GB" sz="2000" dirty="0">
              <a:solidFill>
                <a:srgbClr val="000000"/>
              </a:solidFill>
              <a:latin typeface="Kristen ITC" panose="03050502040202030202" pitchFamily="66" charset="0"/>
            </a:endParaRPr>
          </a:p>
          <a:p>
            <a:pPr algn="r"/>
            <a:r>
              <a:rPr lang="en-GB" sz="2800" dirty="0">
                <a:solidFill>
                  <a:srgbClr val="000000"/>
                </a:solidFill>
                <a:latin typeface="Kristen ITC" panose="03050502040202030202" pitchFamily="66" charset="0"/>
              </a:rPr>
              <a:t>Attentive Listening: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We pay deep attention to the person speaking, welcoming without judgment what is being said.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 listen with humility, patience and a readiness to learn – aware of the Holy Spirit, present amongst us. </a:t>
            </a:r>
            <a:endParaRPr lang="en-GB" sz="2000" dirty="0" smtClean="0">
              <a:solidFill>
                <a:srgbClr val="000000"/>
              </a:solidFill>
              <a:latin typeface="Kristen ITC" panose="03050502040202030202" pitchFamily="66" charset="0"/>
            </a:endParaRPr>
          </a:p>
          <a:p>
            <a:pPr algn="r"/>
            <a:endParaRPr lang="en-GB" sz="2800" dirty="0" smtClean="0">
              <a:solidFill>
                <a:srgbClr val="000000"/>
              </a:solidFill>
              <a:latin typeface="Kristen ITC" panose="03050502040202030202" pitchFamily="66" charset="0"/>
            </a:endParaRPr>
          </a:p>
          <a:p>
            <a:pPr algn="r"/>
            <a:r>
              <a:rPr lang="en-GB" sz="2800" dirty="0" smtClean="0">
                <a:solidFill>
                  <a:srgbClr val="000000"/>
                </a:solidFill>
                <a:latin typeface="Kristen ITC" panose="03050502040202030202" pitchFamily="66" charset="0"/>
              </a:rPr>
              <a:t>Speaking </a:t>
            </a:r>
            <a:r>
              <a:rPr lang="en-GB" sz="2800" dirty="0">
                <a:solidFill>
                  <a:srgbClr val="000000"/>
                </a:solidFill>
                <a:latin typeface="Kristen ITC" panose="03050502040202030202" pitchFamily="66" charset="0"/>
              </a:rPr>
              <a:t>from the Heart: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We speak from our personal experience, paying attention to our feelings. </a:t>
            </a:r>
            <a:endParaRPr lang="es-ES" sz="2000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13665" r="6306" b="15528"/>
          <a:stretch/>
        </p:blipFill>
        <p:spPr bwMode="auto">
          <a:xfrm>
            <a:off x="0" y="0"/>
            <a:ext cx="4111305" cy="63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081" t="16380" r="61443" b="26167"/>
          <a:stretch/>
        </p:blipFill>
        <p:spPr>
          <a:xfrm>
            <a:off x="9277663" y="353668"/>
            <a:ext cx="1777544" cy="13849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531" y="431121"/>
            <a:ext cx="8350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Pope Francis has called a Synod to discuss the theme </a:t>
            </a:r>
          </a:p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 Synodal Church: </a:t>
            </a:r>
            <a:endParaRPr lang="en-GB" sz="2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Communion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Participation, and Mission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5952"/>
            <a:ext cx="12192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0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0790" y="443158"/>
            <a:ext cx="4919937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363936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GB" dirty="0"/>
              <a:t>Listening</a:t>
            </a:r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6095999" y="2326730"/>
            <a:ext cx="55006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 smtClean="0">
                <a:solidFill>
                  <a:srgbClr val="414042"/>
                </a:solidFill>
                <a:latin typeface="Merriweather"/>
              </a:rPr>
              <a:t>“A </a:t>
            </a:r>
            <a:r>
              <a:rPr lang="en-GB" sz="2800" b="1" dirty="0">
                <a:solidFill>
                  <a:srgbClr val="414042"/>
                </a:solidFill>
                <a:latin typeface="Merriweather"/>
              </a:rPr>
              <a:t>synodal church </a:t>
            </a:r>
            <a:r>
              <a:rPr lang="en-GB" sz="2800" dirty="0">
                <a:solidFill>
                  <a:srgbClr val="414042"/>
                </a:solidFill>
                <a:latin typeface="Merriweather"/>
              </a:rPr>
              <a:t>is </a:t>
            </a:r>
            <a:endParaRPr lang="en-GB" sz="2800" dirty="0" smtClean="0">
              <a:solidFill>
                <a:srgbClr val="414042"/>
              </a:solidFill>
              <a:latin typeface="Merriweather"/>
            </a:endParaRPr>
          </a:p>
          <a:p>
            <a:pPr algn="r"/>
            <a:r>
              <a:rPr lang="en-GB" sz="2800" b="1" dirty="0" smtClean="0">
                <a:solidFill>
                  <a:srgbClr val="414042"/>
                </a:solidFill>
                <a:latin typeface="Merriweather"/>
              </a:rPr>
              <a:t>a </a:t>
            </a:r>
            <a:r>
              <a:rPr lang="en-GB" sz="2800" b="1" dirty="0">
                <a:solidFill>
                  <a:srgbClr val="414042"/>
                </a:solidFill>
                <a:latin typeface="Merriweather"/>
              </a:rPr>
              <a:t>listening church</a:t>
            </a:r>
            <a:r>
              <a:rPr lang="en-GB" sz="2800" dirty="0">
                <a:solidFill>
                  <a:srgbClr val="414042"/>
                </a:solidFill>
                <a:latin typeface="Merriweather"/>
              </a:rPr>
              <a:t>, aware that listening is more than hearing. </a:t>
            </a:r>
            <a:endParaRPr lang="en-GB" sz="2800" dirty="0" smtClean="0">
              <a:solidFill>
                <a:srgbClr val="414042"/>
              </a:solidFill>
              <a:latin typeface="Merriweather"/>
            </a:endParaRPr>
          </a:p>
          <a:p>
            <a:pPr algn="r"/>
            <a:r>
              <a:rPr lang="en-GB" sz="2800" dirty="0" smtClean="0">
                <a:solidFill>
                  <a:srgbClr val="414042"/>
                </a:solidFill>
                <a:latin typeface="Merriweather"/>
              </a:rPr>
              <a:t>It </a:t>
            </a:r>
            <a:r>
              <a:rPr lang="en-GB" sz="2800" dirty="0">
                <a:solidFill>
                  <a:srgbClr val="414042"/>
                </a:solidFill>
                <a:latin typeface="Merriweather"/>
              </a:rPr>
              <a:t>is a </a:t>
            </a:r>
            <a:r>
              <a:rPr lang="en-GB" sz="2800" b="1" dirty="0">
                <a:solidFill>
                  <a:srgbClr val="414042"/>
                </a:solidFill>
                <a:latin typeface="Merriweather"/>
              </a:rPr>
              <a:t>reciprocal listening </a:t>
            </a:r>
            <a:r>
              <a:rPr lang="en-GB" sz="2800" dirty="0">
                <a:solidFill>
                  <a:srgbClr val="414042"/>
                </a:solidFill>
                <a:latin typeface="Merriweather"/>
              </a:rPr>
              <a:t>in which </a:t>
            </a:r>
            <a:r>
              <a:rPr lang="en-GB" sz="2800" dirty="0" smtClean="0">
                <a:solidFill>
                  <a:srgbClr val="414042"/>
                </a:solidFill>
                <a:latin typeface="Merriweather"/>
              </a:rPr>
              <a:t>each </a:t>
            </a:r>
            <a:r>
              <a:rPr lang="en-GB" sz="2800" dirty="0">
                <a:solidFill>
                  <a:srgbClr val="414042"/>
                </a:solidFill>
                <a:latin typeface="Merriweather"/>
              </a:rPr>
              <a:t>one </a:t>
            </a:r>
            <a:endParaRPr lang="en-GB" sz="2800" dirty="0" smtClean="0">
              <a:solidFill>
                <a:srgbClr val="414042"/>
              </a:solidFill>
              <a:latin typeface="Merriweather"/>
            </a:endParaRPr>
          </a:p>
          <a:p>
            <a:pPr algn="r"/>
            <a:r>
              <a:rPr lang="en-GB" sz="2800" dirty="0" smtClean="0">
                <a:solidFill>
                  <a:srgbClr val="414042"/>
                </a:solidFill>
                <a:latin typeface="Merriweather"/>
              </a:rPr>
              <a:t>has </a:t>
            </a:r>
            <a:r>
              <a:rPr lang="en-GB" sz="2800" dirty="0">
                <a:solidFill>
                  <a:srgbClr val="414042"/>
                </a:solidFill>
                <a:latin typeface="Merriweather"/>
              </a:rPr>
              <a:t>something to learn.”</a:t>
            </a:r>
            <a:endParaRPr lang="es-E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653274" y="5206631"/>
            <a:ext cx="194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Pope Francis, 2015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6"/>
          <a:stretch/>
        </p:blipFill>
        <p:spPr>
          <a:xfrm>
            <a:off x="0" y="0"/>
            <a:ext cx="12258675" cy="63408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9813" y="1191838"/>
            <a:ext cx="7157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373737"/>
                </a:solidFill>
                <a:latin typeface="Museo Sans Cyrl"/>
              </a:rPr>
              <a:t>God calls us to conversion at every stage of life</a:t>
            </a:r>
            <a:endParaRPr lang="en-GB" sz="2400" b="1" i="0" dirty="0">
              <a:solidFill>
                <a:srgbClr val="373737"/>
              </a:solidFill>
              <a:effectLst/>
              <a:latin typeface="Museo Sans Cyr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49" y="0"/>
            <a:ext cx="662715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363936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GB" dirty="0" smtClean="0"/>
              <a:t>Conversion</a:t>
            </a:r>
            <a:endParaRPr lang="es-E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6" t="59215" r="37451" b="9781"/>
          <a:stretch/>
        </p:blipFill>
        <p:spPr>
          <a:xfrm>
            <a:off x="409575" y="4010025"/>
            <a:ext cx="7191375" cy="2124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3560" y="5607688"/>
            <a:ext cx="194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Pope Francis, 2021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719" y="4164122"/>
            <a:ext cx="69199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Merriweather"/>
              </a:rPr>
              <a:t>“Every </a:t>
            </a:r>
            <a:r>
              <a:rPr lang="en-GB" sz="2800" dirty="0">
                <a:solidFill>
                  <a:schemeClr val="bg1"/>
                </a:solidFill>
                <a:latin typeface="Merriweather"/>
              </a:rPr>
              <a:t>moment, </a:t>
            </a:r>
            <a:endParaRPr lang="en-GB" sz="2800" dirty="0" smtClean="0">
              <a:solidFill>
                <a:schemeClr val="bg1"/>
              </a:solidFill>
              <a:latin typeface="Merriweather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Merriweather"/>
              </a:rPr>
              <a:t>every </a:t>
            </a:r>
            <a:r>
              <a:rPr lang="en-GB" sz="2800" dirty="0">
                <a:solidFill>
                  <a:schemeClr val="bg1"/>
                </a:solidFill>
                <a:latin typeface="Merriweather"/>
              </a:rPr>
              <a:t>instant of </a:t>
            </a:r>
            <a:r>
              <a:rPr lang="en-GB" sz="2800" dirty="0" smtClean="0">
                <a:solidFill>
                  <a:schemeClr val="bg1"/>
                </a:solidFill>
                <a:latin typeface="Merriweather"/>
              </a:rPr>
              <a:t>our existence </a:t>
            </a:r>
            <a:r>
              <a:rPr lang="en-GB" sz="2800" dirty="0">
                <a:solidFill>
                  <a:schemeClr val="bg1"/>
                </a:solidFill>
                <a:latin typeface="Merriweather"/>
              </a:rPr>
              <a:t>is precious time to love God and </a:t>
            </a:r>
            <a:r>
              <a:rPr lang="en-GB" sz="2800" dirty="0" smtClean="0">
                <a:solidFill>
                  <a:schemeClr val="bg1"/>
                </a:solidFill>
                <a:latin typeface="Merriweather"/>
              </a:rPr>
              <a:t>neighbour</a:t>
            </a:r>
            <a:r>
              <a:rPr lang="en-GB" sz="2800" dirty="0">
                <a:solidFill>
                  <a:schemeClr val="bg1"/>
                </a:solidFill>
                <a:latin typeface="Merriweather"/>
              </a:rPr>
              <a:t>, </a:t>
            </a:r>
            <a:endParaRPr lang="en-GB" sz="2800" dirty="0" smtClean="0">
              <a:solidFill>
                <a:schemeClr val="bg1"/>
              </a:solidFill>
              <a:latin typeface="Merriweather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Merriweather"/>
              </a:rPr>
              <a:t>and </a:t>
            </a:r>
            <a:r>
              <a:rPr lang="en-GB" sz="2800" dirty="0">
                <a:solidFill>
                  <a:schemeClr val="bg1"/>
                </a:solidFill>
                <a:latin typeface="Merriweather"/>
              </a:rPr>
              <a:t>thereby enter into eternal life</a:t>
            </a:r>
            <a:r>
              <a:rPr lang="en-GB" sz="2800" dirty="0" smtClean="0">
                <a:solidFill>
                  <a:schemeClr val="bg1"/>
                </a:solidFill>
                <a:latin typeface="Merriweather"/>
              </a:rPr>
              <a:t>.”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55101" cy="6355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1"/>
            <a:ext cx="10058400" cy="6355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23" y="4867275"/>
            <a:ext cx="1487826" cy="1487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784" y="5117653"/>
            <a:ext cx="314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Pope Francis, </a:t>
            </a:r>
            <a:r>
              <a:rPr lang="es-ES" sz="1400" i="1" dirty="0" err="1" smtClean="0">
                <a:solidFill>
                  <a:schemeClr val="bg1"/>
                </a:solidFill>
              </a:rPr>
              <a:t>Gaudete</a:t>
            </a:r>
            <a:r>
              <a:rPr lang="es-ES" sz="1400" i="1" dirty="0" smtClean="0">
                <a:solidFill>
                  <a:schemeClr val="bg1"/>
                </a:solidFill>
              </a:rPr>
              <a:t> et </a:t>
            </a:r>
            <a:r>
              <a:rPr lang="es-ES" sz="1400" i="1" dirty="0" err="1" smtClean="0">
                <a:solidFill>
                  <a:schemeClr val="bg1"/>
                </a:solidFill>
              </a:rPr>
              <a:t>Exsultate</a:t>
            </a:r>
            <a:r>
              <a:rPr lang="es-ES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smtClean="0">
                <a:solidFill>
                  <a:schemeClr val="bg1"/>
                </a:solidFill>
              </a:rPr>
              <a:t>2018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261" y="316010"/>
            <a:ext cx="478566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GB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can we know if something comes from the Holy Spirit </a:t>
            </a:r>
            <a:r>
              <a:rPr lang="en-GB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[…]? </a:t>
            </a:r>
            <a:endParaRPr lang="en-GB" sz="9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sz="9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GB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only way is through </a:t>
            </a:r>
            <a:r>
              <a:rPr lang="en-GB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discernment</a:t>
            </a:r>
            <a:r>
              <a:rPr lang="en-GB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which calls for 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something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</a:t>
            </a:r>
            <a:r>
              <a:rPr lang="en-GB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 intelligence or </a:t>
            </a:r>
            <a:endParaRPr lang="en-GB" sz="20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common </a:t>
            </a:r>
            <a:r>
              <a:rPr lang="en-GB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sense. </a:t>
            </a:r>
            <a:endParaRPr lang="en-GB" sz="20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</a:t>
            </a:r>
            <a:r>
              <a:rPr lang="en-GB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</a:t>
            </a:r>
            <a:r>
              <a:rPr lang="en-GB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gift which we must implore</a:t>
            </a:r>
            <a:r>
              <a:rPr lang="en-GB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n-GB" sz="9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sz="9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</a:t>
            </a:r>
            <a:r>
              <a:rPr lang="en-GB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ask 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confidence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that </a:t>
            </a:r>
            <a:r>
              <a:rPr lang="en-GB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Holy Spirit grant us this gift, </a:t>
            </a:r>
            <a:endParaRPr lang="en-GB" sz="20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GB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then seek to develop it </a:t>
            </a:r>
            <a:endParaRPr lang="en-GB" sz="20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through </a:t>
            </a:r>
            <a:r>
              <a:rPr lang="en-GB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prayer</a:t>
            </a:r>
            <a:r>
              <a:rPr lang="en-GB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reflection</a:t>
            </a:r>
            <a:r>
              <a:rPr lang="en-GB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endParaRPr lang="en-GB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reading </a:t>
            </a:r>
            <a:r>
              <a:rPr lang="en-GB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good counsel</a:t>
            </a:r>
            <a:r>
              <a:rPr lang="en-GB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endParaRPr lang="en-GB" sz="20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then </a:t>
            </a:r>
            <a:r>
              <a:rPr lang="en-GB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surely we will grow </a:t>
            </a:r>
            <a:endParaRPr lang="en-GB" sz="20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en-GB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spiritual 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endowment.”</a:t>
            </a:r>
            <a:endParaRPr lang="es-ES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4291" y="4840985"/>
            <a:ext cx="836295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363936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Discernment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6"/>
          <a:stretch/>
        </p:blipFill>
        <p:spPr>
          <a:xfrm>
            <a:off x="0" y="1"/>
            <a:ext cx="12192000" cy="6355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84986" y="4041843"/>
            <a:ext cx="836295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363936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</a:rPr>
              <a:t>The path of </a:t>
            </a:r>
            <a:r>
              <a:rPr lang="en-GB" sz="4800" dirty="0" err="1" smtClean="0">
                <a:solidFill>
                  <a:schemeClr val="bg1"/>
                </a:solidFill>
              </a:rPr>
              <a:t>synodality</a:t>
            </a:r>
            <a:endParaRPr lang="es-ES" sz="4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62" y="4806058"/>
            <a:ext cx="7153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GB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eeks to make pastoral decisions that reflect the will of God as closely as possible, grounding them in the living voice of the People of God.</a:t>
            </a:r>
            <a:endParaRPr lang="en-GB" sz="10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35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839710" y="3752850"/>
            <a:ext cx="3094615" cy="2337706"/>
            <a:chOff x="5373110" y="122796"/>
            <a:chExt cx="2517601" cy="18284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13867" t="16380" r="65418" b="37603"/>
            <a:stretch/>
          </p:blipFill>
          <p:spPr>
            <a:xfrm>
              <a:off x="5373110" y="122796"/>
              <a:ext cx="2404241" cy="18284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31025" t="16380" r="65418" b="65857"/>
            <a:stretch/>
          </p:blipFill>
          <p:spPr>
            <a:xfrm rot="15885896">
              <a:off x="7084436" y="846456"/>
              <a:ext cx="664532" cy="94801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616305" y="1318938"/>
            <a:ext cx="532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Let </a:t>
            </a:r>
            <a:r>
              <a:rPr lang="en-GB" sz="2400" dirty="0"/>
              <a:t>us find in You our unity</a:t>
            </a:r>
          </a:p>
          <a:p>
            <a:pPr algn="ctr"/>
            <a:r>
              <a:rPr lang="en-GB" sz="2400" dirty="0"/>
              <a:t>so that we may journey together</a:t>
            </a:r>
          </a:p>
          <a:p>
            <a:pPr algn="ctr"/>
            <a:r>
              <a:rPr lang="en-GB" sz="2400" dirty="0"/>
              <a:t>to eternal life</a:t>
            </a:r>
          </a:p>
          <a:p>
            <a:pPr algn="ctr"/>
            <a:r>
              <a:rPr lang="en-GB" sz="2400" dirty="0"/>
              <a:t>and not stray from the way of truth</a:t>
            </a:r>
          </a:p>
          <a:p>
            <a:pPr algn="ctr"/>
            <a:r>
              <a:rPr lang="en-GB" sz="2400" dirty="0"/>
              <a:t>and what is right.</a:t>
            </a:r>
          </a:p>
          <a:p>
            <a:pPr algn="ctr"/>
            <a:r>
              <a:rPr lang="en-GB" sz="2400" dirty="0"/>
              <a:t>All this we ask of You,</a:t>
            </a:r>
          </a:p>
          <a:p>
            <a:pPr algn="ctr"/>
            <a:r>
              <a:rPr lang="en-GB" sz="2400" dirty="0"/>
              <a:t>who are at work in every place and time,</a:t>
            </a:r>
          </a:p>
          <a:p>
            <a:pPr algn="ctr"/>
            <a:r>
              <a:rPr lang="en-GB" sz="2400" dirty="0"/>
              <a:t>in the communion of</a:t>
            </a:r>
          </a:p>
          <a:p>
            <a:pPr algn="ctr"/>
            <a:r>
              <a:rPr lang="en-GB" sz="2400" dirty="0"/>
              <a:t>the Father and the Son,</a:t>
            </a:r>
          </a:p>
          <a:p>
            <a:pPr algn="ctr"/>
            <a:r>
              <a:rPr lang="en-GB" sz="2400" dirty="0"/>
              <a:t>forever and ever.</a:t>
            </a:r>
          </a:p>
          <a:p>
            <a:pPr algn="ctr"/>
            <a:r>
              <a:rPr lang="en-GB" sz="2400" dirty="0"/>
              <a:t>Amen.</a:t>
            </a:r>
            <a:endParaRPr lang="es-ES" sz="2400" dirty="0"/>
          </a:p>
        </p:txBody>
      </p:sp>
      <p:sp>
        <p:nvSpPr>
          <p:cNvPr id="3" name="Rectangle 2"/>
          <p:cNvSpPr/>
          <p:nvPr/>
        </p:nvSpPr>
        <p:spPr>
          <a:xfrm>
            <a:off x="205103" y="1161457"/>
            <a:ext cx="51098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We stand before You, Holy Spirit,</a:t>
            </a:r>
          </a:p>
          <a:p>
            <a:pPr algn="ctr"/>
            <a:r>
              <a:rPr lang="en-GB" sz="2400" dirty="0"/>
              <a:t>as we gather together in Your name.</a:t>
            </a:r>
          </a:p>
          <a:p>
            <a:pPr algn="ctr"/>
            <a:r>
              <a:rPr lang="en-GB" sz="2400" dirty="0"/>
              <a:t>With You alone to guide us,</a:t>
            </a:r>
          </a:p>
          <a:p>
            <a:pPr algn="ctr"/>
            <a:r>
              <a:rPr lang="en-GB" sz="2400" dirty="0"/>
              <a:t>make Yourself at home in our hearts;</a:t>
            </a:r>
          </a:p>
          <a:p>
            <a:pPr algn="ctr"/>
            <a:r>
              <a:rPr lang="en-GB" sz="2400" dirty="0"/>
              <a:t>Teach us the way we must go</a:t>
            </a:r>
          </a:p>
          <a:p>
            <a:pPr algn="ctr"/>
            <a:r>
              <a:rPr lang="en-GB" sz="2400" dirty="0"/>
              <a:t>and how we are to pursue it.</a:t>
            </a:r>
          </a:p>
          <a:p>
            <a:pPr algn="ctr"/>
            <a:r>
              <a:rPr lang="en-GB" sz="2400" dirty="0"/>
              <a:t>We are weak and sinful;</a:t>
            </a:r>
          </a:p>
          <a:p>
            <a:pPr algn="ctr"/>
            <a:r>
              <a:rPr lang="en-GB" sz="2400" dirty="0"/>
              <a:t>do not let us promote disorder.</a:t>
            </a:r>
          </a:p>
          <a:p>
            <a:pPr algn="ctr"/>
            <a:r>
              <a:rPr lang="en-GB" sz="2400" dirty="0"/>
              <a:t>Do not let ignorance</a:t>
            </a:r>
          </a:p>
          <a:p>
            <a:pPr algn="ctr"/>
            <a:r>
              <a:rPr lang="en-GB" sz="2400" dirty="0"/>
              <a:t>lead us down the wrong path</a:t>
            </a:r>
          </a:p>
          <a:p>
            <a:pPr algn="ctr"/>
            <a:r>
              <a:rPr lang="en-GB" sz="2400" dirty="0"/>
              <a:t>nor partiality influence our actions.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9599" y="286357"/>
            <a:ext cx="5197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err="1">
                <a:latin typeface="Bell MT" panose="02020503060305020303" pitchFamily="18" charset="0"/>
                <a:cs typeface="Calibri Light" panose="020F0302020204030204" pitchFamily="34" charset="0"/>
              </a:rPr>
              <a:t>Adsumus</a:t>
            </a:r>
            <a:r>
              <a:rPr lang="es-ES" sz="3600" b="1" dirty="0">
                <a:latin typeface="Bell MT" panose="02020503060305020303" pitchFamily="18" charset="0"/>
                <a:cs typeface="Calibri Light" panose="020F0302020204030204" pitchFamily="34" charset="0"/>
              </a:rPr>
              <a:t> </a:t>
            </a:r>
            <a:r>
              <a:rPr lang="es-ES" sz="3600" b="1" dirty="0" err="1">
                <a:latin typeface="Bell MT" panose="02020503060305020303" pitchFamily="18" charset="0"/>
                <a:cs typeface="Calibri Light" panose="020F0302020204030204" pitchFamily="34" charset="0"/>
              </a:rPr>
              <a:t>Sancte</a:t>
            </a:r>
            <a:r>
              <a:rPr lang="es-ES" sz="3600" b="1" dirty="0">
                <a:latin typeface="Bell MT" panose="02020503060305020303" pitchFamily="18" charset="0"/>
                <a:cs typeface="Calibri Light" panose="020F0302020204030204" pitchFamily="34" charset="0"/>
              </a:rPr>
              <a:t> </a:t>
            </a:r>
            <a:r>
              <a:rPr lang="es-ES" sz="3600" b="1" dirty="0" err="1">
                <a:latin typeface="Bell MT" panose="02020503060305020303" pitchFamily="18" charset="0"/>
                <a:cs typeface="Calibri Light" panose="020F0302020204030204" pitchFamily="34" charset="0"/>
              </a:rPr>
              <a:t>Spiritus</a:t>
            </a:r>
            <a:endParaRPr lang="es-ES" sz="3600" b="1" dirty="0">
              <a:latin typeface="Bell MT" panose="02020503060305020303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0"/>
            <a:ext cx="11239500" cy="6321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165" y="247650"/>
            <a:ext cx="4792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General information on the Synod </a:t>
            </a:r>
            <a:r>
              <a:rPr lang="en-GB" sz="2400" dirty="0"/>
              <a:t>in </a:t>
            </a:r>
            <a:endParaRPr lang="en-GB" sz="2400" dirty="0" smtClean="0"/>
          </a:p>
          <a:p>
            <a:pPr algn="ctr"/>
            <a:r>
              <a:rPr lang="en-GB" sz="2400" dirty="0" smtClean="0">
                <a:hlinkClick r:id="rId3"/>
              </a:rPr>
              <a:t>https</a:t>
            </a:r>
            <a:r>
              <a:rPr lang="en-GB" sz="2400" dirty="0">
                <a:hlinkClick r:id="rId3"/>
              </a:rPr>
              <a:t>://</a:t>
            </a:r>
            <a:r>
              <a:rPr lang="en-GB" sz="2400" dirty="0" smtClean="0">
                <a:hlinkClick r:id="rId3"/>
              </a:rPr>
              <a:t>www.synod.va/en.html </a:t>
            </a:r>
            <a:endParaRPr lang="es-ES" sz="2400" dirty="0"/>
          </a:p>
        </p:txBody>
      </p:sp>
      <p:sp>
        <p:nvSpPr>
          <p:cNvPr id="4" name="Rectangle 3"/>
          <p:cNvSpPr/>
          <p:nvPr/>
        </p:nvSpPr>
        <p:spPr>
          <a:xfrm>
            <a:off x="1353740" y="5277535"/>
            <a:ext cx="9579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Local </a:t>
            </a:r>
            <a:r>
              <a:rPr lang="es-ES" sz="3200" dirty="0" err="1" smtClean="0"/>
              <a:t>information</a:t>
            </a:r>
            <a:r>
              <a:rPr lang="es-ES" sz="3200" dirty="0" smtClean="0"/>
              <a:t> in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smtClean="0">
                <a:hlinkClick r:id="rId4"/>
              </a:rPr>
              <a:t>Diocese of Motherwell website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017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081" t="16380" r="61443" b="26167"/>
          <a:stretch/>
        </p:blipFill>
        <p:spPr>
          <a:xfrm>
            <a:off x="9888718" y="279831"/>
            <a:ext cx="1777544" cy="13849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9962" y="279832"/>
            <a:ext cx="8350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What makes 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this Synod unique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is </a:t>
            </a:r>
            <a:endParaRPr lang="en-GB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n-GB" sz="2800" b="1" dirty="0" smtClean="0"/>
              <a:t>the </a:t>
            </a:r>
            <a:r>
              <a:rPr lang="en-GB" sz="2800" b="1" dirty="0"/>
              <a:t>invitation from Pope Francis</a:t>
            </a:r>
            <a:r>
              <a:rPr lang="en-GB" sz="2800" dirty="0"/>
              <a:t> </a:t>
            </a:r>
            <a:endParaRPr lang="en-GB" sz="2800" dirty="0" smtClean="0"/>
          </a:p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for </a:t>
            </a:r>
            <a:r>
              <a:rPr lang="en-GB" sz="2800" b="1" dirty="0">
                <a:solidFill>
                  <a:srgbClr val="FF0000"/>
                </a:solidFill>
              </a:rPr>
              <a:t>the whole People of God to participate </a:t>
            </a:r>
            <a:endParaRPr lang="en-GB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449"/>
            <a:ext cx="8239125" cy="40571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15341" y="2141821"/>
            <a:ext cx="33021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GB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asked 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endParaRPr lang="en-GB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</a:t>
            </a:r>
            <a:r>
              <a:rPr lang="en-GB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diocese </a:t>
            </a:r>
            <a:endParaRPr lang="en-GB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 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 </a:t>
            </a:r>
            <a:r>
              <a:rPr lang="en-GB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 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which </a:t>
            </a:r>
            <a:r>
              <a:rPr lang="en-GB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baptised </a:t>
            </a:r>
            <a:endParaRPr lang="en-GB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GB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 in prayer, listening, and discernment 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hear </a:t>
            </a:r>
            <a:endParaRPr lang="en-GB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saying to the Church </a:t>
            </a:r>
            <a:endParaRPr lang="en-GB" sz="22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cf. Revelation 3.22) </a:t>
            </a:r>
            <a:endParaRPr lang="en-GB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moment in history.</a:t>
            </a:r>
            <a:endParaRPr lang="es-E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081" t="16380" r="61443" b="26167"/>
          <a:stretch/>
        </p:blipFill>
        <p:spPr>
          <a:xfrm>
            <a:off x="9888718" y="279831"/>
            <a:ext cx="1777544" cy="13849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" y="2428884"/>
            <a:ext cx="1140142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fundamental question we are asked to reflect upon and respond to </a:t>
            </a:r>
            <a:r>
              <a:rPr lang="en-GB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is:</a:t>
            </a:r>
          </a:p>
          <a:p>
            <a:pPr algn="ctr">
              <a:spcAft>
                <a:spcPts val="0"/>
              </a:spcAft>
            </a:pPr>
            <a:endParaRPr lang="en-GB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synodal Church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announcing the Gospel, “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journeys together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:” </a:t>
            </a:r>
            <a:endParaRPr lang="en-GB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this “journeying together” happening today in your particular Church? </a:t>
            </a:r>
            <a:endParaRPr lang="en-GB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steps does the Spirit invite us to take in order </a:t>
            </a:r>
            <a:endParaRPr lang="en-GB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grow in our “journeying together”?</a:t>
            </a:r>
            <a:endParaRPr lang="es-E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0" b="2922"/>
          <a:stretch/>
        </p:blipFill>
        <p:spPr>
          <a:xfrm>
            <a:off x="-1" y="0"/>
            <a:ext cx="12192001" cy="6355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49236" y="105941"/>
            <a:ext cx="4919937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363936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GB" dirty="0" smtClean="0"/>
              <a:t>Synod</a:t>
            </a:r>
            <a:endParaRPr lang="es-E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9" t="36489" r="61339" b="13850"/>
          <a:stretch/>
        </p:blipFill>
        <p:spPr>
          <a:xfrm>
            <a:off x="472168" y="1591970"/>
            <a:ext cx="4269921" cy="39351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2168" y="1851402"/>
            <a:ext cx="41986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venirLTStd-Roman"/>
              </a:rPr>
              <a:t>‘Synod’ </a:t>
            </a:r>
            <a:r>
              <a:rPr lang="en-GB" sz="2400" b="1" dirty="0" smtClean="0">
                <a:solidFill>
                  <a:schemeClr val="bg1"/>
                </a:solidFill>
                <a:latin typeface="AvenirLTStd-Roman"/>
              </a:rPr>
              <a:t>indicates</a:t>
            </a:r>
            <a:endParaRPr lang="en-GB" sz="2400" b="1" dirty="0">
              <a:solidFill>
                <a:schemeClr val="bg1"/>
              </a:solidFill>
              <a:latin typeface="AvenirLTStd-Roman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venirLTStd-Roman"/>
              </a:rPr>
              <a:t>the path along which </a:t>
            </a:r>
            <a:endParaRPr lang="en-GB" sz="2400" b="1" dirty="0" smtClean="0">
              <a:solidFill>
                <a:schemeClr val="bg1"/>
              </a:solidFill>
              <a:latin typeface="AvenirLTStd-Roman"/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venirLTStd-Roman"/>
              </a:rPr>
              <a:t>the </a:t>
            </a:r>
            <a:r>
              <a:rPr lang="en-GB" sz="2400" b="1" dirty="0">
                <a:solidFill>
                  <a:schemeClr val="bg1"/>
                </a:solidFill>
                <a:latin typeface="AvenirLTStd-Roman"/>
              </a:rPr>
              <a:t>People of God </a:t>
            </a:r>
            <a:endParaRPr lang="en-GB" sz="2400" b="1" dirty="0" smtClean="0">
              <a:solidFill>
                <a:schemeClr val="bg1"/>
              </a:solidFill>
              <a:latin typeface="AvenirLTStd-Roman"/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venirLTStd-Roman"/>
              </a:rPr>
              <a:t>walk </a:t>
            </a:r>
            <a:r>
              <a:rPr lang="en-GB" sz="2400" b="1" dirty="0">
                <a:solidFill>
                  <a:schemeClr val="bg1"/>
                </a:solidFill>
                <a:latin typeface="AvenirLTStd-Roman"/>
              </a:rPr>
              <a:t>together. </a:t>
            </a:r>
            <a:endParaRPr lang="en-GB" sz="2400" b="1" dirty="0" smtClean="0">
              <a:solidFill>
                <a:schemeClr val="bg1"/>
              </a:solidFill>
              <a:latin typeface="AvenirLTStd-Roman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AvenirLTStd-Roman"/>
              </a:rPr>
              <a:t>Equally</a:t>
            </a:r>
            <a:r>
              <a:rPr lang="en-GB" sz="2400" dirty="0">
                <a:solidFill>
                  <a:schemeClr val="bg1"/>
                </a:solidFill>
                <a:latin typeface="AvenirLTStd-Roman"/>
              </a:rPr>
              <a:t>, it refers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venirLTStd-Roman"/>
              </a:rPr>
              <a:t>to the Lord Jesus, </a:t>
            </a:r>
            <a:endParaRPr lang="en-GB" sz="2400" dirty="0" smtClean="0">
              <a:solidFill>
                <a:schemeClr val="bg1"/>
              </a:solidFill>
              <a:latin typeface="AvenirLTStd-Roman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AvenirLTStd-Roman"/>
              </a:rPr>
              <a:t>who </a:t>
            </a:r>
            <a:r>
              <a:rPr lang="en-GB" sz="2400" dirty="0">
                <a:solidFill>
                  <a:schemeClr val="bg1"/>
                </a:solidFill>
                <a:latin typeface="AvenirLTStd-Roman"/>
              </a:rPr>
              <a:t>presents Himself as </a:t>
            </a:r>
            <a:endParaRPr lang="en-GB" sz="2400" dirty="0" smtClean="0">
              <a:solidFill>
                <a:schemeClr val="bg1"/>
              </a:solidFill>
              <a:latin typeface="AvenirLTStd-Roman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AvenirLTStd-Roman"/>
              </a:rPr>
              <a:t>‘</a:t>
            </a:r>
            <a:r>
              <a:rPr lang="en-GB" sz="2400" dirty="0">
                <a:solidFill>
                  <a:schemeClr val="bg1"/>
                </a:solidFill>
                <a:latin typeface="AvenirLTStd-Roman"/>
              </a:rPr>
              <a:t>the way, the truth </a:t>
            </a:r>
            <a:endParaRPr lang="en-GB" sz="2400" dirty="0" smtClean="0">
              <a:solidFill>
                <a:schemeClr val="bg1"/>
              </a:solidFill>
              <a:latin typeface="AvenirLTStd-Roman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AvenirLTStd-Roman"/>
              </a:rPr>
              <a:t>and the life</a:t>
            </a:r>
            <a:r>
              <a:rPr lang="en-GB" sz="2400" dirty="0">
                <a:solidFill>
                  <a:schemeClr val="bg1"/>
                </a:solidFill>
                <a:latin typeface="AvenirLTStd-Roman"/>
              </a:rPr>
              <a:t>’ (</a:t>
            </a:r>
            <a:r>
              <a:rPr lang="en-GB" sz="2400" dirty="0" smtClean="0">
                <a:solidFill>
                  <a:schemeClr val="bg1"/>
                </a:solidFill>
                <a:latin typeface="AvenirLTStd-Roman"/>
              </a:rPr>
              <a:t>John </a:t>
            </a:r>
            <a:r>
              <a:rPr lang="en-GB" sz="2400" dirty="0">
                <a:solidFill>
                  <a:schemeClr val="bg1"/>
                </a:solidFill>
                <a:latin typeface="AvenirLTStd-Roman"/>
              </a:rPr>
              <a:t>14,6</a:t>
            </a:r>
            <a:r>
              <a:rPr lang="en-GB" sz="2400" dirty="0" smtClean="0">
                <a:solidFill>
                  <a:schemeClr val="bg1"/>
                </a:solidFill>
                <a:latin typeface="AvenirLTStd-Roman"/>
              </a:rPr>
              <a:t>)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b="22634"/>
          <a:stretch/>
        </p:blipFill>
        <p:spPr>
          <a:xfrm>
            <a:off x="-4130" y="0"/>
            <a:ext cx="12196130" cy="63551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715" y="428151"/>
            <a:ext cx="58685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 err="1" smtClean="0">
                <a:solidFill>
                  <a:srgbClr val="363936"/>
                </a:solidFill>
                <a:latin typeface="Lucida Bright" panose="02040602050505020304" pitchFamily="18" charset="0"/>
              </a:rPr>
              <a:t>Synodality</a:t>
            </a:r>
            <a:endParaRPr lang="es-ES" sz="8000" b="1" dirty="0">
              <a:latin typeface="Lucida Bright" panose="020406020505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4074" y="920593"/>
            <a:ext cx="6411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/>
              <a:t>“Walking together”</a:t>
            </a:r>
            <a:endParaRPr lang="en-GB" sz="5400" dirty="0">
              <a:solidFill>
                <a:schemeClr val="accent2">
                  <a:lumMod val="75000"/>
                </a:schemeClr>
              </a:solidFill>
              <a:latin typeface="Bahnschrift SemiLigh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715" y="1838021"/>
            <a:ext cx="2849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essential dimension 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Church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542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107" y="4147794"/>
            <a:ext cx="10303497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32106" y="1956268"/>
            <a:ext cx="39132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to the People of God </a:t>
            </a:r>
            <a:endParaRPr lang="en-GB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way, </a:t>
            </a:r>
            <a:endParaRPr lang="en-GB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Holy Father, </a:t>
            </a:r>
          </a:p>
          <a:p>
            <a:pPr algn="r"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together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bishops, </a:t>
            </a:r>
            <a:endParaRPr lang="en-GB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seeking </a:t>
            </a:r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new way and style of living </a:t>
            </a:r>
            <a:endParaRPr lang="en-GB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</a:t>
            </a:r>
            <a:endParaRPr lang="en-GB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Church. 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2" y="1867234"/>
            <a:ext cx="7383139" cy="41483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962" y="265283"/>
            <a:ext cx="11238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response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this question has </a:t>
            </a: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potential of being </a:t>
            </a:r>
            <a:r>
              <a:rPr lang="en-GB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transformative moment in the Church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Second Vatican Council. </a:t>
            </a:r>
          </a:p>
        </p:txBody>
      </p:sp>
    </p:spTree>
    <p:extLst>
      <p:ext uri="{BB962C8B-B14F-4D97-AF65-F5344CB8AC3E}">
        <p14:creationId xmlns:p14="http://schemas.microsoft.com/office/powerpoint/2010/main" val="12786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6"/>
    </mc:Choice>
    <mc:Fallback xmlns="">
      <p:transition spd="slow" advTm="3943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5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18037" y="1827836"/>
            <a:ext cx="31813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A global tragedy such as the COVID-19 pandemic “momentarily revived the sense that we are a global community, all in the same boat, where one person’s problems are the problems of all</a:t>
            </a:r>
            <a:r>
              <a:rPr lang="en-GB" sz="2400" b="1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.”</a:t>
            </a:r>
            <a:endParaRPr lang="es-ES" sz="2400" b="1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269" y="277391"/>
            <a:ext cx="112003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363936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GB" sz="6000" dirty="0" smtClean="0">
                <a:solidFill>
                  <a:schemeClr val="bg1"/>
                </a:solidFill>
              </a:rPr>
              <a:t>The call to journey together</a:t>
            </a:r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750" y="5243246"/>
            <a:ext cx="1176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“Once </a:t>
            </a:r>
            <a:r>
              <a:rPr lang="en-GB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more we realized that no one is saved alone; we can only be saved together” </a:t>
            </a:r>
            <a:endParaRPr lang="es-ES" sz="2800" b="1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88718" y="6441533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@LectioMotherwe1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62" y="6441533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Diocese of Motherwell, Mission &amp; Evangelisation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307" y="6355102"/>
            <a:ext cx="502898" cy="502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6" b="10490"/>
          <a:stretch/>
        </p:blipFill>
        <p:spPr>
          <a:xfrm>
            <a:off x="0" y="0"/>
            <a:ext cx="12192000" cy="6355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1000"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62662" r="5625" b="24788"/>
          <a:stretch/>
        </p:blipFill>
        <p:spPr>
          <a:xfrm>
            <a:off x="2038350" y="4276725"/>
            <a:ext cx="9753600" cy="971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8350" y="4347001"/>
            <a:ext cx="9856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“Church and Synod are </a:t>
            </a:r>
            <a:r>
              <a:rPr lang="en-GB" sz="48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synonymous”</a:t>
            </a:r>
            <a:endParaRPr lang="es-ES" sz="4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13045</TotalTime>
  <Words>1564</Words>
  <Application>Microsoft Office PowerPoint</Application>
  <PresentationFormat>Widescreen</PresentationFormat>
  <Paragraphs>252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 Unicode MS</vt:lpstr>
      <vt:lpstr>Arial</vt:lpstr>
      <vt:lpstr>AvenirLTStd-Roman</vt:lpstr>
      <vt:lpstr>Bahnschrift Light</vt:lpstr>
      <vt:lpstr>Bahnschrift SemiLight</vt:lpstr>
      <vt:lpstr>Bahnschrift SemiLight SemiConde</vt:lpstr>
      <vt:lpstr>Bell MT</vt:lpstr>
      <vt:lpstr>Calibri</vt:lpstr>
      <vt:lpstr>Calibri Light</vt:lpstr>
      <vt:lpstr>Franklin Gothic Medium</vt:lpstr>
      <vt:lpstr>Garamond</vt:lpstr>
      <vt:lpstr>Kristen ITC</vt:lpstr>
      <vt:lpstr>Lucida Bright</vt:lpstr>
      <vt:lpstr>Merriweather</vt:lpstr>
      <vt:lpstr>Museo Sans Cyrl</vt:lpstr>
      <vt:lpstr>MuseoSansCyrl-300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NSS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alexsa01@phs.scot</dc:creator>
  <cp:lastModifiedBy>alexsa01@phs.scot</cp:lastModifiedBy>
  <cp:revision>115</cp:revision>
  <dcterms:created xsi:type="dcterms:W3CDTF">2021-06-24T18:23:27Z</dcterms:created>
  <dcterms:modified xsi:type="dcterms:W3CDTF">2021-11-25T17:37:46Z</dcterms:modified>
</cp:coreProperties>
</file>