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99" r:id="rId2"/>
    <p:sldId id="300" r:id="rId3"/>
    <p:sldId id="276" r:id="rId4"/>
    <p:sldId id="277" r:id="rId5"/>
    <p:sldId id="278" r:id="rId6"/>
    <p:sldId id="279" r:id="rId7"/>
    <p:sldId id="291" r:id="rId8"/>
    <p:sldId id="280" r:id="rId9"/>
    <p:sldId id="281" r:id="rId10"/>
    <p:sldId id="282" r:id="rId11"/>
    <p:sldId id="283" r:id="rId12"/>
    <p:sldId id="284" r:id="rId13"/>
    <p:sldId id="285" r:id="rId14"/>
    <p:sldId id="286" r:id="rId15"/>
    <p:sldId id="287" r:id="rId16"/>
    <p:sldId id="288" r:id="rId17"/>
    <p:sldId id="290" r:id="rId18"/>
    <p:sldId id="309" r:id="rId19"/>
    <p:sldId id="292" r:id="rId20"/>
    <p:sldId id="293" r:id="rId21"/>
    <p:sldId id="294" r:id="rId22"/>
    <p:sldId id="295" r:id="rId23"/>
    <p:sldId id="296" r:id="rId24"/>
    <p:sldId id="297" r:id="rId25"/>
    <p:sldId id="298" r:id="rId26"/>
    <p:sldId id="302" r:id="rId27"/>
    <p:sldId id="301" r:id="rId28"/>
    <p:sldId id="304" r:id="rId29"/>
    <p:sldId id="303" r:id="rId30"/>
    <p:sldId id="306" r:id="rId31"/>
    <p:sldId id="305" r:id="rId32"/>
    <p:sldId id="307" r:id="rId33"/>
    <p:sldId id="308" r:id="rId34"/>
    <p:sldId id="310" r:id="rId35"/>
    <p:sldId id="312" r:id="rId36"/>
    <p:sldId id="313" r:id="rId37"/>
    <p:sldId id="314" r:id="rId38"/>
    <p:sldId id="315" r:id="rId39"/>
    <p:sldId id="271" r:id="rId40"/>
    <p:sldId id="316" r:id="rId41"/>
    <p:sldId id="272" r:id="rId42"/>
    <p:sldId id="317" r:id="rId43"/>
    <p:sldId id="273" r:id="rId44"/>
    <p:sldId id="318" r:id="rId45"/>
    <p:sldId id="274" r:id="rId46"/>
    <p:sldId id="319" r:id="rId47"/>
    <p:sldId id="275" r:id="rId48"/>
    <p:sldId id="320" r:id="rId49"/>
    <p:sldId id="321" r:id="rId50"/>
    <p:sldId id="311" r:id="rId51"/>
    <p:sldId id="322" r:id="rId52"/>
    <p:sldId id="323" r:id="rId53"/>
    <p:sldId id="324" r:id="rId54"/>
    <p:sldId id="325" r:id="rId55"/>
    <p:sldId id="261" r:id="rId56"/>
    <p:sldId id="326" r:id="rId57"/>
    <p:sldId id="262" r:id="rId58"/>
    <p:sldId id="327" r:id="rId59"/>
    <p:sldId id="263" r:id="rId60"/>
    <p:sldId id="328" r:id="rId61"/>
    <p:sldId id="264" r:id="rId62"/>
    <p:sldId id="329" r:id="rId63"/>
    <p:sldId id="265" r:id="rId64"/>
    <p:sldId id="330" r:id="rId65"/>
    <p:sldId id="331" r:id="rId66"/>
    <p:sldId id="332"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omepage" id="{BFBF63A3-A089-42D4-9651-B33A3081B323}">
          <p14:sldIdLst>
            <p14:sldId id="299"/>
          </p14:sldIdLst>
        </p14:section>
        <p14:section name="The Joyful Mysteries" id="{7B0E008A-D342-4D1C-80F5-B208FB168782}">
          <p14:sldIdLst>
            <p14:sldId id="300"/>
            <p14:sldId id="276"/>
            <p14:sldId id="277"/>
            <p14:sldId id="278"/>
            <p14:sldId id="279"/>
            <p14:sldId id="291"/>
            <p14:sldId id="280"/>
            <p14:sldId id="281"/>
            <p14:sldId id="282"/>
            <p14:sldId id="283"/>
            <p14:sldId id="284"/>
            <p14:sldId id="285"/>
            <p14:sldId id="286"/>
            <p14:sldId id="287"/>
            <p14:sldId id="288"/>
            <p14:sldId id="290"/>
          </p14:sldIdLst>
        </p14:section>
        <p14:section name="The Luminous Mysteries" id="{5F07CF5F-744C-410C-9419-ABA35BFC7A0D}">
          <p14:sldIdLst>
            <p14:sldId id="309"/>
            <p14:sldId id="292"/>
            <p14:sldId id="293"/>
            <p14:sldId id="294"/>
            <p14:sldId id="295"/>
            <p14:sldId id="296"/>
            <p14:sldId id="297"/>
            <p14:sldId id="298"/>
            <p14:sldId id="302"/>
            <p14:sldId id="301"/>
            <p14:sldId id="304"/>
            <p14:sldId id="303"/>
            <p14:sldId id="306"/>
            <p14:sldId id="305"/>
            <p14:sldId id="307"/>
            <p14:sldId id="308"/>
          </p14:sldIdLst>
        </p14:section>
        <p14:section name="The Sorrowful Mysteries" id="{06A9EF6D-26B8-40BC-9B8E-C523B742DAB1}">
          <p14:sldIdLst>
            <p14:sldId id="310"/>
            <p14:sldId id="312"/>
            <p14:sldId id="313"/>
            <p14:sldId id="314"/>
            <p14:sldId id="315"/>
            <p14:sldId id="271"/>
            <p14:sldId id="316"/>
            <p14:sldId id="272"/>
            <p14:sldId id="317"/>
            <p14:sldId id="273"/>
            <p14:sldId id="318"/>
            <p14:sldId id="274"/>
            <p14:sldId id="319"/>
            <p14:sldId id="275"/>
            <p14:sldId id="320"/>
            <p14:sldId id="321"/>
          </p14:sldIdLst>
        </p14:section>
        <p14:section name="The Glorious Mysteries" id="{E9B27451-8EA1-42CE-A0A4-40D2B2F438B7}">
          <p14:sldIdLst>
            <p14:sldId id="311"/>
            <p14:sldId id="322"/>
            <p14:sldId id="323"/>
            <p14:sldId id="324"/>
            <p14:sldId id="325"/>
            <p14:sldId id="261"/>
            <p14:sldId id="326"/>
            <p14:sldId id="262"/>
            <p14:sldId id="327"/>
            <p14:sldId id="263"/>
            <p14:sldId id="328"/>
            <p14:sldId id="264"/>
            <p14:sldId id="329"/>
            <p14:sldId id="265"/>
            <p14:sldId id="330"/>
            <p14:sldId id="331"/>
          </p14:sldIdLst>
        </p14:section>
        <p14:section name="References" id="{B44F0301-0F92-4520-9189-C2AD86AFC968}">
          <p14:sldIdLst>
            <p14:sldId id="33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B3DBA5"/>
    <a:srgbClr val="81F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41" autoAdjust="0"/>
    <p:restoredTop sz="94671" autoAdjust="0"/>
  </p:normalViewPr>
  <p:slideViewPr>
    <p:cSldViewPr>
      <p:cViewPr varScale="1">
        <p:scale>
          <a:sx n="70" d="100"/>
          <a:sy n="70" d="100"/>
        </p:scale>
        <p:origin x="1290" y="72"/>
      </p:cViewPr>
      <p:guideLst>
        <p:guide orient="horz" pos="2160"/>
        <p:guide pos="2880"/>
      </p:guideLst>
    </p:cSldViewPr>
  </p:slideViewPr>
  <p:outlineViewPr>
    <p:cViewPr>
      <p:scale>
        <a:sx n="33" d="100"/>
        <a:sy n="33" d="100"/>
      </p:scale>
      <p:origin x="0" y="10236"/>
    </p:cViewPr>
  </p:outlineViewPr>
  <p:notesTextViewPr>
    <p:cViewPr>
      <p:scale>
        <a:sx n="1" d="1"/>
        <a:sy n="1" d="1"/>
      </p:scale>
      <p:origin x="0" y="0"/>
    </p:cViewPr>
  </p:notesTextViewPr>
  <p:notesViewPr>
    <p:cSldViewPr>
      <p:cViewPr varScale="1">
        <p:scale>
          <a:sx n="57" d="100"/>
          <a:sy n="57" d="100"/>
        </p:scale>
        <p:origin x="283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1A4005-148F-4150-A20D-CBF76F607A1B}" type="datetimeFigureOut">
              <a:rPr lang="en-GB" smtClean="0"/>
              <a:t>16/03/2016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94E292-E63B-4928-A81F-F76B10F5FE2F}" type="slidenum">
              <a:rPr lang="en-GB" smtClean="0"/>
              <a:t>‹#›</a:t>
            </a:fld>
            <a:endParaRPr lang="en-GB"/>
          </a:p>
        </p:txBody>
      </p:sp>
    </p:spTree>
    <p:extLst>
      <p:ext uri="{BB962C8B-B14F-4D97-AF65-F5344CB8AC3E}">
        <p14:creationId xmlns:p14="http://schemas.microsoft.com/office/powerpoint/2010/main" val="4041042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biblegateway.com/passage/?search=luke+9:28-35&amp;version=NIV#fen-NIV-25333a"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biblegateway.com/passage/?search=mark+14:22-25&amp;version=NIV#fen-NIV-24779a"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2606"/>
            <a:ext cx="5486400" cy="4114800"/>
          </a:xfrm>
        </p:spPr>
        <p:txBody>
          <a:bodyPr/>
          <a:lstStyle/>
          <a:p>
            <a:r>
              <a:rPr lang="en-GB" dirty="0">
                <a:latin typeface="Arial" panose="020B0604020202020204" pitchFamily="34" charset="0"/>
                <a:cs typeface="Arial" panose="020B0604020202020204" pitchFamily="34" charset="0"/>
              </a:rPr>
              <a:t>The Rosary is a prayerful reflection of the Gospels. </a:t>
            </a:r>
            <a:r>
              <a:rPr lang="en-GB" dirty="0" smtClean="0">
                <a:latin typeface="Arial" panose="020B0604020202020204" pitchFamily="34" charset="0"/>
                <a:cs typeface="Arial" panose="020B0604020202020204" pitchFamily="34" charset="0"/>
              </a:rPr>
              <a:t>It </a:t>
            </a:r>
            <a:r>
              <a:rPr lang="en-GB" dirty="0">
                <a:latin typeface="Arial" panose="020B0604020202020204" pitchFamily="34" charset="0"/>
                <a:cs typeface="Arial" panose="020B0604020202020204" pitchFamily="34" charset="0"/>
              </a:rPr>
              <a:t>comprises 20 Mysteries or significant events in the life of Jesus and Mary. These events are organized into four sets of </a:t>
            </a:r>
            <a:r>
              <a:rPr lang="en-GB" dirty="0" smtClean="0">
                <a:latin typeface="Arial" panose="020B0604020202020204" pitchFamily="34" charset="0"/>
                <a:cs typeface="Arial" panose="020B0604020202020204" pitchFamily="34" charset="0"/>
              </a:rPr>
              <a:t>Mysteries; Joyful, Luminous, Sorrowful and Glorious.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Having a clearer picture of the scene and significance of the </a:t>
            </a:r>
            <a:r>
              <a:rPr lang="en-GB" dirty="0" smtClean="0">
                <a:latin typeface="Arial" panose="020B0604020202020204" pitchFamily="34" charset="0"/>
                <a:cs typeface="Arial" panose="020B0604020202020204" pitchFamily="34" charset="0"/>
              </a:rPr>
              <a:t>Rosary Mystery </a:t>
            </a:r>
            <a:r>
              <a:rPr lang="en-GB" dirty="0">
                <a:latin typeface="Arial" panose="020B0604020202020204" pitchFamily="34" charset="0"/>
                <a:cs typeface="Arial" panose="020B0604020202020204" pitchFamily="34" charset="0"/>
              </a:rPr>
              <a:t>will greatly enhance </a:t>
            </a:r>
            <a:r>
              <a:rPr lang="en-GB" dirty="0" smtClean="0">
                <a:latin typeface="Arial" panose="020B0604020202020204" pitchFamily="34" charset="0"/>
                <a:cs typeface="Arial" panose="020B0604020202020204" pitchFamily="34" charset="0"/>
              </a:rPr>
              <a:t>your and the children’s </a:t>
            </a:r>
            <a:r>
              <a:rPr lang="en-GB" dirty="0">
                <a:latin typeface="Arial" panose="020B0604020202020204" pitchFamily="34" charset="0"/>
                <a:cs typeface="Arial" panose="020B0604020202020204" pitchFamily="34" charset="0"/>
              </a:rPr>
              <a:t>meditation. </a:t>
            </a:r>
            <a:r>
              <a:rPr lang="en-GB" dirty="0" smtClean="0">
                <a:latin typeface="Arial" panose="020B0604020202020204" pitchFamily="34" charset="0"/>
                <a:cs typeface="Arial" panose="020B0604020202020204" pitchFamily="34" charset="0"/>
              </a:rPr>
              <a:t>The Holy Rosary should bring about inner </a:t>
            </a:r>
            <a:r>
              <a:rPr lang="en-GB" dirty="0">
                <a:latin typeface="Arial" panose="020B0604020202020204" pitchFamily="34" charset="0"/>
                <a:cs typeface="Arial" panose="020B0604020202020204" pitchFamily="34" charset="0"/>
              </a:rPr>
              <a:t>peace </a:t>
            </a:r>
            <a:r>
              <a:rPr lang="en-GB" dirty="0" smtClean="0">
                <a:latin typeface="Arial" panose="020B0604020202020204" pitchFamily="34" charset="0"/>
                <a:cs typeface="Arial" panose="020B0604020202020204" pitchFamily="34" charset="0"/>
              </a:rPr>
              <a:t>using both mental </a:t>
            </a:r>
            <a:r>
              <a:rPr lang="en-GB" dirty="0">
                <a:latin typeface="Arial" panose="020B0604020202020204" pitchFamily="34" charset="0"/>
                <a:cs typeface="Arial" panose="020B0604020202020204" pitchFamily="34" charset="0"/>
              </a:rPr>
              <a:t>and vocal prayer. </a:t>
            </a:r>
            <a:r>
              <a:rPr lang="en-GB" dirty="0" smtClean="0">
                <a:latin typeface="Arial" panose="020B0604020202020204" pitchFamily="34" charset="0"/>
                <a:cs typeface="Arial" panose="020B0604020202020204" pitchFamily="34" charset="0"/>
              </a:rPr>
              <a:t>This </a:t>
            </a:r>
            <a:r>
              <a:rPr lang="en-GB" dirty="0">
                <a:latin typeface="Arial" panose="020B0604020202020204" pitchFamily="34" charset="0"/>
                <a:cs typeface="Arial" panose="020B0604020202020204" pitchFamily="34" charset="0"/>
              </a:rPr>
              <a:t>is how your mind </a:t>
            </a:r>
            <a:r>
              <a:rPr lang="en-GB" dirty="0" smtClean="0">
                <a:latin typeface="Arial" panose="020B0604020202020204" pitchFamily="34" charset="0"/>
                <a:cs typeface="Arial" panose="020B0604020202020204" pitchFamily="34" charset="0"/>
              </a:rPr>
              <a:t>internalises </a:t>
            </a:r>
            <a:r>
              <a:rPr lang="en-GB" dirty="0">
                <a:latin typeface="Arial" panose="020B0604020202020204" pitchFamily="34" charset="0"/>
                <a:cs typeface="Arial" panose="020B0604020202020204" pitchFamily="34" charset="0"/>
              </a:rPr>
              <a:t>the events </a:t>
            </a:r>
            <a:r>
              <a:rPr lang="en-GB" dirty="0" smtClean="0">
                <a:latin typeface="Arial" panose="020B0604020202020204" pitchFamily="34" charset="0"/>
                <a:cs typeface="Arial" panose="020B0604020202020204" pitchFamily="34" charset="0"/>
              </a:rPr>
              <a:t>of Jesus’ life.</a:t>
            </a:r>
            <a:endParaRPr lang="en-GB"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This Power Point is a comprehensive overview of the</a:t>
            </a:r>
            <a:r>
              <a:rPr lang="en-GB" baseline="0" dirty="0" smtClean="0">
                <a:latin typeface="Arial" panose="020B0604020202020204" pitchFamily="34" charset="0"/>
                <a:cs typeface="Arial" panose="020B0604020202020204" pitchFamily="34" charset="0"/>
              </a:rPr>
              <a:t> Holy Rosary. Each</a:t>
            </a:r>
            <a:r>
              <a:rPr lang="en-GB" dirty="0" smtClean="0">
                <a:latin typeface="Arial" panose="020B0604020202020204" pitchFamily="34" charset="0"/>
                <a:cs typeface="Arial" panose="020B0604020202020204" pitchFamily="34" charset="0"/>
              </a:rPr>
              <a:t> mystery </a:t>
            </a:r>
            <a:r>
              <a:rPr lang="en-GB" baseline="0" dirty="0" smtClean="0">
                <a:latin typeface="Arial" panose="020B0604020202020204" pitchFamily="34" charset="0"/>
                <a:cs typeface="Arial" panose="020B0604020202020204" pitchFamily="34" charset="0"/>
              </a:rPr>
              <a:t>follows the same format and has</a:t>
            </a:r>
            <a:r>
              <a:rPr lang="en-GB" dirty="0" smtClean="0">
                <a:latin typeface="Arial" panose="020B0604020202020204" pitchFamily="34" charset="0"/>
                <a:cs typeface="Arial" panose="020B0604020202020204" pitchFamily="34" charset="0"/>
              </a:rPr>
              <a:t> been</a:t>
            </a:r>
            <a:r>
              <a:rPr lang="en-GB" baseline="0" dirty="0" smtClean="0">
                <a:latin typeface="Arial" panose="020B0604020202020204" pitchFamily="34" charset="0"/>
                <a:cs typeface="Arial" panose="020B0604020202020204" pitchFamily="34" charset="0"/>
              </a:rPr>
              <a:t> designed to</a:t>
            </a:r>
            <a:r>
              <a:rPr lang="en-GB" dirty="0" smtClean="0">
                <a:latin typeface="Arial" panose="020B0604020202020204" pitchFamily="34" charset="0"/>
                <a:cs typeface="Arial" panose="020B0604020202020204" pitchFamily="34" charset="0"/>
              </a:rPr>
              <a:t> be used</a:t>
            </a:r>
            <a:r>
              <a:rPr lang="en-GB" baseline="0" dirty="0" smtClean="0">
                <a:latin typeface="Arial" panose="020B0604020202020204" pitchFamily="34" charset="0"/>
                <a:cs typeface="Arial" panose="020B0604020202020204" pitchFamily="34" charset="0"/>
              </a:rPr>
              <a:t> as a visual stimulus for children while praying the Rosary. </a:t>
            </a:r>
          </a:p>
          <a:p>
            <a:endParaRPr lang="en-GB" dirty="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There are teacher’s notes before each new mystery providing additional information including</a:t>
            </a:r>
            <a:r>
              <a:rPr lang="en-GB" dirty="0" smtClean="0">
                <a:latin typeface="Arial" panose="020B0604020202020204" pitchFamily="34" charset="0"/>
                <a:cs typeface="Arial" panose="020B0604020202020204" pitchFamily="34" charset="0"/>
              </a:rPr>
              <a:t> scripture, reflections, questions and prayers </a:t>
            </a:r>
            <a:r>
              <a:rPr lang="en-GB" baseline="0" dirty="0" smtClean="0">
                <a:latin typeface="Arial" panose="020B0604020202020204" pitchFamily="34" charset="0"/>
                <a:cs typeface="Arial" panose="020B0604020202020204" pitchFamily="34" charset="0"/>
              </a:rPr>
              <a:t>to encourage discussion and further reflection during each decade. </a:t>
            </a:r>
          </a:p>
          <a:p>
            <a:endParaRPr lang="en-GB" dirty="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There are specific days on which to pray certain mysteries but professional judgement</a:t>
            </a:r>
            <a:r>
              <a:rPr lang="en-GB" dirty="0" smtClean="0">
                <a:latin typeface="Arial" panose="020B0604020202020204" pitchFamily="34" charset="0"/>
                <a:cs typeface="Arial" panose="020B0604020202020204" pitchFamily="34" charset="0"/>
              </a:rPr>
              <a:t> should be used in order to cover the breadth and depth of learning during the progression of lessons.</a:t>
            </a:r>
          </a:p>
          <a:p>
            <a:endParaRPr lang="en-GB" baseline="0" dirty="0">
              <a:latin typeface="Arial" panose="020B0604020202020204" pitchFamily="34" charset="0"/>
              <a:cs typeface="Arial" panose="020B0604020202020204" pitchFamily="34" charset="0"/>
            </a:endParaRPr>
          </a:p>
          <a:p>
            <a:endParaRPr lang="en-GB" baseline="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1</a:t>
            </a:fld>
            <a:endParaRPr lang="en-GB"/>
          </a:p>
        </p:txBody>
      </p:sp>
    </p:spTree>
    <p:extLst>
      <p:ext uri="{BB962C8B-B14F-4D97-AF65-F5344CB8AC3E}">
        <p14:creationId xmlns:p14="http://schemas.microsoft.com/office/powerpoint/2010/main" val="132187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10</a:t>
            </a:fld>
            <a:endParaRPr lang="en-GB"/>
          </a:p>
        </p:txBody>
      </p:sp>
    </p:spTree>
    <p:extLst>
      <p:ext uri="{BB962C8B-B14F-4D97-AF65-F5344CB8AC3E}">
        <p14:creationId xmlns:p14="http://schemas.microsoft.com/office/powerpoint/2010/main" val="2302736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0688" y="4343400"/>
            <a:ext cx="5688632" cy="4114800"/>
          </a:xfrm>
        </p:spPr>
        <p:txBody>
          <a:bodyPr/>
          <a:lstStyle/>
          <a:p>
            <a:r>
              <a:rPr lang="en-GB" sz="1100" b="1" dirty="0" smtClean="0">
                <a:latin typeface="Arial" panose="020B0604020202020204" pitchFamily="34" charset="0"/>
                <a:cs typeface="Arial" panose="020B0604020202020204" pitchFamily="34" charset="0"/>
              </a:rPr>
              <a:t>Luke 2:1-7</a:t>
            </a:r>
          </a:p>
          <a:p>
            <a:r>
              <a:rPr lang="en-GB" sz="1100" dirty="0" smtClean="0">
                <a:latin typeface="Arial" panose="020B0604020202020204" pitchFamily="34" charset="0"/>
                <a:cs typeface="Arial" panose="020B0604020202020204" pitchFamily="34" charset="0"/>
              </a:rPr>
              <a:t>2</a:t>
            </a:r>
            <a:r>
              <a:rPr lang="en-GB" sz="1100" dirty="0">
                <a:latin typeface="Arial" panose="020B0604020202020204" pitchFamily="34" charset="0"/>
                <a:cs typeface="Arial" panose="020B0604020202020204" pitchFamily="34" charset="0"/>
              </a:rPr>
              <a:t> In those days Caesar Augustus issued a decree that a census should be taken of the entire Roman world. </a:t>
            </a:r>
            <a:r>
              <a:rPr lang="en-GB" sz="1100" baseline="30000" dirty="0">
                <a:latin typeface="Arial" panose="020B0604020202020204" pitchFamily="34" charset="0"/>
                <a:cs typeface="Arial" panose="020B0604020202020204" pitchFamily="34" charset="0"/>
              </a:rPr>
              <a:t>2 </a:t>
            </a:r>
            <a:r>
              <a:rPr lang="en-GB" sz="1100" dirty="0">
                <a:latin typeface="Arial" panose="020B0604020202020204" pitchFamily="34" charset="0"/>
                <a:cs typeface="Arial" panose="020B0604020202020204" pitchFamily="34" charset="0"/>
              </a:rPr>
              <a:t>(This was the first census that took place </a:t>
            </a:r>
            <a:r>
              <a:rPr lang="en-GB" sz="1100" dirty="0" smtClean="0">
                <a:latin typeface="Arial" panose="020B0604020202020204" pitchFamily="34" charset="0"/>
                <a:cs typeface="Arial" panose="020B0604020202020204" pitchFamily="34" charset="0"/>
              </a:rPr>
              <a:t>while</a:t>
            </a:r>
            <a:r>
              <a:rPr lang="en-GB" sz="1100" baseline="30000" dirty="0">
                <a:latin typeface="Arial" panose="020B0604020202020204" pitchFamily="34" charset="0"/>
                <a:cs typeface="Arial" panose="020B0604020202020204" pitchFamily="34" charset="0"/>
              </a:rPr>
              <a:t> </a:t>
            </a:r>
            <a:r>
              <a:rPr lang="en-GB" sz="1100" dirty="0" err="1" smtClean="0">
                <a:latin typeface="Arial" panose="020B0604020202020204" pitchFamily="34" charset="0"/>
                <a:cs typeface="Arial" panose="020B0604020202020204" pitchFamily="34" charset="0"/>
              </a:rPr>
              <a:t>Quirinius</a:t>
            </a:r>
            <a:r>
              <a:rPr lang="en-GB" sz="1100" dirty="0" smtClean="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was governor of Syria.) </a:t>
            </a:r>
            <a:r>
              <a:rPr lang="en-GB" sz="1100" baseline="30000" dirty="0">
                <a:latin typeface="Arial" panose="020B0604020202020204" pitchFamily="34" charset="0"/>
                <a:cs typeface="Arial" panose="020B0604020202020204" pitchFamily="34" charset="0"/>
              </a:rPr>
              <a:t>3 </a:t>
            </a:r>
            <a:r>
              <a:rPr lang="en-GB" sz="1100" dirty="0">
                <a:latin typeface="Arial" panose="020B0604020202020204" pitchFamily="34" charset="0"/>
                <a:cs typeface="Arial" panose="020B0604020202020204" pitchFamily="34" charset="0"/>
              </a:rPr>
              <a:t>And everyone went to their own town to register.</a:t>
            </a:r>
          </a:p>
          <a:p>
            <a:r>
              <a:rPr lang="en-GB" sz="1100" baseline="30000" dirty="0">
                <a:latin typeface="Arial" panose="020B0604020202020204" pitchFamily="34" charset="0"/>
                <a:cs typeface="Arial" panose="020B0604020202020204" pitchFamily="34" charset="0"/>
              </a:rPr>
              <a:t>4 </a:t>
            </a:r>
            <a:r>
              <a:rPr lang="en-GB" sz="1100" dirty="0">
                <a:latin typeface="Arial" panose="020B0604020202020204" pitchFamily="34" charset="0"/>
                <a:cs typeface="Arial" panose="020B0604020202020204" pitchFamily="34" charset="0"/>
              </a:rPr>
              <a:t>So Joseph also went up from the town of Nazareth in Galilee to Judea, to Bethlehem the town of David, because he belonged to the house and line of David. </a:t>
            </a:r>
            <a:r>
              <a:rPr lang="en-GB" sz="1100" baseline="30000" dirty="0">
                <a:latin typeface="Arial" panose="020B0604020202020204" pitchFamily="34" charset="0"/>
                <a:cs typeface="Arial" panose="020B0604020202020204" pitchFamily="34" charset="0"/>
              </a:rPr>
              <a:t>5 </a:t>
            </a:r>
            <a:r>
              <a:rPr lang="en-GB" sz="1100" dirty="0">
                <a:latin typeface="Arial" panose="020B0604020202020204" pitchFamily="34" charset="0"/>
                <a:cs typeface="Arial" panose="020B0604020202020204" pitchFamily="34" charset="0"/>
              </a:rPr>
              <a:t>He went there to register with Mary, who was pledged to be married to him and was expecting a child. </a:t>
            </a:r>
            <a:r>
              <a:rPr lang="en-GB" sz="1100" baseline="30000" dirty="0">
                <a:latin typeface="Arial" panose="020B0604020202020204" pitchFamily="34" charset="0"/>
                <a:cs typeface="Arial" panose="020B0604020202020204" pitchFamily="34" charset="0"/>
              </a:rPr>
              <a:t>6 </a:t>
            </a:r>
            <a:r>
              <a:rPr lang="en-GB" sz="1100" dirty="0">
                <a:latin typeface="Arial" panose="020B0604020202020204" pitchFamily="34" charset="0"/>
                <a:cs typeface="Arial" panose="020B0604020202020204" pitchFamily="34" charset="0"/>
              </a:rPr>
              <a:t>While they were there, the time came for the baby to be born, </a:t>
            </a:r>
            <a:r>
              <a:rPr lang="en-GB" sz="1100" baseline="30000" dirty="0">
                <a:latin typeface="Arial" panose="020B0604020202020204" pitchFamily="34" charset="0"/>
                <a:cs typeface="Arial" panose="020B0604020202020204" pitchFamily="34" charset="0"/>
              </a:rPr>
              <a:t>7 </a:t>
            </a:r>
            <a:r>
              <a:rPr lang="en-GB" sz="1100" dirty="0">
                <a:latin typeface="Arial" panose="020B0604020202020204" pitchFamily="34" charset="0"/>
                <a:cs typeface="Arial" panose="020B0604020202020204" pitchFamily="34" charset="0"/>
              </a:rPr>
              <a:t>and she gave birth to her firstborn, a son. She wrapped him in cloths and placed him in a manger, because there was no guest room available for them</a:t>
            </a:r>
            <a:r>
              <a:rPr lang="en-GB" sz="1100" dirty="0" smtClean="0">
                <a:latin typeface="Arial" panose="020B0604020202020204" pitchFamily="34" charset="0"/>
                <a:cs typeface="Arial" panose="020B0604020202020204" pitchFamily="34" charset="0"/>
              </a:rPr>
              <a:t>.</a:t>
            </a:r>
          </a:p>
          <a:p>
            <a:endParaRPr lang="en-GB" sz="1100" dirty="0">
              <a:latin typeface="Arial" panose="020B0604020202020204" pitchFamily="34" charset="0"/>
              <a:cs typeface="Arial" panose="020B0604020202020204" pitchFamily="34" charset="0"/>
            </a:endParaRPr>
          </a:p>
          <a:p>
            <a:r>
              <a:rPr lang="en-GB" sz="1100" b="1" dirty="0" smtClean="0">
                <a:latin typeface="Arial" panose="020B0604020202020204" pitchFamily="34" charset="0"/>
                <a:cs typeface="Arial" panose="020B0604020202020204" pitchFamily="34" charset="0"/>
              </a:rPr>
              <a:t>Reflection</a:t>
            </a:r>
          </a:p>
          <a:p>
            <a:r>
              <a:rPr lang="en-GB" sz="1100" dirty="0">
                <a:latin typeface="Arial" panose="020B0604020202020204" pitchFamily="34" charset="0"/>
                <a:cs typeface="Arial" panose="020B0604020202020204" pitchFamily="34" charset="0"/>
              </a:rPr>
              <a:t>Although poor, Mary and Joseph brought Jesus into this world with perfect love and dignity. The birth of Christ was the perfect model for what is truly important in our lives. God came into this world without any worldly </a:t>
            </a:r>
            <a:r>
              <a:rPr lang="en-GB" sz="1100" dirty="0" smtClean="0">
                <a:latin typeface="Arial" panose="020B0604020202020204" pitchFamily="34" charset="0"/>
                <a:cs typeface="Arial" panose="020B0604020202020204" pitchFamily="34" charset="0"/>
              </a:rPr>
              <a:t>possessions. In Jesus’s </a:t>
            </a:r>
            <a:r>
              <a:rPr lang="en-GB" sz="1100" dirty="0">
                <a:latin typeface="Arial" panose="020B0604020202020204" pitchFamily="34" charset="0"/>
                <a:cs typeface="Arial" panose="020B0604020202020204" pitchFamily="34" charset="0"/>
              </a:rPr>
              <a:t>birth, God is telling us that nothing is more important than His presence in our </a:t>
            </a:r>
            <a:r>
              <a:rPr lang="en-GB" sz="1100" dirty="0" smtClean="0">
                <a:latin typeface="Arial" panose="020B0604020202020204" pitchFamily="34" charset="0"/>
                <a:cs typeface="Arial" panose="020B0604020202020204" pitchFamily="34" charset="0"/>
              </a:rPr>
              <a:t>lives.</a:t>
            </a:r>
            <a:endParaRPr lang="en-GB" sz="1100" dirty="0">
              <a:latin typeface="Arial" panose="020B0604020202020204" pitchFamily="34" charset="0"/>
              <a:cs typeface="Arial" panose="020B0604020202020204" pitchFamily="34" charset="0"/>
            </a:endParaRPr>
          </a:p>
          <a:p>
            <a:endParaRPr lang="en-GB" sz="1100" b="1" dirty="0" smtClean="0">
              <a:latin typeface="Arial" panose="020B0604020202020204" pitchFamily="34" charset="0"/>
              <a:cs typeface="Arial" panose="020B0604020202020204" pitchFamily="34" charset="0"/>
            </a:endParaRPr>
          </a:p>
          <a:p>
            <a:r>
              <a:rPr lang="en-GB" sz="1100" b="1" dirty="0" smtClean="0">
                <a:latin typeface="Arial" panose="020B0604020202020204" pitchFamily="34" charset="0"/>
                <a:cs typeface="Arial" panose="020B0604020202020204" pitchFamily="34" charset="0"/>
              </a:rPr>
              <a:t>Questions</a:t>
            </a:r>
          </a:p>
          <a:p>
            <a:r>
              <a:rPr lang="en-GB" sz="1100" dirty="0">
                <a:latin typeface="Arial" panose="020B0604020202020204" pitchFamily="34" charset="0"/>
                <a:cs typeface="Arial" panose="020B0604020202020204" pitchFamily="34" charset="0"/>
              </a:rPr>
              <a:t>Am I easily distracted by worldly possessions and other temptations? </a:t>
            </a:r>
            <a:endParaRPr lang="en-GB" sz="1100" dirty="0" smtClean="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Do </a:t>
            </a:r>
            <a:r>
              <a:rPr lang="en-GB" sz="1100" dirty="0">
                <a:latin typeface="Arial" panose="020B0604020202020204" pitchFamily="34" charset="0"/>
                <a:cs typeface="Arial" panose="020B0604020202020204" pitchFamily="34" charset="0"/>
              </a:rPr>
              <a:t>I humbly bring </a:t>
            </a:r>
            <a:r>
              <a:rPr lang="en-GB" sz="1100" dirty="0" smtClean="0">
                <a:latin typeface="Arial" panose="020B0604020202020204" pitchFamily="34" charset="0"/>
                <a:cs typeface="Arial" panose="020B0604020202020204" pitchFamily="34" charset="0"/>
              </a:rPr>
              <a:t>God into </a:t>
            </a:r>
            <a:r>
              <a:rPr lang="en-GB" sz="1100" dirty="0">
                <a:latin typeface="Arial" panose="020B0604020202020204" pitchFamily="34" charset="0"/>
                <a:cs typeface="Arial" panose="020B0604020202020204" pitchFamily="34" charset="0"/>
              </a:rPr>
              <a:t>this world through my prayers, thoughts, words, and actions</a:t>
            </a:r>
            <a:r>
              <a:rPr lang="en-GB" sz="1100" dirty="0" smtClean="0">
                <a:latin typeface="Arial" panose="020B0604020202020204" pitchFamily="34" charset="0"/>
                <a:cs typeface="Arial" panose="020B0604020202020204" pitchFamily="34" charset="0"/>
              </a:rPr>
              <a:t>?</a:t>
            </a:r>
          </a:p>
          <a:p>
            <a:r>
              <a:rPr lang="en-GB" sz="1100" dirty="0">
                <a:latin typeface="Arial" panose="020B0604020202020204" pitchFamily="34" charset="0"/>
                <a:cs typeface="Arial" panose="020B0604020202020204" pitchFamily="34" charset="0"/>
              </a:rPr>
              <a:t/>
            </a:r>
            <a:br>
              <a:rPr lang="en-GB" sz="1100" dirty="0">
                <a:latin typeface="Arial" panose="020B0604020202020204" pitchFamily="34" charset="0"/>
                <a:cs typeface="Arial" panose="020B0604020202020204" pitchFamily="34" charset="0"/>
              </a:rPr>
            </a:br>
            <a:r>
              <a:rPr lang="en-GB" sz="1100" b="1" dirty="0" smtClean="0">
                <a:latin typeface="Arial" panose="020B0604020202020204" pitchFamily="34" charset="0"/>
                <a:cs typeface="Arial" panose="020B0604020202020204" pitchFamily="34" charset="0"/>
              </a:rPr>
              <a:t>We pray for the gift of Detachment from the World</a:t>
            </a:r>
          </a:p>
          <a:p>
            <a:r>
              <a:rPr lang="en-GB" sz="1100" dirty="0" smtClean="0">
                <a:latin typeface="Arial" panose="020B0604020202020204" pitchFamily="34" charset="0"/>
                <a:cs typeface="Arial" panose="020B0604020202020204" pitchFamily="34" charset="0"/>
              </a:rPr>
              <a:t>We </a:t>
            </a:r>
            <a:r>
              <a:rPr lang="en-GB" sz="1100" dirty="0">
                <a:latin typeface="Arial" panose="020B0604020202020204" pitchFamily="34" charset="0"/>
                <a:cs typeface="Arial" panose="020B0604020202020204" pitchFamily="34" charset="0"/>
              </a:rPr>
              <a:t>pray that when </a:t>
            </a:r>
            <a:r>
              <a:rPr lang="en-GB" sz="1100" dirty="0" smtClean="0">
                <a:latin typeface="Arial" panose="020B0604020202020204" pitchFamily="34" charset="0"/>
                <a:cs typeface="Arial" panose="020B0604020202020204" pitchFamily="34" charset="0"/>
              </a:rPr>
              <a:t>we </a:t>
            </a:r>
            <a:r>
              <a:rPr lang="en-GB" sz="1100" dirty="0">
                <a:latin typeface="Arial" panose="020B0604020202020204" pitchFamily="34" charset="0"/>
                <a:cs typeface="Arial" panose="020B0604020202020204" pitchFamily="34" charset="0"/>
              </a:rPr>
              <a:t>bring Christ into this </a:t>
            </a:r>
            <a:r>
              <a:rPr lang="en-GB" sz="1100" dirty="0" smtClean="0">
                <a:latin typeface="Arial" panose="020B0604020202020204" pitchFamily="34" charset="0"/>
                <a:cs typeface="Arial" panose="020B0604020202020204" pitchFamily="34" charset="0"/>
              </a:rPr>
              <a:t>world, we do </a:t>
            </a:r>
            <a:r>
              <a:rPr lang="en-GB" sz="1100" dirty="0">
                <a:latin typeface="Arial" panose="020B0604020202020204" pitchFamily="34" charset="0"/>
                <a:cs typeface="Arial" panose="020B0604020202020204" pitchFamily="34" charset="0"/>
              </a:rPr>
              <a:t>so humbly without pride or self-centeredness. </a:t>
            </a:r>
            <a:r>
              <a:rPr lang="en-GB" sz="1100" dirty="0" smtClean="0">
                <a:latin typeface="Arial" panose="020B0604020202020204" pitchFamily="34" charset="0"/>
                <a:cs typeface="Arial" panose="020B0604020202020204" pitchFamily="34" charset="0"/>
              </a:rPr>
              <a:t>We pray </a:t>
            </a:r>
            <a:r>
              <a:rPr lang="en-GB" sz="1100" dirty="0">
                <a:latin typeface="Arial" panose="020B0604020202020204" pitchFamily="34" charset="0"/>
                <a:cs typeface="Arial" panose="020B0604020202020204" pitchFamily="34" charset="0"/>
              </a:rPr>
              <a:t>that the things of this world do not distract </a:t>
            </a:r>
            <a:r>
              <a:rPr lang="en-GB" sz="1100" dirty="0" smtClean="0">
                <a:latin typeface="Arial" panose="020B0604020202020204" pitchFamily="34" charset="0"/>
                <a:cs typeface="Arial" panose="020B0604020202020204" pitchFamily="34" charset="0"/>
              </a:rPr>
              <a:t>our focus </a:t>
            </a:r>
            <a:r>
              <a:rPr lang="en-GB" sz="1100" dirty="0">
                <a:latin typeface="Arial" panose="020B0604020202020204" pitchFamily="34" charset="0"/>
                <a:cs typeface="Arial" panose="020B0604020202020204" pitchFamily="34" charset="0"/>
              </a:rPr>
              <a:t>away from what is truly important—God’s presence in </a:t>
            </a:r>
            <a:r>
              <a:rPr lang="en-GB" sz="1100" dirty="0" smtClean="0">
                <a:latin typeface="Arial" panose="020B0604020202020204" pitchFamily="34" charset="0"/>
                <a:cs typeface="Arial" panose="020B0604020202020204" pitchFamily="34" charset="0"/>
              </a:rPr>
              <a:t>our lives and </a:t>
            </a:r>
            <a:r>
              <a:rPr lang="en-GB" sz="1100" dirty="0">
                <a:latin typeface="Arial" panose="020B0604020202020204" pitchFamily="34" charset="0"/>
                <a:cs typeface="Arial" panose="020B0604020202020204" pitchFamily="34" charset="0"/>
              </a:rPr>
              <a:t>His will for </a:t>
            </a:r>
            <a:r>
              <a:rPr lang="en-GB" sz="1100" dirty="0" smtClean="0">
                <a:latin typeface="Arial" panose="020B0604020202020204" pitchFamily="34" charset="0"/>
                <a:cs typeface="Arial" panose="020B0604020202020204" pitchFamily="34" charset="0"/>
              </a:rPr>
              <a:t>us.</a:t>
            </a:r>
            <a:endParaRPr lang="en-GB" sz="1100" dirty="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94E292-E63B-4928-A81F-F76B10F5FE2F}" type="slidenum">
              <a:rPr lang="en-GB" smtClean="0"/>
              <a:t>11</a:t>
            </a:fld>
            <a:endParaRPr lang="en-GB" dirty="0"/>
          </a:p>
        </p:txBody>
      </p:sp>
    </p:spTree>
    <p:extLst>
      <p:ext uri="{BB962C8B-B14F-4D97-AF65-F5344CB8AC3E}">
        <p14:creationId xmlns:p14="http://schemas.microsoft.com/office/powerpoint/2010/main" val="632899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itchFamily="34" charset="0"/>
                <a:cs typeface="Arial" pitchFamily="34" charset="0"/>
              </a:rPr>
              <a:t>How to Pray the Rosary</a:t>
            </a:r>
          </a:p>
          <a:p>
            <a:endParaRPr lang="en-GB" dirty="0">
              <a:latin typeface="Arial" pitchFamily="34" charset="0"/>
              <a:cs typeface="Arial" pitchFamily="34" charset="0"/>
            </a:endParaRPr>
          </a:p>
          <a:p>
            <a:r>
              <a:rPr lang="en-GB" dirty="0">
                <a:latin typeface="Arial" pitchFamily="34" charset="0"/>
                <a:cs typeface="Arial" pitchFamily="34" charset="0"/>
              </a:rPr>
              <a:t>Announce the next mystery to be contemplated.</a:t>
            </a:r>
          </a:p>
          <a:p>
            <a:endParaRPr lang="en-GB" dirty="0">
              <a:latin typeface="Arial" pitchFamily="34" charset="0"/>
              <a:cs typeface="Arial" pitchFamily="34" charset="0"/>
            </a:endParaRPr>
          </a:p>
          <a:p>
            <a:r>
              <a:rPr lang="en-GB" dirty="0">
                <a:latin typeface="Arial" pitchFamily="34" charset="0"/>
                <a:cs typeface="Arial" pitchFamily="34" charset="0"/>
              </a:rPr>
              <a:t>After a short pause for reflection, recite the "Our Father", ten "Hail Marys" and the "Glory be to the Father".</a:t>
            </a:r>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12</a:t>
            </a:fld>
            <a:endParaRPr lang="en-GB"/>
          </a:p>
        </p:txBody>
      </p:sp>
    </p:spTree>
    <p:extLst>
      <p:ext uri="{BB962C8B-B14F-4D97-AF65-F5344CB8AC3E}">
        <p14:creationId xmlns:p14="http://schemas.microsoft.com/office/powerpoint/2010/main" val="1636864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4664" y="4343400"/>
            <a:ext cx="6120680" cy="4549080"/>
          </a:xfrm>
        </p:spPr>
        <p:txBody>
          <a:bodyPr/>
          <a:lstStyle/>
          <a:p>
            <a:r>
              <a:rPr lang="en-GB" sz="1100" b="1" dirty="0" smtClean="0">
                <a:latin typeface="Arial" panose="020B0604020202020204" pitchFamily="34" charset="0"/>
                <a:cs typeface="Arial" panose="020B0604020202020204" pitchFamily="34" charset="0"/>
              </a:rPr>
              <a:t>Luke 2:22-28</a:t>
            </a:r>
          </a:p>
          <a:p>
            <a:r>
              <a:rPr lang="en-GB" sz="1100" baseline="30000" dirty="0">
                <a:latin typeface="Arial" panose="020B0604020202020204" pitchFamily="34" charset="0"/>
                <a:cs typeface="Arial" panose="020B0604020202020204" pitchFamily="34" charset="0"/>
              </a:rPr>
              <a:t>22 </a:t>
            </a:r>
            <a:r>
              <a:rPr lang="en-GB" sz="1100" dirty="0">
                <a:latin typeface="Arial" panose="020B0604020202020204" pitchFamily="34" charset="0"/>
                <a:cs typeface="Arial" panose="020B0604020202020204" pitchFamily="34" charset="0"/>
              </a:rPr>
              <a:t>When the time came for the purification rites required by the Law of Moses, Joseph and Mary took him to Jerusalem to present him to the Lord </a:t>
            </a:r>
            <a:r>
              <a:rPr lang="en-GB" sz="1100" baseline="30000" dirty="0">
                <a:latin typeface="Arial" panose="020B0604020202020204" pitchFamily="34" charset="0"/>
                <a:cs typeface="Arial" panose="020B0604020202020204" pitchFamily="34" charset="0"/>
              </a:rPr>
              <a:t>23 </a:t>
            </a:r>
            <a:r>
              <a:rPr lang="en-GB" sz="1100" dirty="0">
                <a:latin typeface="Arial" panose="020B0604020202020204" pitchFamily="34" charset="0"/>
                <a:cs typeface="Arial" panose="020B0604020202020204" pitchFamily="34" charset="0"/>
              </a:rPr>
              <a:t>(as it is written in the Law of the Lord, “Every firstborn male is to be consecrated to the Lord”), </a:t>
            </a:r>
            <a:r>
              <a:rPr lang="en-GB" sz="1100" baseline="30000" dirty="0">
                <a:latin typeface="Arial" panose="020B0604020202020204" pitchFamily="34" charset="0"/>
                <a:cs typeface="Arial" panose="020B0604020202020204" pitchFamily="34" charset="0"/>
              </a:rPr>
              <a:t>24 </a:t>
            </a:r>
            <a:r>
              <a:rPr lang="en-GB" sz="1100" dirty="0">
                <a:latin typeface="Arial" panose="020B0604020202020204" pitchFamily="34" charset="0"/>
                <a:cs typeface="Arial" panose="020B0604020202020204" pitchFamily="34" charset="0"/>
              </a:rPr>
              <a:t>and to offer a sacrifice in keeping with what is said in the Law of the Lord: “a pair of doves or two young pigeons</a:t>
            </a:r>
            <a:r>
              <a:rPr lang="en-GB" sz="1100" dirty="0" smtClean="0">
                <a:latin typeface="Arial" panose="020B0604020202020204" pitchFamily="34" charset="0"/>
                <a:cs typeface="Arial" panose="020B0604020202020204" pitchFamily="34" charset="0"/>
              </a:rPr>
              <a:t>.” </a:t>
            </a:r>
            <a:r>
              <a:rPr lang="en-GB" sz="1100" baseline="30000" dirty="0" smtClean="0">
                <a:latin typeface="Arial" panose="020B0604020202020204" pitchFamily="34" charset="0"/>
                <a:cs typeface="Arial" panose="020B0604020202020204" pitchFamily="34" charset="0"/>
              </a:rPr>
              <a:t>25</a:t>
            </a:r>
            <a:r>
              <a:rPr lang="en-GB" sz="1100" baseline="3000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Now there was a man in Jerusalem called Simeon, who was righteous and devout. He was waiting for the consolation of Israel, and the Holy Spirit was on him. </a:t>
            </a:r>
            <a:r>
              <a:rPr lang="en-GB" sz="1100" baseline="30000" dirty="0">
                <a:latin typeface="Arial" panose="020B0604020202020204" pitchFamily="34" charset="0"/>
                <a:cs typeface="Arial" panose="020B0604020202020204" pitchFamily="34" charset="0"/>
              </a:rPr>
              <a:t>26 </a:t>
            </a:r>
            <a:r>
              <a:rPr lang="en-GB" sz="1100" dirty="0">
                <a:latin typeface="Arial" panose="020B0604020202020204" pitchFamily="34" charset="0"/>
                <a:cs typeface="Arial" panose="020B0604020202020204" pitchFamily="34" charset="0"/>
              </a:rPr>
              <a:t>It had been revealed to him by the Holy Spirit that he would not die before he had seen the Lord’s Messiah. </a:t>
            </a:r>
            <a:r>
              <a:rPr lang="en-GB" sz="1100" baseline="30000" dirty="0">
                <a:latin typeface="Arial" panose="020B0604020202020204" pitchFamily="34" charset="0"/>
                <a:cs typeface="Arial" panose="020B0604020202020204" pitchFamily="34" charset="0"/>
              </a:rPr>
              <a:t>27 </a:t>
            </a:r>
            <a:r>
              <a:rPr lang="en-GB" sz="1100" dirty="0">
                <a:latin typeface="Arial" panose="020B0604020202020204" pitchFamily="34" charset="0"/>
                <a:cs typeface="Arial" panose="020B0604020202020204" pitchFamily="34" charset="0"/>
              </a:rPr>
              <a:t>Moved by the Spirit, he went into the temple courts. When the parents brought in the child Jesus to do for him what the custom of the Law </a:t>
            </a:r>
            <a:r>
              <a:rPr lang="en-GB" sz="1100" dirty="0" smtClean="0">
                <a:latin typeface="Arial" panose="020B0604020202020204" pitchFamily="34" charset="0"/>
                <a:cs typeface="Arial" panose="020B0604020202020204" pitchFamily="34" charset="0"/>
              </a:rPr>
              <a:t>required, </a:t>
            </a:r>
            <a:r>
              <a:rPr lang="en-GB" sz="1100" baseline="30000" dirty="0" smtClean="0">
                <a:latin typeface="Arial" panose="020B0604020202020204" pitchFamily="34" charset="0"/>
                <a:cs typeface="Arial" panose="020B0604020202020204" pitchFamily="34" charset="0"/>
              </a:rPr>
              <a:t>28 </a:t>
            </a:r>
            <a:r>
              <a:rPr lang="en-GB" sz="1100" dirty="0" smtClean="0">
                <a:latin typeface="Arial" panose="020B0604020202020204" pitchFamily="34" charset="0"/>
                <a:cs typeface="Arial" panose="020B0604020202020204" pitchFamily="34" charset="0"/>
              </a:rPr>
              <a:t>Simeon took him in his arms and praised God.</a:t>
            </a:r>
          </a:p>
          <a:p>
            <a:endParaRPr lang="en-GB" sz="1100" dirty="0">
              <a:latin typeface="Arial" panose="020B0604020202020204" pitchFamily="34" charset="0"/>
              <a:cs typeface="Arial" panose="020B0604020202020204" pitchFamily="34" charset="0"/>
            </a:endParaRPr>
          </a:p>
          <a:p>
            <a:r>
              <a:rPr lang="en-GB" sz="1100" b="1" dirty="0" smtClean="0">
                <a:latin typeface="Arial" panose="020B0604020202020204" pitchFamily="34" charset="0"/>
                <a:cs typeface="Arial" panose="020B0604020202020204" pitchFamily="34" charset="0"/>
              </a:rPr>
              <a:t>Reflection</a:t>
            </a:r>
          </a:p>
          <a:p>
            <a:r>
              <a:rPr lang="en-GB" sz="1100" dirty="0" smtClean="0">
                <a:latin typeface="Arial" panose="020B0604020202020204" pitchFamily="34" charset="0"/>
                <a:cs typeface="Arial" panose="020B0604020202020204" pitchFamily="34" charset="0"/>
              </a:rPr>
              <a:t>Jesus is </a:t>
            </a:r>
            <a:r>
              <a:rPr lang="en-GB" sz="1100" dirty="0">
                <a:latin typeface="Arial" panose="020B0604020202020204" pitchFamily="34" charset="0"/>
                <a:cs typeface="Arial" panose="020B0604020202020204" pitchFamily="34" charset="0"/>
              </a:rPr>
              <a:t>not subject to the Law of Moses; yet, to teach obedience, H</a:t>
            </a:r>
            <a:r>
              <a:rPr lang="en-GB" sz="1100" dirty="0" smtClean="0">
                <a:latin typeface="Arial" panose="020B0604020202020204" pitchFamily="34" charset="0"/>
                <a:cs typeface="Arial" panose="020B0604020202020204" pitchFamily="34" charset="0"/>
              </a:rPr>
              <a:t>e submits </a:t>
            </a:r>
            <a:r>
              <a:rPr lang="en-GB" sz="1100" dirty="0">
                <a:latin typeface="Arial" panose="020B0604020202020204" pitchFamily="34" charset="0"/>
                <a:cs typeface="Arial" panose="020B0604020202020204" pitchFamily="34" charset="0"/>
              </a:rPr>
              <a:t>to it. Mary is not subject to the law of purification; yet, in humility she submits to it. </a:t>
            </a:r>
            <a:r>
              <a:rPr lang="en-GB" sz="1100" dirty="0" smtClean="0">
                <a:latin typeface="Arial" panose="020B0604020202020204" pitchFamily="34" charset="0"/>
                <a:cs typeface="Arial" panose="020B0604020202020204" pitchFamily="34" charset="0"/>
              </a:rPr>
              <a:t>In </a:t>
            </a:r>
            <a:r>
              <a:rPr lang="en-GB" sz="1100" dirty="0">
                <a:latin typeface="Arial" panose="020B0604020202020204" pitchFamily="34" charset="0"/>
                <a:cs typeface="Arial" panose="020B0604020202020204" pitchFamily="34" charset="0"/>
              </a:rPr>
              <a:t>their submission to the law, Simeon confirmed the presence of the Messiah in the world. He publicly prophesied Jesus</a:t>
            </a:r>
            <a:r>
              <a:rPr lang="en-GB" sz="1100" dirty="0" smtClean="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mission and the effect it would have on the world. He also confirmed Mary’s role and the suffering she would endure for Jesus and for us as our </a:t>
            </a:r>
            <a:r>
              <a:rPr lang="en-GB" sz="1100" dirty="0" smtClean="0">
                <a:latin typeface="Arial" panose="020B0604020202020204" pitchFamily="34" charset="0"/>
                <a:cs typeface="Arial" panose="020B0604020202020204" pitchFamily="34" charset="0"/>
              </a:rPr>
              <a:t>mother.</a:t>
            </a:r>
          </a:p>
          <a:p>
            <a:endParaRPr lang="en-GB" sz="1100" baseline="30000" dirty="0" smtClean="0">
              <a:latin typeface="Arial" panose="020B0604020202020204" pitchFamily="34" charset="0"/>
              <a:cs typeface="Arial" panose="020B0604020202020204" pitchFamily="34" charset="0"/>
            </a:endParaRPr>
          </a:p>
          <a:p>
            <a:r>
              <a:rPr lang="en-GB" sz="1100" b="1" dirty="0" smtClean="0">
                <a:latin typeface="Arial" panose="020B0604020202020204" pitchFamily="34" charset="0"/>
                <a:cs typeface="Arial" panose="020B0604020202020204" pitchFamily="34" charset="0"/>
              </a:rPr>
              <a:t>Questions</a:t>
            </a:r>
          </a:p>
          <a:p>
            <a:r>
              <a:rPr lang="en-GB" sz="1100" dirty="0" smtClean="0">
                <a:latin typeface="Arial" panose="020B0604020202020204" pitchFamily="34" charset="0"/>
                <a:cs typeface="Arial" panose="020B0604020202020204" pitchFamily="34" charset="0"/>
              </a:rPr>
              <a:t>Do </a:t>
            </a:r>
            <a:r>
              <a:rPr lang="en-GB" sz="1100" dirty="0">
                <a:latin typeface="Arial" panose="020B0604020202020204" pitchFamily="34" charset="0"/>
                <a:cs typeface="Arial" panose="020B0604020202020204" pitchFamily="34" charset="0"/>
              </a:rPr>
              <a:t>I turn to the traditions and laws of the Church to guide and direct me to God? </a:t>
            </a:r>
            <a:endParaRPr lang="en-GB" sz="1100" dirty="0" smtClean="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Do </a:t>
            </a:r>
            <a:r>
              <a:rPr lang="en-GB" sz="1100" dirty="0">
                <a:latin typeface="Arial" panose="020B0604020202020204" pitchFamily="34" charset="0"/>
                <a:cs typeface="Arial" panose="020B0604020202020204" pitchFamily="34" charset="0"/>
              </a:rPr>
              <a:t>I turn to devotions, like the Rosary, to give me strength and grace to </a:t>
            </a:r>
            <a:r>
              <a:rPr lang="en-GB" sz="1100" dirty="0" smtClean="0">
                <a:latin typeface="Arial" panose="020B0604020202020204" pitchFamily="34" charset="0"/>
                <a:cs typeface="Arial" panose="020B0604020202020204" pitchFamily="34" charset="0"/>
              </a:rPr>
              <a:t>fulfil God’s will. </a:t>
            </a:r>
          </a:p>
          <a:p>
            <a:endParaRPr lang="en-GB" sz="1100" i="1" dirty="0" smtClean="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We Pray for the Gifts of Obedience and Purity of Heart</a:t>
            </a:r>
            <a:endParaRPr lang="en-GB" sz="1100" dirty="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We pray </a:t>
            </a:r>
            <a:r>
              <a:rPr lang="en-GB" sz="1100" dirty="0">
                <a:latin typeface="Arial" panose="020B0604020202020204" pitchFamily="34" charset="0"/>
                <a:cs typeface="Arial" panose="020B0604020202020204" pitchFamily="34" charset="0"/>
              </a:rPr>
              <a:t>that I might use the teaching of the Church created by Christ and nurtured by the Virgin Mary to guide and direct me to God. I pray that I might use suffering in my life to bring me closer to God as shown to me by the lives of Jesus and </a:t>
            </a:r>
            <a:r>
              <a:rPr lang="en-GB" sz="1100" dirty="0" smtClean="0">
                <a:latin typeface="Arial" panose="020B0604020202020204" pitchFamily="34" charset="0"/>
                <a:cs typeface="Arial" panose="020B0604020202020204" pitchFamily="34" charset="0"/>
              </a:rPr>
              <a:t>Mary.</a:t>
            </a:r>
          </a:p>
          <a:p>
            <a:endParaRPr lang="en-GB" sz="1100" b="1" i="1" baseline="30000" dirty="0">
              <a:latin typeface="Arial" panose="020B0604020202020204" pitchFamily="34" charset="0"/>
              <a:cs typeface="Arial" panose="020B0604020202020204" pitchFamily="34" charset="0"/>
            </a:endParaRPr>
          </a:p>
          <a:p>
            <a:endParaRPr lang="en-GB" sz="1100" b="1" baseline="30000" dirty="0">
              <a:latin typeface="Arial" panose="020B0604020202020204" pitchFamily="34" charset="0"/>
              <a:cs typeface="Arial" panose="020B0604020202020204" pitchFamily="34" charset="0"/>
            </a:endParaRPr>
          </a:p>
          <a:p>
            <a:endParaRPr lang="en-GB" sz="1100" baseline="30000" dirty="0" smtClean="0">
              <a:latin typeface="Arial" panose="020B0604020202020204" pitchFamily="34" charset="0"/>
              <a:cs typeface="Arial" panose="020B0604020202020204" pitchFamily="34" charset="0"/>
            </a:endParaRPr>
          </a:p>
          <a:p>
            <a:endParaRPr lang="en-GB" sz="1100" baseline="30000" dirty="0">
              <a:latin typeface="Arial" panose="020B0604020202020204" pitchFamily="34" charset="0"/>
              <a:cs typeface="Arial" panose="020B0604020202020204" pitchFamily="34" charset="0"/>
            </a:endParaRPr>
          </a:p>
          <a:p>
            <a:endParaRPr lang="en-GB" sz="1100" baseline="30000" dirty="0" smtClean="0">
              <a:latin typeface="Arial" panose="020B0604020202020204" pitchFamily="34" charset="0"/>
              <a:cs typeface="Arial" panose="020B0604020202020204" pitchFamily="34" charset="0"/>
            </a:endParaRPr>
          </a:p>
          <a:p>
            <a:endParaRPr lang="en-GB" sz="1100" baseline="30000" dirty="0">
              <a:latin typeface="Arial" panose="020B0604020202020204" pitchFamily="34" charset="0"/>
              <a:cs typeface="Arial" panose="020B0604020202020204" pitchFamily="34" charset="0"/>
            </a:endParaRPr>
          </a:p>
          <a:p>
            <a:endParaRPr lang="en-GB" sz="1100" baseline="30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94E292-E63B-4928-A81F-F76B10F5FE2F}" type="slidenum">
              <a:rPr lang="en-GB" smtClean="0"/>
              <a:t>13</a:t>
            </a:fld>
            <a:endParaRPr lang="en-GB"/>
          </a:p>
        </p:txBody>
      </p:sp>
    </p:spTree>
    <p:extLst>
      <p:ext uri="{BB962C8B-B14F-4D97-AF65-F5344CB8AC3E}">
        <p14:creationId xmlns:p14="http://schemas.microsoft.com/office/powerpoint/2010/main" val="2533441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14</a:t>
            </a:fld>
            <a:endParaRPr lang="en-GB"/>
          </a:p>
        </p:txBody>
      </p:sp>
    </p:spTree>
    <p:extLst>
      <p:ext uri="{BB962C8B-B14F-4D97-AF65-F5344CB8AC3E}">
        <p14:creationId xmlns:p14="http://schemas.microsoft.com/office/powerpoint/2010/main" val="3863170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672" y="4211960"/>
            <a:ext cx="5976664" cy="4608512"/>
          </a:xfrm>
        </p:spPr>
        <p:txBody>
          <a:bodyPr/>
          <a:lstStyle/>
          <a:p>
            <a:r>
              <a:rPr lang="en-GB" sz="1100" b="1" dirty="0" smtClean="0">
                <a:latin typeface="Arial" panose="020B0604020202020204" pitchFamily="34" charset="0"/>
                <a:cs typeface="Arial" panose="020B0604020202020204" pitchFamily="34" charset="0"/>
              </a:rPr>
              <a:t>Luke 2:42-49</a:t>
            </a:r>
            <a:endParaRPr lang="en-GB" sz="1100" b="1" baseline="30000" dirty="0">
              <a:latin typeface="Arial" panose="020B0604020202020204" pitchFamily="34" charset="0"/>
              <a:cs typeface="Arial" panose="020B0604020202020204" pitchFamily="34" charset="0"/>
            </a:endParaRPr>
          </a:p>
          <a:p>
            <a:r>
              <a:rPr lang="en-GB" sz="1100" baseline="30000" dirty="0">
                <a:latin typeface="Arial" panose="020B0604020202020204" pitchFamily="34" charset="0"/>
                <a:cs typeface="Arial" panose="020B0604020202020204" pitchFamily="34" charset="0"/>
              </a:rPr>
              <a:t>41 </a:t>
            </a:r>
            <a:r>
              <a:rPr lang="en-GB" sz="1100" dirty="0">
                <a:latin typeface="Arial" panose="020B0604020202020204" pitchFamily="34" charset="0"/>
                <a:cs typeface="Arial" panose="020B0604020202020204" pitchFamily="34" charset="0"/>
              </a:rPr>
              <a:t>Every year Jesus’ parents went to Jerusalem for the Festival of the Passover. </a:t>
            </a:r>
            <a:r>
              <a:rPr lang="en-GB" sz="1100" baseline="30000" dirty="0">
                <a:latin typeface="Arial" panose="020B0604020202020204" pitchFamily="34" charset="0"/>
                <a:cs typeface="Arial" panose="020B0604020202020204" pitchFamily="34" charset="0"/>
              </a:rPr>
              <a:t>42 </a:t>
            </a:r>
            <a:r>
              <a:rPr lang="en-GB" sz="1100" dirty="0">
                <a:latin typeface="Arial" panose="020B0604020202020204" pitchFamily="34" charset="0"/>
                <a:cs typeface="Arial" panose="020B0604020202020204" pitchFamily="34" charset="0"/>
              </a:rPr>
              <a:t>When he was twelve years old, they went up to the festival, according to the custom. </a:t>
            </a:r>
            <a:r>
              <a:rPr lang="en-GB" sz="1100" baseline="30000" dirty="0">
                <a:latin typeface="Arial" panose="020B0604020202020204" pitchFamily="34" charset="0"/>
                <a:cs typeface="Arial" panose="020B0604020202020204" pitchFamily="34" charset="0"/>
              </a:rPr>
              <a:t>43 </a:t>
            </a:r>
            <a:r>
              <a:rPr lang="en-GB" sz="1100" dirty="0">
                <a:latin typeface="Arial" panose="020B0604020202020204" pitchFamily="34" charset="0"/>
                <a:cs typeface="Arial" panose="020B0604020202020204" pitchFamily="34" charset="0"/>
              </a:rPr>
              <a:t>After the festival was over, while his parents were returning home, the boy Jesus stayed behind in Jerusalem, but they were unaware of it. </a:t>
            </a:r>
            <a:r>
              <a:rPr lang="en-GB" sz="1100" baseline="30000" dirty="0">
                <a:latin typeface="Arial" panose="020B0604020202020204" pitchFamily="34" charset="0"/>
                <a:cs typeface="Arial" panose="020B0604020202020204" pitchFamily="34" charset="0"/>
              </a:rPr>
              <a:t>44 </a:t>
            </a:r>
            <a:r>
              <a:rPr lang="en-GB" sz="1100" dirty="0">
                <a:latin typeface="Arial" panose="020B0604020202020204" pitchFamily="34" charset="0"/>
                <a:cs typeface="Arial" panose="020B0604020202020204" pitchFamily="34" charset="0"/>
              </a:rPr>
              <a:t>Thinking he was in their company, they travelled on for a day. Then they began looking for him among their relatives and friends. </a:t>
            </a:r>
            <a:r>
              <a:rPr lang="en-GB" sz="1100" baseline="30000" dirty="0">
                <a:latin typeface="Arial" panose="020B0604020202020204" pitchFamily="34" charset="0"/>
                <a:cs typeface="Arial" panose="020B0604020202020204" pitchFamily="34" charset="0"/>
              </a:rPr>
              <a:t>45 </a:t>
            </a:r>
            <a:r>
              <a:rPr lang="en-GB" sz="1100" dirty="0">
                <a:latin typeface="Arial" panose="020B0604020202020204" pitchFamily="34" charset="0"/>
                <a:cs typeface="Arial" panose="020B0604020202020204" pitchFamily="34" charset="0"/>
              </a:rPr>
              <a:t>When they did not find him, they went back to Jerusalem to look for him. </a:t>
            </a:r>
            <a:r>
              <a:rPr lang="en-GB" sz="1100" baseline="30000" dirty="0">
                <a:latin typeface="Arial" panose="020B0604020202020204" pitchFamily="34" charset="0"/>
                <a:cs typeface="Arial" panose="020B0604020202020204" pitchFamily="34" charset="0"/>
              </a:rPr>
              <a:t>46 </a:t>
            </a:r>
            <a:r>
              <a:rPr lang="en-GB" sz="1100" dirty="0">
                <a:latin typeface="Arial" panose="020B0604020202020204" pitchFamily="34" charset="0"/>
                <a:cs typeface="Arial" panose="020B0604020202020204" pitchFamily="34" charset="0"/>
              </a:rPr>
              <a:t>After three days they found him in the temple courts, sitting among the teachers, listening to them and asking them questions. </a:t>
            </a:r>
            <a:r>
              <a:rPr lang="en-GB" sz="1100" baseline="30000" dirty="0">
                <a:latin typeface="Arial" panose="020B0604020202020204" pitchFamily="34" charset="0"/>
                <a:cs typeface="Arial" panose="020B0604020202020204" pitchFamily="34" charset="0"/>
              </a:rPr>
              <a:t>47 </a:t>
            </a:r>
            <a:r>
              <a:rPr lang="en-GB" sz="1100" dirty="0">
                <a:latin typeface="Arial" panose="020B0604020202020204" pitchFamily="34" charset="0"/>
                <a:cs typeface="Arial" panose="020B0604020202020204" pitchFamily="34" charset="0"/>
              </a:rPr>
              <a:t>Everyone who heard him was amazed at his understanding and his answers. </a:t>
            </a:r>
            <a:r>
              <a:rPr lang="en-GB" sz="1100" baseline="30000" dirty="0">
                <a:latin typeface="Arial" panose="020B0604020202020204" pitchFamily="34" charset="0"/>
                <a:cs typeface="Arial" panose="020B0604020202020204" pitchFamily="34" charset="0"/>
              </a:rPr>
              <a:t>48 </a:t>
            </a:r>
            <a:r>
              <a:rPr lang="en-GB" sz="1100" dirty="0">
                <a:latin typeface="Arial" panose="020B0604020202020204" pitchFamily="34" charset="0"/>
                <a:cs typeface="Arial" panose="020B0604020202020204" pitchFamily="34" charset="0"/>
              </a:rPr>
              <a:t>When his parents saw him, they were astonished. His mother said to him, “Son, why have you treated us like this? Your father and I have been anxiously searching for you.” </a:t>
            </a:r>
            <a:r>
              <a:rPr lang="en-GB" sz="1100" baseline="30000" dirty="0">
                <a:latin typeface="Arial" panose="020B0604020202020204" pitchFamily="34" charset="0"/>
                <a:cs typeface="Arial" panose="020B0604020202020204" pitchFamily="34" charset="0"/>
              </a:rPr>
              <a:t>49 </a:t>
            </a:r>
            <a:r>
              <a:rPr lang="en-GB" sz="1100" dirty="0">
                <a:latin typeface="Arial" panose="020B0604020202020204" pitchFamily="34" charset="0"/>
                <a:cs typeface="Arial" panose="020B0604020202020204" pitchFamily="34" charset="0"/>
              </a:rPr>
              <a:t>“Why were you searching for me?” he asked. “Didn’t you know I had to be in my Father’s house</a:t>
            </a:r>
            <a:r>
              <a:rPr lang="en-GB" sz="1100" dirty="0" smtClean="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a:p>
            <a:endParaRPr lang="en-GB" sz="1100" b="1" dirty="0" smtClean="0">
              <a:latin typeface="Arial" panose="020B0604020202020204" pitchFamily="34" charset="0"/>
              <a:cs typeface="Arial" panose="020B0604020202020204" pitchFamily="34" charset="0"/>
            </a:endParaRPr>
          </a:p>
          <a:p>
            <a:r>
              <a:rPr lang="en-GB" sz="1100" b="1" dirty="0" smtClean="0">
                <a:latin typeface="Arial" panose="020B0604020202020204" pitchFamily="34" charset="0"/>
                <a:cs typeface="Arial" panose="020B0604020202020204" pitchFamily="34" charset="0"/>
              </a:rPr>
              <a:t>Reflection</a:t>
            </a:r>
            <a:endParaRPr lang="en-GB" sz="1100" b="1" dirty="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Mary and Joseph took </a:t>
            </a:r>
            <a:r>
              <a:rPr lang="en-GB" sz="1100" dirty="0">
                <a:latin typeface="Arial" panose="020B0604020202020204" pitchFamily="34" charset="0"/>
                <a:cs typeface="Arial" panose="020B0604020202020204" pitchFamily="34" charset="0"/>
              </a:rPr>
              <a:t>it for granted that </a:t>
            </a:r>
            <a:r>
              <a:rPr lang="en-GB" sz="1100" dirty="0" smtClean="0">
                <a:latin typeface="Arial" panose="020B0604020202020204" pitchFamily="34" charset="0"/>
                <a:cs typeface="Arial" panose="020B0604020202020204" pitchFamily="34" charset="0"/>
              </a:rPr>
              <a:t>Jesus was with them – what a panic when he wasn’t. We </a:t>
            </a:r>
            <a:r>
              <a:rPr lang="en-GB" sz="1100" dirty="0">
                <a:latin typeface="Arial" panose="020B0604020202020204" pitchFamily="34" charset="0"/>
                <a:cs typeface="Arial" panose="020B0604020202020204" pitchFamily="34" charset="0"/>
              </a:rPr>
              <a:t>often take it for granted that Jesus is there with us. </a:t>
            </a:r>
            <a:r>
              <a:rPr lang="en-GB" sz="1100" dirty="0" smtClean="0">
                <a:latin typeface="Arial" panose="020B0604020202020204" pitchFamily="34" charset="0"/>
                <a:cs typeface="Arial" panose="020B0604020202020204" pitchFamily="34" charset="0"/>
              </a:rPr>
              <a:t>He </a:t>
            </a:r>
            <a:r>
              <a:rPr lang="en-GB" sz="1100" dirty="0">
                <a:latin typeface="Arial" panose="020B0604020202020204" pitchFamily="34" charset="0"/>
                <a:cs typeface="Arial" panose="020B0604020202020204" pitchFamily="34" charset="0"/>
              </a:rPr>
              <a:t>is always there in the “temple” doing His Father’s business. We know where to find Him now that He has taught us, but we must go there to be with Him. </a:t>
            </a:r>
            <a:endParaRPr lang="en-GB" sz="1100" dirty="0" smtClean="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r>
              <a:rPr lang="en-GB" sz="1100" b="1" dirty="0" smtClean="0">
                <a:latin typeface="Arial" panose="020B0604020202020204" pitchFamily="34" charset="0"/>
                <a:cs typeface="Arial" panose="020B0604020202020204" pitchFamily="34" charset="0"/>
              </a:rPr>
              <a:t>Questions</a:t>
            </a:r>
          </a:p>
          <a:p>
            <a:r>
              <a:rPr lang="en-GB" sz="1100" dirty="0">
                <a:latin typeface="Arial" panose="020B0604020202020204" pitchFamily="34" charset="0"/>
                <a:cs typeface="Arial" panose="020B0604020202020204" pitchFamily="34" charset="0"/>
              </a:rPr>
              <a:t>When I lose Jesus in my daily life, </a:t>
            </a:r>
            <a:r>
              <a:rPr lang="en-GB" sz="1100" dirty="0" smtClean="0">
                <a:latin typeface="Arial" panose="020B0604020202020204" pitchFamily="34" charset="0"/>
                <a:cs typeface="Arial" panose="020B0604020202020204" pitchFamily="34" charset="0"/>
              </a:rPr>
              <a:t>do I frantically search for </a:t>
            </a:r>
            <a:r>
              <a:rPr lang="en-GB" sz="1100" dirty="0">
                <a:latin typeface="Arial" panose="020B0604020202020204" pitchFamily="34" charset="0"/>
                <a:cs typeface="Arial" panose="020B0604020202020204" pitchFamily="34" charset="0"/>
              </a:rPr>
              <a:t>Him like I would my lost child? </a:t>
            </a:r>
            <a:endParaRPr lang="en-GB" sz="1100" dirty="0" smtClean="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Do </a:t>
            </a:r>
            <a:r>
              <a:rPr lang="en-GB" sz="1100" dirty="0">
                <a:latin typeface="Arial" panose="020B0604020202020204" pitchFamily="34" charset="0"/>
                <a:cs typeface="Arial" panose="020B0604020202020204" pitchFamily="34" charset="0"/>
              </a:rPr>
              <a:t>I know where to find Him? Do I go straight to the obvious place to look for Him</a:t>
            </a:r>
            <a:r>
              <a:rPr lang="en-GB" sz="1100" dirty="0" smtClean="0">
                <a:latin typeface="Arial" panose="020B0604020202020204" pitchFamily="34" charset="0"/>
                <a:cs typeface="Arial" panose="020B0604020202020204" pitchFamily="34" charset="0"/>
              </a:rPr>
              <a:t>?</a:t>
            </a:r>
          </a:p>
          <a:p>
            <a:endParaRPr lang="en-GB" sz="1100" dirty="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We Pray for the Gift of Piety</a:t>
            </a:r>
          </a:p>
          <a:p>
            <a:r>
              <a:rPr lang="en-GB" sz="1100" dirty="0">
                <a:latin typeface="Arial" panose="020B0604020202020204" pitchFamily="34" charset="0"/>
                <a:cs typeface="Arial" panose="020B0604020202020204" pitchFamily="34" charset="0"/>
              </a:rPr>
              <a:t>I pray that in those times when I feel like I have lost Jesus Christ in my life I realize that He has not lost me. I pray that I remember where to find Him at all times—He is busy with His Father’s affairs</a:t>
            </a:r>
            <a:endParaRPr lang="en-GB" sz="1100" dirty="0" smtClean="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888307" y="8686800"/>
            <a:ext cx="2971800" cy="457200"/>
          </a:xfrm>
        </p:spPr>
        <p:txBody>
          <a:bodyPr/>
          <a:lstStyle/>
          <a:p>
            <a:fld id="{B094E292-E63B-4928-A81F-F76B10F5FE2F}" type="slidenum">
              <a:rPr lang="en-GB" smtClean="0"/>
              <a:t>15</a:t>
            </a:fld>
            <a:endParaRPr lang="en-GB" dirty="0"/>
          </a:p>
        </p:txBody>
      </p:sp>
    </p:spTree>
    <p:extLst>
      <p:ext uri="{BB962C8B-B14F-4D97-AF65-F5344CB8AC3E}">
        <p14:creationId xmlns:p14="http://schemas.microsoft.com/office/powerpoint/2010/main" val="2744042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16</a:t>
            </a:fld>
            <a:endParaRPr lang="en-GB"/>
          </a:p>
        </p:txBody>
      </p:sp>
    </p:spTree>
    <p:extLst>
      <p:ext uri="{BB962C8B-B14F-4D97-AF65-F5344CB8AC3E}">
        <p14:creationId xmlns:p14="http://schemas.microsoft.com/office/powerpoint/2010/main" val="2000188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17</a:t>
            </a:fld>
            <a:endParaRPr lang="en-GB"/>
          </a:p>
        </p:txBody>
      </p:sp>
    </p:spTree>
    <p:extLst>
      <p:ext uri="{BB962C8B-B14F-4D97-AF65-F5344CB8AC3E}">
        <p14:creationId xmlns:p14="http://schemas.microsoft.com/office/powerpoint/2010/main" val="2540138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What a gift the </a:t>
            </a:r>
            <a:r>
              <a:rPr lang="en-GB" dirty="0" smtClean="0">
                <a:latin typeface="Arial" panose="020B0604020202020204" pitchFamily="34" charset="0"/>
                <a:cs typeface="Arial" panose="020B0604020202020204" pitchFamily="34" charset="0"/>
              </a:rPr>
              <a:t>Luminous </a:t>
            </a:r>
            <a:r>
              <a:rPr lang="en-GB" dirty="0">
                <a:latin typeface="Arial" panose="020B0604020202020204" pitchFamily="34" charset="0"/>
                <a:cs typeface="Arial" panose="020B0604020202020204" pitchFamily="34" charset="0"/>
              </a:rPr>
              <a:t>Mysteries of the Rosary are. Meditating on these Mysteries of Light bring even deeper understanding to the public life of Jesus. </a:t>
            </a:r>
          </a:p>
          <a:p>
            <a:r>
              <a:rPr lang="en-GB" dirty="0">
                <a:latin typeface="Arial" panose="020B0604020202020204" pitchFamily="34" charset="0"/>
                <a:cs typeface="Arial" panose="020B0604020202020204" pitchFamily="34" charset="0"/>
              </a:rPr>
              <a:t>They fill in the blanks between the </a:t>
            </a:r>
            <a:r>
              <a:rPr lang="en-GB" dirty="0" smtClean="0">
                <a:latin typeface="Arial" panose="020B0604020202020204" pitchFamily="34" charset="0"/>
                <a:cs typeface="Arial" panose="020B0604020202020204" pitchFamily="34" charset="0"/>
              </a:rPr>
              <a:t>childhood of Jesus and His suffering and death on the cross.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As you increase in this depth of knowledge of the life of Jesus, you </a:t>
            </a:r>
            <a:r>
              <a:rPr lang="en-GB" dirty="0" smtClean="0">
                <a:latin typeface="Arial" panose="020B0604020202020204" pitchFamily="34" charset="0"/>
                <a:cs typeface="Arial" panose="020B0604020202020204" pitchFamily="34" charset="0"/>
              </a:rPr>
              <a:t>and the children will </a:t>
            </a:r>
            <a:r>
              <a:rPr lang="en-GB" dirty="0">
                <a:latin typeface="Arial" panose="020B0604020202020204" pitchFamily="34" charset="0"/>
                <a:cs typeface="Arial" panose="020B0604020202020204" pitchFamily="34" charset="0"/>
              </a:rPr>
              <a:t>also find greater peace within your own </a:t>
            </a:r>
            <a:r>
              <a:rPr lang="en-GB" dirty="0" smtClean="0">
                <a:latin typeface="Arial" panose="020B0604020202020204" pitchFamily="34" charset="0"/>
                <a:cs typeface="Arial" panose="020B0604020202020204" pitchFamily="34" charset="0"/>
              </a:rPr>
              <a:t>lives by </a:t>
            </a:r>
            <a:r>
              <a:rPr lang="en-GB" dirty="0">
                <a:latin typeface="Arial" panose="020B0604020202020204" pitchFamily="34" charset="0"/>
                <a:cs typeface="Arial" panose="020B0604020202020204" pitchFamily="34" charset="0"/>
              </a:rPr>
              <a:t>meditating upon the Luminous </a:t>
            </a:r>
            <a:r>
              <a:rPr lang="en-GB" dirty="0" smtClean="0">
                <a:latin typeface="Arial" panose="020B0604020202020204" pitchFamily="34" charset="0"/>
                <a:cs typeface="Arial" panose="020B0604020202020204" pitchFamily="34" charset="0"/>
              </a:rPr>
              <a:t>Mysteries </a:t>
            </a:r>
            <a:r>
              <a:rPr lang="en-GB" dirty="0">
                <a:latin typeface="Arial" panose="020B0604020202020204" pitchFamily="34" charset="0"/>
                <a:cs typeface="Arial" panose="020B0604020202020204" pitchFamily="34" charset="0"/>
              </a:rPr>
              <a:t>of the </a:t>
            </a:r>
            <a:r>
              <a:rPr lang="en-GB" dirty="0" smtClean="0">
                <a:latin typeface="Arial" panose="020B0604020202020204" pitchFamily="34" charset="0"/>
                <a:cs typeface="Arial" panose="020B0604020202020204" pitchFamily="34" charset="0"/>
              </a:rPr>
              <a:t>Holy Rosary.</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Five </a:t>
            </a:r>
            <a:r>
              <a:rPr lang="en-GB" dirty="0" smtClean="0">
                <a:latin typeface="Arial" panose="020B0604020202020204" pitchFamily="34" charset="0"/>
                <a:cs typeface="Arial" panose="020B0604020202020204" pitchFamily="34" charset="0"/>
              </a:rPr>
              <a:t>Luminous Mysteries </a:t>
            </a:r>
            <a:r>
              <a:rPr lang="en-GB" dirty="0">
                <a:latin typeface="Arial" panose="020B0604020202020204" pitchFamily="34" charset="0"/>
                <a:cs typeface="Arial" panose="020B0604020202020204" pitchFamily="34" charset="0"/>
              </a:rPr>
              <a:t>of the Rosary are recited on </a:t>
            </a:r>
            <a:r>
              <a:rPr lang="en-GB" dirty="0" smtClean="0">
                <a:latin typeface="Arial" panose="020B0604020202020204" pitchFamily="34" charset="0"/>
                <a:cs typeface="Arial" panose="020B0604020202020204" pitchFamily="34" charset="0"/>
              </a:rPr>
              <a:t>Thursdays.</a:t>
            </a:r>
          </a:p>
          <a:p>
            <a:endParaRPr lang="en-GB" dirty="0">
              <a:latin typeface="Arial" panose="020B0604020202020204" pitchFamily="34" charset="0"/>
              <a:cs typeface="Arial" panose="020B0604020202020204" pitchFamily="34" charset="0"/>
            </a:endParaRPr>
          </a:p>
          <a:p>
            <a:pPr algn="ctr"/>
            <a:endParaRPr lang="en-GB" b="1" i="1" dirty="0" smtClean="0">
              <a:latin typeface="Arial" panose="020B0604020202020204" pitchFamily="34" charset="0"/>
              <a:cs typeface="Arial" panose="020B0604020202020204" pitchFamily="34" charset="0"/>
            </a:endParaRPr>
          </a:p>
          <a:p>
            <a:pPr algn="ctr"/>
            <a:endParaRPr lang="en-GB" b="1" i="1" dirty="0">
              <a:latin typeface="Arial" panose="020B0604020202020204" pitchFamily="34" charset="0"/>
              <a:cs typeface="Arial" panose="020B0604020202020204" pitchFamily="34" charset="0"/>
            </a:endParaRPr>
          </a:p>
          <a:p>
            <a:pPr algn="ctr"/>
            <a:r>
              <a:rPr lang="en-GB" b="1" i="1" dirty="0" smtClean="0">
                <a:latin typeface="Arial" panose="020B0604020202020204" pitchFamily="34" charset="0"/>
                <a:cs typeface="Arial" panose="020B0604020202020204" pitchFamily="34" charset="0"/>
              </a:rPr>
              <a:t>"</a:t>
            </a:r>
            <a:r>
              <a:rPr lang="en-GB" b="1" i="1" dirty="0">
                <a:latin typeface="Arial" panose="020B0604020202020204" pitchFamily="34" charset="0"/>
                <a:cs typeface="Arial" panose="020B0604020202020204" pitchFamily="34" charset="0"/>
              </a:rPr>
              <a:t>As long as I am in the world, I am the light of the world." </a:t>
            </a:r>
            <a:br>
              <a:rPr lang="en-GB" b="1" i="1" dirty="0">
                <a:latin typeface="Arial" panose="020B0604020202020204" pitchFamily="34" charset="0"/>
                <a:cs typeface="Arial" panose="020B0604020202020204" pitchFamily="34" charset="0"/>
              </a:rPr>
            </a:br>
            <a:r>
              <a:rPr lang="en-GB" b="1" i="1" dirty="0" smtClean="0">
                <a:latin typeface="Arial" panose="020B0604020202020204" pitchFamily="34" charset="0"/>
                <a:cs typeface="Arial" panose="020B0604020202020204" pitchFamily="34" charset="0"/>
              </a:rPr>
              <a:t>John </a:t>
            </a:r>
            <a:r>
              <a:rPr lang="en-GB" b="1" i="1" dirty="0">
                <a:latin typeface="Arial" panose="020B0604020202020204" pitchFamily="34" charset="0"/>
                <a:cs typeface="Arial" panose="020B0604020202020204" pitchFamily="34" charset="0"/>
              </a:rPr>
              <a:t>9:5 </a:t>
            </a:r>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18</a:t>
            </a:fld>
            <a:endParaRPr lang="en-GB"/>
          </a:p>
        </p:txBody>
      </p:sp>
    </p:spTree>
    <p:extLst>
      <p:ext uri="{BB962C8B-B14F-4D97-AF65-F5344CB8AC3E}">
        <p14:creationId xmlns:p14="http://schemas.microsoft.com/office/powerpoint/2010/main" val="3911159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itchFamily="34" charset="0"/>
                <a:cs typeface="Arial" pitchFamily="34" charset="0"/>
              </a:rPr>
              <a:t>How to Pray the Rosary</a:t>
            </a:r>
          </a:p>
          <a:p>
            <a:endParaRPr lang="en-GB" dirty="0">
              <a:latin typeface="Arial" pitchFamily="34" charset="0"/>
              <a:cs typeface="Arial" pitchFamily="34" charset="0"/>
            </a:endParaRPr>
          </a:p>
          <a:p>
            <a:r>
              <a:rPr lang="en-GB" dirty="0">
                <a:latin typeface="Arial" pitchFamily="34" charset="0"/>
                <a:cs typeface="Arial" pitchFamily="34" charset="0"/>
              </a:rPr>
              <a:t>1. Begin by touching the crucifix and praying the Sign of the Cross followed by the Apostle's Creed.</a:t>
            </a:r>
          </a:p>
          <a:p>
            <a:endParaRPr lang="en-GB" dirty="0">
              <a:latin typeface="Arial" pitchFamily="34" charset="0"/>
              <a:cs typeface="Arial" pitchFamily="34" charset="0"/>
            </a:endParaRPr>
          </a:p>
          <a:p>
            <a:r>
              <a:rPr lang="en-GB" dirty="0">
                <a:latin typeface="Arial" pitchFamily="34" charset="0"/>
                <a:cs typeface="Arial" pitchFamily="34" charset="0"/>
              </a:rPr>
              <a:t>2. On the first large rosary bead, pray the Our Father.</a:t>
            </a:r>
          </a:p>
          <a:p>
            <a:endParaRPr lang="en-GB" dirty="0">
              <a:latin typeface="Arial" pitchFamily="34" charset="0"/>
              <a:cs typeface="Arial" pitchFamily="34" charset="0"/>
            </a:endParaRPr>
          </a:p>
          <a:p>
            <a:r>
              <a:rPr lang="en-GB" dirty="0">
                <a:latin typeface="Arial" pitchFamily="34" charset="0"/>
                <a:cs typeface="Arial" pitchFamily="34" charset="0"/>
              </a:rPr>
              <a:t>3. On each of the next three beads, pray a Hail Mary.</a:t>
            </a:r>
          </a:p>
          <a:p>
            <a:endParaRPr lang="en-GB" dirty="0">
              <a:latin typeface="Arial" pitchFamily="34" charset="0"/>
              <a:cs typeface="Arial" pitchFamily="34" charset="0"/>
            </a:endParaRPr>
          </a:p>
          <a:p>
            <a:r>
              <a:rPr lang="en-GB" dirty="0">
                <a:latin typeface="Arial" pitchFamily="34" charset="0"/>
                <a:cs typeface="Arial" pitchFamily="34" charset="0"/>
              </a:rPr>
              <a:t>4. On the next large bead, pray the Glory Be to the Father.</a:t>
            </a:r>
          </a:p>
          <a:p>
            <a:endParaRPr lang="en-GB" dirty="0">
              <a:latin typeface="Arial" pitchFamily="34" charset="0"/>
              <a:cs typeface="Arial" pitchFamily="34" charset="0"/>
            </a:endParaRPr>
          </a:p>
          <a:p>
            <a:r>
              <a:rPr lang="en-GB" dirty="0">
                <a:latin typeface="Arial" pitchFamily="34" charset="0"/>
                <a:cs typeface="Arial" pitchFamily="34" charset="0"/>
              </a:rPr>
              <a:t>5. At the beginning of each decade, announce the "mystery" to be contemplated, for example, the first </a:t>
            </a:r>
            <a:r>
              <a:rPr lang="en-GB" dirty="0" smtClean="0">
                <a:latin typeface="Arial" pitchFamily="34" charset="0"/>
                <a:cs typeface="Arial" pitchFamily="34" charset="0"/>
              </a:rPr>
              <a:t>luminous mystery </a:t>
            </a:r>
            <a:r>
              <a:rPr lang="en-GB" dirty="0">
                <a:latin typeface="Arial" pitchFamily="34" charset="0"/>
                <a:cs typeface="Arial" pitchFamily="34" charset="0"/>
              </a:rPr>
              <a:t>is </a:t>
            </a:r>
            <a:r>
              <a:rPr lang="en-GB" dirty="0" smtClean="0">
                <a:latin typeface="Arial" pitchFamily="34" charset="0"/>
                <a:cs typeface="Arial" pitchFamily="34" charset="0"/>
              </a:rPr>
              <a:t>“Jesus is Baptised".</a:t>
            </a:r>
            <a:endParaRPr lang="en-GB" dirty="0">
              <a:latin typeface="Arial" pitchFamily="34" charset="0"/>
              <a:cs typeface="Arial" pitchFamily="34" charset="0"/>
            </a:endParaRPr>
          </a:p>
          <a:p>
            <a:endParaRPr lang="en-GB" dirty="0">
              <a:latin typeface="Arial" pitchFamily="34" charset="0"/>
              <a:cs typeface="Arial" pitchFamily="34" charset="0"/>
            </a:endParaRPr>
          </a:p>
          <a:p>
            <a:r>
              <a:rPr lang="en-GB" dirty="0">
                <a:latin typeface="Arial" pitchFamily="34" charset="0"/>
                <a:cs typeface="Arial" pitchFamily="34" charset="0"/>
              </a:rPr>
              <a:t>6. After a short pause for reflection, recite the "Our Father", ten "Hail Marys" and the "Glory be to the Father".</a:t>
            </a:r>
          </a:p>
          <a:p>
            <a:endParaRPr lang="en-GB" dirty="0">
              <a:latin typeface="Arial" pitchFamily="34" charset="0"/>
              <a:cs typeface="Arial" pitchFamily="34" charset="0"/>
            </a:endParaRPr>
          </a:p>
          <a:p>
            <a:r>
              <a:rPr lang="en-GB" dirty="0">
                <a:latin typeface="Arial" pitchFamily="34" charset="0"/>
                <a:cs typeface="Arial" pitchFamily="34" charset="0"/>
              </a:rPr>
              <a:t>After this, repeat stages 5 and 6 for the remaining four decades.</a:t>
            </a:r>
          </a:p>
          <a:p>
            <a:endParaRPr lang="en-GB" dirty="0">
              <a:latin typeface="Arial" pitchFamily="34" charset="0"/>
              <a:cs typeface="Arial" pitchFamily="34" charset="0"/>
            </a:endParaRPr>
          </a:p>
          <a:p>
            <a:r>
              <a:rPr lang="en-GB" dirty="0">
                <a:latin typeface="Arial" pitchFamily="34" charset="0"/>
                <a:cs typeface="Arial" pitchFamily="34" charset="0"/>
              </a:rPr>
              <a:t>At the end of the Rosary, the </a:t>
            </a:r>
            <a:r>
              <a:rPr lang="en-GB" dirty="0" smtClean="0">
                <a:latin typeface="Arial" pitchFamily="34" charset="0"/>
                <a:cs typeface="Arial" pitchFamily="34" charset="0"/>
              </a:rPr>
              <a:t>Hail Holy Queen.</a:t>
            </a:r>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094E292-E63B-4928-A81F-F76B10F5FE2F}" type="slidenum">
              <a:rPr lang="en-GB" smtClean="0"/>
              <a:t>19</a:t>
            </a:fld>
            <a:endParaRPr lang="en-GB"/>
          </a:p>
        </p:txBody>
      </p:sp>
    </p:spTree>
    <p:extLst>
      <p:ext uri="{BB962C8B-B14F-4D97-AF65-F5344CB8AC3E}">
        <p14:creationId xmlns:p14="http://schemas.microsoft.com/office/powerpoint/2010/main" val="1005633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33056"/>
          </a:xfrm>
        </p:spPr>
        <p:txBody>
          <a:bodyPr/>
          <a:lstStyle/>
          <a:p>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Joyful Mysteries are taken mostly from </a:t>
            </a:r>
            <a:r>
              <a:rPr lang="en-GB" dirty="0" smtClean="0">
                <a:latin typeface="Arial" panose="020B0604020202020204" pitchFamily="34" charset="0"/>
                <a:cs typeface="Arial" panose="020B0604020202020204" pitchFamily="34" charset="0"/>
              </a:rPr>
              <a:t>Luke's </a:t>
            </a:r>
            <a:r>
              <a:rPr lang="en-GB" dirty="0">
                <a:latin typeface="Arial" panose="020B0604020202020204" pitchFamily="34" charset="0"/>
                <a:cs typeface="Arial" panose="020B0604020202020204" pitchFamily="34" charset="0"/>
              </a:rPr>
              <a:t>Gospel in the New Testament. They involve the joyful events of Jesus' childhood. </a:t>
            </a: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most joyful event in all of human history is the Incarnation or when God became man and dwelt among us. </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When </a:t>
            </a:r>
            <a:r>
              <a:rPr lang="en-GB" dirty="0">
                <a:latin typeface="Arial" panose="020B0604020202020204" pitchFamily="34" charset="0"/>
                <a:cs typeface="Arial" panose="020B0604020202020204" pitchFamily="34" charset="0"/>
              </a:rPr>
              <a:t>Adam and Eve sinned against God, the gates of heaven were closed. God promised to send a </a:t>
            </a:r>
            <a:r>
              <a:rPr lang="en-GB" dirty="0" smtClean="0">
                <a:latin typeface="Arial" panose="020B0604020202020204" pitchFamily="34" charset="0"/>
                <a:cs typeface="Arial" panose="020B0604020202020204" pitchFamily="34" charset="0"/>
              </a:rPr>
              <a:t>saviour </a:t>
            </a:r>
            <a:r>
              <a:rPr lang="en-GB" dirty="0">
                <a:latin typeface="Arial" panose="020B0604020202020204" pitchFamily="34" charset="0"/>
                <a:cs typeface="Arial" panose="020B0604020202020204" pitchFamily="34" charset="0"/>
              </a:rPr>
              <a:t>who would open the gates of heaven. Jesus is the </a:t>
            </a:r>
            <a:r>
              <a:rPr lang="en-GB" dirty="0" smtClean="0">
                <a:latin typeface="Arial" panose="020B0604020202020204" pitchFamily="34" charset="0"/>
                <a:cs typeface="Arial" panose="020B0604020202020204" pitchFamily="34" charset="0"/>
              </a:rPr>
              <a:t>fulfilment </a:t>
            </a:r>
            <a:r>
              <a:rPr lang="en-GB" dirty="0">
                <a:latin typeface="Arial" panose="020B0604020202020204" pitchFamily="34" charset="0"/>
                <a:cs typeface="Arial" panose="020B0604020202020204" pitchFamily="34" charset="0"/>
              </a:rPr>
              <a:t>of God's promise. </a:t>
            </a:r>
            <a:r>
              <a:rPr lang="en-GB" dirty="0" smtClean="0">
                <a:latin typeface="Arial" panose="020B0604020202020204" pitchFamily="34" charset="0"/>
                <a:cs typeface="Arial" panose="020B0604020202020204" pitchFamily="34" charset="0"/>
              </a:rPr>
              <a:t>That </a:t>
            </a:r>
            <a:r>
              <a:rPr lang="en-GB" dirty="0">
                <a:latin typeface="Arial" panose="020B0604020202020204" pitchFamily="34" charset="0"/>
                <a:cs typeface="Arial" panose="020B0604020202020204" pitchFamily="34" charset="0"/>
              </a:rPr>
              <a:t>is why the Incarnation is the most wonderful event in human history. </a:t>
            </a:r>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Five Joyful Mysteries of the Rosary are recited on Mondays and Saturdays (except during Lent). They can also be recited on Sundays during Advent and Christmastide</a:t>
            </a:r>
            <a:r>
              <a:rPr lang="en-GB" dirty="0" smtClean="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Jesus is the Incarnation - God made flesh... </a:t>
            </a:r>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algn="ctr"/>
            <a:r>
              <a:rPr lang="en-GB" b="1" i="1" dirty="0">
                <a:latin typeface="Arial" panose="020B0604020202020204" pitchFamily="34" charset="0"/>
                <a:cs typeface="Arial" panose="020B0604020202020204" pitchFamily="34" charset="0"/>
              </a:rPr>
              <a:t>"And the Word was made flesh, and dwelt among us, </a:t>
            </a:r>
            <a:br>
              <a:rPr lang="en-GB" b="1" i="1" dirty="0">
                <a:latin typeface="Arial" panose="020B0604020202020204" pitchFamily="34" charset="0"/>
                <a:cs typeface="Arial" panose="020B0604020202020204" pitchFamily="34" charset="0"/>
              </a:rPr>
            </a:br>
            <a:r>
              <a:rPr lang="en-GB" b="1" i="1" dirty="0">
                <a:latin typeface="Arial" panose="020B0604020202020204" pitchFamily="34" charset="0"/>
                <a:cs typeface="Arial" panose="020B0604020202020204" pitchFamily="34" charset="0"/>
              </a:rPr>
              <a:t>(and we saw his glory, the glory as it were of the only begotten </a:t>
            </a:r>
            <a:br>
              <a:rPr lang="en-GB" b="1" i="1" dirty="0">
                <a:latin typeface="Arial" panose="020B0604020202020204" pitchFamily="34" charset="0"/>
                <a:cs typeface="Arial" panose="020B0604020202020204" pitchFamily="34" charset="0"/>
              </a:rPr>
            </a:br>
            <a:r>
              <a:rPr lang="en-GB" b="1" i="1" dirty="0">
                <a:latin typeface="Arial" panose="020B0604020202020204" pitchFamily="34" charset="0"/>
                <a:cs typeface="Arial" panose="020B0604020202020204" pitchFamily="34" charset="0"/>
              </a:rPr>
              <a:t>of the Father,) full of grace and truth</a:t>
            </a:r>
            <a:r>
              <a:rPr lang="en-GB" b="1" i="1" dirty="0" smtClean="0">
                <a:latin typeface="Arial" panose="020B0604020202020204" pitchFamily="34" charset="0"/>
                <a:cs typeface="Arial" panose="020B0604020202020204" pitchFamily="34" charset="0"/>
              </a:rPr>
              <a:t>.“ John </a:t>
            </a:r>
            <a:r>
              <a:rPr lang="en-GB" b="1" i="1" dirty="0">
                <a:latin typeface="Arial" panose="020B0604020202020204" pitchFamily="34" charset="0"/>
                <a:cs typeface="Arial" panose="020B0604020202020204" pitchFamily="34" charset="0"/>
              </a:rPr>
              <a:t>1:14</a:t>
            </a:r>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2</a:t>
            </a:fld>
            <a:endParaRPr lang="en-GB"/>
          </a:p>
        </p:txBody>
      </p:sp>
    </p:spTree>
    <p:extLst>
      <p:ext uri="{BB962C8B-B14F-4D97-AF65-F5344CB8AC3E}">
        <p14:creationId xmlns:p14="http://schemas.microsoft.com/office/powerpoint/2010/main" val="173704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20</a:t>
            </a:fld>
            <a:endParaRPr lang="en-GB"/>
          </a:p>
        </p:txBody>
      </p:sp>
    </p:spTree>
    <p:extLst>
      <p:ext uri="{BB962C8B-B14F-4D97-AF65-F5344CB8AC3E}">
        <p14:creationId xmlns:p14="http://schemas.microsoft.com/office/powerpoint/2010/main" val="1484998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21</a:t>
            </a:fld>
            <a:endParaRPr lang="en-GB"/>
          </a:p>
        </p:txBody>
      </p:sp>
    </p:spTree>
    <p:extLst>
      <p:ext uri="{BB962C8B-B14F-4D97-AF65-F5344CB8AC3E}">
        <p14:creationId xmlns:p14="http://schemas.microsoft.com/office/powerpoint/2010/main" val="3174454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22</a:t>
            </a:fld>
            <a:endParaRPr lang="en-GB"/>
          </a:p>
        </p:txBody>
      </p:sp>
    </p:spTree>
    <p:extLst>
      <p:ext uri="{BB962C8B-B14F-4D97-AF65-F5344CB8AC3E}">
        <p14:creationId xmlns:p14="http://schemas.microsoft.com/office/powerpoint/2010/main" val="4006431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8680" y="4343400"/>
            <a:ext cx="5832648" cy="4114800"/>
          </a:xfrm>
        </p:spPr>
        <p:txBody>
          <a:bodyPr/>
          <a:lstStyle/>
          <a:p>
            <a:r>
              <a:rPr lang="en-GB" sz="1000" b="1" dirty="0" smtClean="0">
                <a:latin typeface="Arial" panose="020B0604020202020204" pitchFamily="34" charset="0"/>
                <a:cs typeface="Arial" panose="020B0604020202020204" pitchFamily="34" charset="0"/>
              </a:rPr>
              <a:t>Matthew 3:13-17</a:t>
            </a:r>
          </a:p>
          <a:p>
            <a:r>
              <a:rPr lang="en-GB" sz="1000" baseline="30000" dirty="0">
                <a:latin typeface="Arial" panose="020B0604020202020204" pitchFamily="34" charset="0"/>
                <a:cs typeface="Arial" panose="020B0604020202020204" pitchFamily="34" charset="0"/>
              </a:rPr>
              <a:t>13 </a:t>
            </a:r>
            <a:r>
              <a:rPr lang="en-GB" sz="1000" dirty="0">
                <a:latin typeface="Arial" panose="020B0604020202020204" pitchFamily="34" charset="0"/>
                <a:cs typeface="Arial" panose="020B0604020202020204" pitchFamily="34" charset="0"/>
              </a:rPr>
              <a:t>Then Jesus came from Galilee to the Jordan to be baptized by John. </a:t>
            </a:r>
            <a:r>
              <a:rPr lang="en-GB" sz="1000" baseline="30000" dirty="0">
                <a:latin typeface="Arial" panose="020B0604020202020204" pitchFamily="34" charset="0"/>
                <a:cs typeface="Arial" panose="020B0604020202020204" pitchFamily="34" charset="0"/>
              </a:rPr>
              <a:t>14 </a:t>
            </a:r>
            <a:r>
              <a:rPr lang="en-GB" sz="1000" dirty="0">
                <a:latin typeface="Arial" panose="020B0604020202020204" pitchFamily="34" charset="0"/>
                <a:cs typeface="Arial" panose="020B0604020202020204" pitchFamily="34" charset="0"/>
              </a:rPr>
              <a:t>But John tried to deter him, saying, “I need to be baptized by you, and do you come to me?”</a:t>
            </a:r>
          </a:p>
          <a:p>
            <a:r>
              <a:rPr lang="en-GB" sz="1000" baseline="30000" dirty="0">
                <a:latin typeface="Arial" panose="020B0604020202020204" pitchFamily="34" charset="0"/>
                <a:cs typeface="Arial" panose="020B0604020202020204" pitchFamily="34" charset="0"/>
              </a:rPr>
              <a:t>15 </a:t>
            </a:r>
            <a:r>
              <a:rPr lang="en-GB" sz="1000" dirty="0">
                <a:latin typeface="Arial" panose="020B0604020202020204" pitchFamily="34" charset="0"/>
                <a:cs typeface="Arial" panose="020B0604020202020204" pitchFamily="34" charset="0"/>
              </a:rPr>
              <a:t>Jesus replied, “Let it be so now; it is proper for us to do this to </a:t>
            </a:r>
            <a:r>
              <a:rPr lang="en-GB" sz="1000" dirty="0" smtClean="0">
                <a:latin typeface="Arial" panose="020B0604020202020204" pitchFamily="34" charset="0"/>
                <a:cs typeface="Arial" panose="020B0604020202020204" pitchFamily="34" charset="0"/>
              </a:rPr>
              <a:t>fulfil </a:t>
            </a:r>
            <a:r>
              <a:rPr lang="en-GB" sz="1000" dirty="0">
                <a:latin typeface="Arial" panose="020B0604020202020204" pitchFamily="34" charset="0"/>
                <a:cs typeface="Arial" panose="020B0604020202020204" pitchFamily="34" charset="0"/>
              </a:rPr>
              <a:t>all righteousness.” Then John consented.</a:t>
            </a:r>
          </a:p>
          <a:p>
            <a:r>
              <a:rPr lang="en-GB" sz="1000" baseline="30000" dirty="0">
                <a:latin typeface="Arial" panose="020B0604020202020204" pitchFamily="34" charset="0"/>
                <a:cs typeface="Arial" panose="020B0604020202020204" pitchFamily="34" charset="0"/>
              </a:rPr>
              <a:t>16 </a:t>
            </a:r>
            <a:r>
              <a:rPr lang="en-GB" sz="1000" dirty="0">
                <a:latin typeface="Arial" panose="020B0604020202020204" pitchFamily="34" charset="0"/>
                <a:cs typeface="Arial" panose="020B0604020202020204" pitchFamily="34" charset="0"/>
              </a:rPr>
              <a:t>As soon as Jesus was baptized, he went up out of the water. At that moment heaven was opened, and he saw the Spirit of God descending like a dove and alighting on him. </a:t>
            </a:r>
            <a:r>
              <a:rPr lang="en-GB" sz="1000" baseline="30000" dirty="0">
                <a:latin typeface="Arial" panose="020B0604020202020204" pitchFamily="34" charset="0"/>
                <a:cs typeface="Arial" panose="020B0604020202020204" pitchFamily="34" charset="0"/>
              </a:rPr>
              <a:t>17 </a:t>
            </a:r>
            <a:r>
              <a:rPr lang="en-GB" sz="1000" dirty="0">
                <a:latin typeface="Arial" panose="020B0604020202020204" pitchFamily="34" charset="0"/>
                <a:cs typeface="Arial" panose="020B0604020202020204" pitchFamily="34" charset="0"/>
              </a:rPr>
              <a:t>And a voice from heaven said, “This is my Son, whom I love; with him I am well pleased</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Reflection</a:t>
            </a:r>
          </a:p>
          <a:p>
            <a:r>
              <a:rPr lang="en-GB" sz="1000" dirty="0">
                <a:latin typeface="Arial" panose="020B0604020202020204" pitchFamily="34" charset="0"/>
                <a:cs typeface="Arial" panose="020B0604020202020204" pitchFamily="34" charset="0"/>
              </a:rPr>
              <a:t>In His own baptism, Jesus is calling us to follow Him. It is a personal invitation to all of us. When He reveals Himself to us, He gives us the basis of our faith and the hope of our own salvation. He is showing us how much He loves us by coming personally into our lives. Our baptism is our initiation into our faith—the beginning. In our baptism, God reveals Himself to us and personally invites us to follow Him</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Questions</a:t>
            </a:r>
          </a:p>
          <a:p>
            <a:r>
              <a:rPr lang="en-GB" sz="1000" dirty="0">
                <a:latin typeface="Arial" panose="020B0604020202020204" pitchFamily="34" charset="0"/>
                <a:cs typeface="Arial" panose="020B0604020202020204" pitchFamily="34" charset="0"/>
              </a:rPr>
              <a:t>Do I accept the invitation of God to follow Him, which begins at my baptism and continues each day of my life? </a:t>
            </a:r>
            <a:endParaRPr lang="en-GB" sz="1000" dirty="0" smtClean="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Do </a:t>
            </a:r>
            <a:r>
              <a:rPr lang="en-GB" sz="1000" dirty="0">
                <a:latin typeface="Arial" panose="020B0604020202020204" pitchFamily="34" charset="0"/>
                <a:cs typeface="Arial" panose="020B0604020202020204" pitchFamily="34" charset="0"/>
              </a:rPr>
              <a:t>I renew my baptism each day by repenting my sins, rejecting sin, and following Jesus</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We Pray for Openness to the Holy Spirit</a:t>
            </a:r>
          </a:p>
          <a:p>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pray that each day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recall </a:t>
            </a:r>
            <a:r>
              <a:rPr lang="en-GB" sz="1000" dirty="0" smtClean="0">
                <a:latin typeface="Arial" panose="020B0604020202020204" pitchFamily="34" charset="0"/>
                <a:cs typeface="Arial" panose="020B0604020202020204" pitchFamily="34" charset="0"/>
              </a:rPr>
              <a:t>our baptism </a:t>
            </a:r>
            <a:r>
              <a:rPr lang="en-GB" sz="1000" dirty="0">
                <a:latin typeface="Arial" panose="020B0604020202020204" pitchFamily="34" charset="0"/>
                <a:cs typeface="Arial" panose="020B0604020202020204" pitchFamily="34" charset="0"/>
              </a:rPr>
              <a:t>of repentance— </a:t>
            </a:r>
            <a:r>
              <a:rPr lang="en-GB" sz="1000" dirty="0" smtClean="0">
                <a:latin typeface="Arial" panose="020B0604020202020204" pitchFamily="34" charset="0"/>
                <a:cs typeface="Arial" panose="020B0604020202020204" pitchFamily="34" charset="0"/>
              </a:rPr>
              <a:t>our beginning</a:t>
            </a:r>
            <a:r>
              <a:rPr lang="en-GB" sz="1000" dirty="0">
                <a:latin typeface="Arial" panose="020B0604020202020204" pitchFamily="34" charset="0"/>
                <a:cs typeface="Arial" panose="020B0604020202020204" pitchFamily="34" charset="0"/>
              </a:rPr>
              <a:t>; that </a:t>
            </a:r>
            <a:r>
              <a:rPr lang="en-GB" sz="1000" dirty="0" smtClean="0">
                <a:latin typeface="Arial" panose="020B0604020202020204" pitchFamily="34" charset="0"/>
                <a:cs typeface="Arial" panose="020B0604020202020204" pitchFamily="34" charset="0"/>
              </a:rPr>
              <a:t>we are filled </a:t>
            </a:r>
            <a:r>
              <a:rPr lang="en-GB" sz="1000" dirty="0">
                <a:latin typeface="Arial" panose="020B0604020202020204" pitchFamily="34" charset="0"/>
                <a:cs typeface="Arial" panose="020B0604020202020204" pitchFamily="34" charset="0"/>
              </a:rPr>
              <a:t>with the Holy Spirit and renewed in </a:t>
            </a:r>
            <a:r>
              <a:rPr lang="en-GB" sz="1000" dirty="0" smtClean="0">
                <a:latin typeface="Arial" panose="020B0604020202020204" pitchFamily="34" charset="0"/>
                <a:cs typeface="Arial" panose="020B0604020202020204" pitchFamily="34" charset="0"/>
              </a:rPr>
              <a:t>our faith </a:t>
            </a:r>
            <a:r>
              <a:rPr lang="en-GB" sz="1000" dirty="0">
                <a:latin typeface="Arial" panose="020B0604020202020204" pitchFamily="34" charset="0"/>
                <a:cs typeface="Arial" panose="020B0604020202020204" pitchFamily="34" charset="0"/>
              </a:rPr>
              <a:t>in God.</a:t>
            </a:r>
          </a:p>
          <a:p>
            <a:endParaRPr lang="en-GB" sz="10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23</a:t>
            </a:fld>
            <a:endParaRPr lang="en-GB"/>
          </a:p>
        </p:txBody>
      </p:sp>
    </p:spTree>
    <p:extLst>
      <p:ext uri="{BB962C8B-B14F-4D97-AF65-F5344CB8AC3E}">
        <p14:creationId xmlns:p14="http://schemas.microsoft.com/office/powerpoint/2010/main" val="1933426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24</a:t>
            </a:fld>
            <a:endParaRPr lang="en-GB"/>
          </a:p>
        </p:txBody>
      </p:sp>
    </p:spTree>
    <p:extLst>
      <p:ext uri="{BB962C8B-B14F-4D97-AF65-F5344CB8AC3E}">
        <p14:creationId xmlns:p14="http://schemas.microsoft.com/office/powerpoint/2010/main" val="976979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672" y="4343400"/>
            <a:ext cx="5976664" cy="4405064"/>
          </a:xfrm>
        </p:spPr>
        <p:txBody>
          <a:bodyPr/>
          <a:lstStyle/>
          <a:p>
            <a:r>
              <a:rPr lang="en-GB" sz="1000" b="1" dirty="0" smtClean="0">
                <a:latin typeface="Arial" panose="020B0604020202020204" pitchFamily="34" charset="0"/>
                <a:cs typeface="Arial" panose="020B0604020202020204" pitchFamily="34" charset="0"/>
              </a:rPr>
              <a:t>John 2:1-11</a:t>
            </a:r>
          </a:p>
          <a:p>
            <a:r>
              <a:rPr lang="en-GB" sz="1000" dirty="0" smtClean="0">
                <a:latin typeface="Arial" panose="020B0604020202020204" pitchFamily="34" charset="0"/>
                <a:cs typeface="Arial" panose="020B0604020202020204" pitchFamily="34" charset="0"/>
              </a:rPr>
              <a:t>2</a:t>
            </a:r>
            <a:r>
              <a:rPr lang="en-GB" sz="1000" dirty="0">
                <a:latin typeface="Arial" panose="020B0604020202020204" pitchFamily="34" charset="0"/>
                <a:cs typeface="Arial" panose="020B0604020202020204" pitchFamily="34" charset="0"/>
              </a:rPr>
              <a:t> On the third day a wedding took place at Cana in Galilee. Jesus’ mother was there, </a:t>
            </a:r>
            <a:r>
              <a:rPr lang="en-GB" sz="1000" baseline="30000" dirty="0">
                <a:latin typeface="Arial" panose="020B0604020202020204" pitchFamily="34" charset="0"/>
                <a:cs typeface="Arial" panose="020B0604020202020204" pitchFamily="34" charset="0"/>
              </a:rPr>
              <a:t>2 </a:t>
            </a:r>
            <a:r>
              <a:rPr lang="en-GB" sz="1000" dirty="0">
                <a:latin typeface="Arial" panose="020B0604020202020204" pitchFamily="34" charset="0"/>
                <a:cs typeface="Arial" panose="020B0604020202020204" pitchFamily="34" charset="0"/>
              </a:rPr>
              <a:t>and Jesus and his disciples had also been invited to the wedding. </a:t>
            </a:r>
            <a:r>
              <a:rPr lang="en-GB" sz="1000" baseline="30000" dirty="0">
                <a:latin typeface="Arial" panose="020B0604020202020204" pitchFamily="34" charset="0"/>
                <a:cs typeface="Arial" panose="020B0604020202020204" pitchFamily="34" charset="0"/>
              </a:rPr>
              <a:t>3 </a:t>
            </a:r>
            <a:r>
              <a:rPr lang="en-GB" sz="1000" dirty="0">
                <a:latin typeface="Arial" panose="020B0604020202020204" pitchFamily="34" charset="0"/>
                <a:cs typeface="Arial" panose="020B0604020202020204" pitchFamily="34" charset="0"/>
              </a:rPr>
              <a:t>When the wine was gone, Jesus’ mother said to him, “They have no more wine</a:t>
            </a:r>
            <a:r>
              <a:rPr lang="en-GB" sz="1000" dirty="0" smtClean="0">
                <a:latin typeface="Arial" panose="020B0604020202020204" pitchFamily="34" charset="0"/>
                <a:cs typeface="Arial" panose="020B0604020202020204" pitchFamily="34" charset="0"/>
              </a:rPr>
              <a:t>.” </a:t>
            </a:r>
            <a:r>
              <a:rPr lang="en-GB" sz="1000" baseline="30000" dirty="0" smtClean="0">
                <a:latin typeface="Arial" panose="020B0604020202020204" pitchFamily="34" charset="0"/>
                <a:cs typeface="Arial" panose="020B0604020202020204" pitchFamily="34" charset="0"/>
              </a:rPr>
              <a:t>4</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a:t>
            </a:r>
            <a:r>
              <a:rPr lang="en-GB" sz="1000" dirty="0" smtClean="0">
                <a:latin typeface="Arial" panose="020B0604020202020204" pitchFamily="34" charset="0"/>
                <a:cs typeface="Arial" panose="020B0604020202020204" pitchFamily="34" charset="0"/>
              </a:rPr>
              <a:t>Woman, why </a:t>
            </a:r>
            <a:r>
              <a:rPr lang="en-GB" sz="1000" dirty="0">
                <a:latin typeface="Arial" panose="020B0604020202020204" pitchFamily="34" charset="0"/>
                <a:cs typeface="Arial" panose="020B0604020202020204" pitchFamily="34" charset="0"/>
              </a:rPr>
              <a:t>do you involve me?” Jesus replied. “My hour has not yet come</a:t>
            </a:r>
            <a:r>
              <a:rPr lang="en-GB" sz="1000" dirty="0" smtClean="0">
                <a:latin typeface="Arial" panose="020B0604020202020204" pitchFamily="34" charset="0"/>
                <a:cs typeface="Arial" panose="020B0604020202020204" pitchFamily="34" charset="0"/>
              </a:rPr>
              <a:t>.” </a:t>
            </a:r>
            <a:r>
              <a:rPr lang="en-GB" sz="1000" baseline="30000" dirty="0" smtClean="0">
                <a:latin typeface="Arial" panose="020B0604020202020204" pitchFamily="34" charset="0"/>
                <a:cs typeface="Arial" panose="020B0604020202020204" pitchFamily="34" charset="0"/>
              </a:rPr>
              <a:t>5</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His mother said to the servants, “Do whatever he tells you</a:t>
            </a:r>
            <a:r>
              <a:rPr lang="en-GB" sz="1000" dirty="0" smtClean="0">
                <a:latin typeface="Arial" panose="020B0604020202020204" pitchFamily="34" charset="0"/>
                <a:cs typeface="Arial" panose="020B0604020202020204" pitchFamily="34" charset="0"/>
              </a:rPr>
              <a:t>.” </a:t>
            </a:r>
            <a:r>
              <a:rPr lang="en-GB" sz="1000" baseline="30000" dirty="0" smtClean="0">
                <a:latin typeface="Arial" panose="020B0604020202020204" pitchFamily="34" charset="0"/>
                <a:cs typeface="Arial" panose="020B0604020202020204" pitchFamily="34" charset="0"/>
              </a:rPr>
              <a:t>6</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Nearby stood six stone water jars, the kind used by the Jews for ceremonial washing, each holding from twenty to thirty </a:t>
            </a:r>
            <a:r>
              <a:rPr lang="en-GB" sz="1000" dirty="0" smtClean="0">
                <a:latin typeface="Arial" panose="020B0604020202020204" pitchFamily="34" charset="0"/>
                <a:cs typeface="Arial" panose="020B0604020202020204" pitchFamily="34" charset="0"/>
              </a:rPr>
              <a:t>gallons.</a:t>
            </a:r>
            <a:r>
              <a:rPr lang="en-GB" sz="1000" baseline="30000" dirty="0" smtClean="0">
                <a:latin typeface="Arial" panose="020B0604020202020204" pitchFamily="34" charset="0"/>
                <a:cs typeface="Arial" panose="020B0604020202020204" pitchFamily="34" charset="0"/>
              </a:rPr>
              <a:t>7</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Jesus said to the servants, “Fill the jars with water”; so they filled them to the </a:t>
            </a:r>
            <a:r>
              <a:rPr lang="en-GB" sz="1000" dirty="0" smtClean="0">
                <a:latin typeface="Arial" panose="020B0604020202020204" pitchFamily="34" charset="0"/>
                <a:cs typeface="Arial" panose="020B0604020202020204" pitchFamily="34" charset="0"/>
              </a:rPr>
              <a:t>brim.</a:t>
            </a:r>
            <a:r>
              <a:rPr lang="en-GB" sz="1000" baseline="30000" dirty="0" smtClean="0">
                <a:latin typeface="Arial" panose="020B0604020202020204" pitchFamily="34" charset="0"/>
                <a:cs typeface="Arial" panose="020B0604020202020204" pitchFamily="34" charset="0"/>
              </a:rPr>
              <a:t>8</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Then he told them, “Now draw some out and take it to the master of the banquet</a:t>
            </a:r>
            <a:r>
              <a:rPr lang="en-GB" sz="1000" dirty="0" smtClean="0">
                <a:latin typeface="Arial" panose="020B0604020202020204" pitchFamily="34" charset="0"/>
                <a:cs typeface="Arial" panose="020B0604020202020204" pitchFamily="34" charset="0"/>
              </a:rPr>
              <a:t>.” They </a:t>
            </a:r>
            <a:r>
              <a:rPr lang="en-GB" sz="1000" dirty="0">
                <a:latin typeface="Arial" panose="020B0604020202020204" pitchFamily="34" charset="0"/>
                <a:cs typeface="Arial" panose="020B0604020202020204" pitchFamily="34" charset="0"/>
              </a:rPr>
              <a:t>did so, </a:t>
            </a:r>
            <a:r>
              <a:rPr lang="en-GB" sz="1000" baseline="30000" dirty="0">
                <a:latin typeface="Arial" panose="020B0604020202020204" pitchFamily="34" charset="0"/>
                <a:cs typeface="Arial" panose="020B0604020202020204" pitchFamily="34" charset="0"/>
              </a:rPr>
              <a:t>9 </a:t>
            </a:r>
            <a:r>
              <a:rPr lang="en-GB" sz="1000" dirty="0">
                <a:latin typeface="Arial" panose="020B0604020202020204" pitchFamily="34" charset="0"/>
                <a:cs typeface="Arial" panose="020B0604020202020204" pitchFamily="34" charset="0"/>
              </a:rPr>
              <a:t>and the master of the banquet tasted the water that had been turned into wine. He did not realize where it had come from, though the servants who had drawn the water knew. Then he called the bridegroom aside </a:t>
            </a:r>
            <a:r>
              <a:rPr lang="en-GB" sz="1000" baseline="30000" dirty="0">
                <a:latin typeface="Arial" panose="020B0604020202020204" pitchFamily="34" charset="0"/>
                <a:cs typeface="Arial" panose="020B0604020202020204" pitchFamily="34" charset="0"/>
              </a:rPr>
              <a:t>10 </a:t>
            </a:r>
            <a:r>
              <a:rPr lang="en-GB" sz="1000" dirty="0">
                <a:latin typeface="Arial" panose="020B0604020202020204" pitchFamily="34" charset="0"/>
                <a:cs typeface="Arial" panose="020B0604020202020204" pitchFamily="34" charset="0"/>
              </a:rPr>
              <a:t>and said, “Everyone brings out the choice wine first and then the cheaper wine after the guests have had too much to drink; but you have saved the best till now</a:t>
            </a:r>
            <a:r>
              <a:rPr lang="en-GB" sz="1000" dirty="0" smtClean="0">
                <a:latin typeface="Arial" panose="020B0604020202020204" pitchFamily="34" charset="0"/>
                <a:cs typeface="Arial" panose="020B0604020202020204" pitchFamily="34" charset="0"/>
              </a:rPr>
              <a:t>.” </a:t>
            </a:r>
            <a:r>
              <a:rPr lang="en-GB" sz="1000" baseline="30000" dirty="0" smtClean="0">
                <a:latin typeface="Arial" panose="020B0604020202020204" pitchFamily="34" charset="0"/>
                <a:cs typeface="Arial" panose="020B0604020202020204" pitchFamily="34" charset="0"/>
              </a:rPr>
              <a:t>11</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What Jesus did here in Cana of Galilee was the first of the signs through which he revealed his glory; and his disciples believed in him</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Reflection</a:t>
            </a:r>
          </a:p>
          <a:p>
            <a:r>
              <a:rPr lang="en-GB" sz="1000" dirty="0" smtClean="0">
                <a:latin typeface="Arial" panose="020B0604020202020204" pitchFamily="34" charset="0"/>
                <a:cs typeface="Arial" panose="020B0604020202020204" pitchFamily="34" charset="0"/>
              </a:rPr>
              <a:t>When </a:t>
            </a:r>
            <a:r>
              <a:rPr lang="en-GB" sz="1000" dirty="0">
                <a:latin typeface="Arial" panose="020B0604020202020204" pitchFamily="34" charset="0"/>
                <a:cs typeface="Arial" panose="020B0604020202020204" pitchFamily="34" charset="0"/>
              </a:rPr>
              <a:t>His Mother comes to Him with the </a:t>
            </a:r>
            <a:r>
              <a:rPr lang="en-GB" sz="1000" dirty="0" smtClean="0">
                <a:latin typeface="Arial" panose="020B0604020202020204" pitchFamily="34" charset="0"/>
                <a:cs typeface="Arial" panose="020B0604020202020204" pitchFamily="34" charset="0"/>
              </a:rPr>
              <a:t>dilemma. He </a:t>
            </a:r>
            <a:r>
              <a:rPr lang="en-GB" sz="1000" dirty="0">
                <a:latin typeface="Arial" panose="020B0604020202020204" pitchFamily="34" charset="0"/>
                <a:cs typeface="Arial" panose="020B0604020202020204" pitchFamily="34" charset="0"/>
              </a:rPr>
              <a:t>says to her, “Dear woman, why do you involve Me?” In saying this, Jesus reveals to us that He has not come for Himself. This is not His problem. He has come to serve, not to be served. He shows compassion for the bride and the groom. He converts the water into wine—the common into the finest. Likewise, He has come to convert us, common sinners into faithful believers—the finest to be presented to the “Master of the banquet.”</a:t>
            </a:r>
          </a:p>
          <a:p>
            <a:endParaRPr lang="en-GB" dirty="0" smtClean="0"/>
          </a:p>
          <a:p>
            <a:r>
              <a:rPr lang="en-GB" b="1" dirty="0" smtClean="0"/>
              <a:t>Questions</a:t>
            </a:r>
          </a:p>
          <a:p>
            <a:r>
              <a:rPr lang="en-GB" sz="1000" dirty="0">
                <a:latin typeface="Arial" panose="020B0604020202020204" pitchFamily="34" charset="0"/>
                <a:cs typeface="Arial" panose="020B0604020202020204" pitchFamily="34" charset="0"/>
              </a:rPr>
              <a:t>Do I recognize that, like Jesus, I too am called to serve? </a:t>
            </a:r>
            <a:endParaRPr lang="en-GB" sz="1000" dirty="0" smtClean="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Am </a:t>
            </a:r>
            <a:r>
              <a:rPr lang="en-GB" sz="1000" dirty="0">
                <a:latin typeface="Arial" panose="020B0604020202020204" pitchFamily="34" charset="0"/>
                <a:cs typeface="Arial" panose="020B0604020202020204" pitchFamily="34" charset="0"/>
              </a:rPr>
              <a:t>I prepared to be converted from the common to the finest</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We Pray to Jesus Through Mary</a:t>
            </a:r>
          </a:p>
          <a:p>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pray that each day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see </a:t>
            </a:r>
            <a:r>
              <a:rPr lang="en-GB" sz="1000" dirty="0" smtClean="0">
                <a:latin typeface="Arial" panose="020B0604020202020204" pitchFamily="34" charset="0"/>
                <a:cs typeface="Arial" panose="020B0604020202020204" pitchFamily="34" charset="0"/>
              </a:rPr>
              <a:t>our opportunities </a:t>
            </a:r>
            <a:r>
              <a:rPr lang="en-GB" sz="1000" dirty="0">
                <a:latin typeface="Arial" panose="020B0604020202020204" pitchFamily="34" charset="0"/>
                <a:cs typeface="Arial" panose="020B0604020202020204" pitchFamily="34" charset="0"/>
              </a:rPr>
              <a:t>to serve in the manner of Jesus, so that </a:t>
            </a:r>
            <a:r>
              <a:rPr lang="en-GB" sz="1000" dirty="0" smtClean="0">
                <a:latin typeface="Arial" panose="020B0604020202020204" pitchFamily="34" charset="0"/>
                <a:cs typeface="Arial" panose="020B0604020202020204" pitchFamily="34" charset="0"/>
              </a:rPr>
              <a:t>we may be </a:t>
            </a:r>
            <a:r>
              <a:rPr lang="en-GB" sz="1000" dirty="0">
                <a:latin typeface="Arial" panose="020B0604020202020204" pitchFamily="34" charset="0"/>
                <a:cs typeface="Arial" panose="020B0604020202020204" pitchFamily="34" charset="0"/>
              </a:rPr>
              <a:t>converted from the common to the finest.</a:t>
            </a:r>
          </a:p>
          <a:p>
            <a:endParaRPr lang="en-GB" sz="1000" dirty="0" smtClean="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94E292-E63B-4928-A81F-F76B10F5FE2F}" type="slidenum">
              <a:rPr lang="en-GB" smtClean="0"/>
              <a:t>25</a:t>
            </a:fld>
            <a:endParaRPr lang="en-GB"/>
          </a:p>
        </p:txBody>
      </p:sp>
    </p:spTree>
    <p:extLst>
      <p:ext uri="{BB962C8B-B14F-4D97-AF65-F5344CB8AC3E}">
        <p14:creationId xmlns:p14="http://schemas.microsoft.com/office/powerpoint/2010/main" val="2345011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26</a:t>
            </a:fld>
            <a:endParaRPr lang="en-GB"/>
          </a:p>
        </p:txBody>
      </p:sp>
    </p:spTree>
    <p:extLst>
      <p:ext uri="{BB962C8B-B14F-4D97-AF65-F5344CB8AC3E}">
        <p14:creationId xmlns:p14="http://schemas.microsoft.com/office/powerpoint/2010/main" val="1579058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smtClean="0">
                <a:latin typeface="Arial" panose="020B0604020202020204" pitchFamily="34" charset="0"/>
                <a:cs typeface="Arial" panose="020B0604020202020204" pitchFamily="34" charset="0"/>
              </a:rPr>
              <a:t>Mark 1:14-15</a:t>
            </a:r>
          </a:p>
          <a:p>
            <a:r>
              <a:rPr lang="en-GB" sz="1000" baseline="30000" dirty="0">
                <a:latin typeface="Arial" panose="020B0604020202020204" pitchFamily="34" charset="0"/>
                <a:cs typeface="Arial" panose="020B0604020202020204" pitchFamily="34" charset="0"/>
              </a:rPr>
              <a:t>14 </a:t>
            </a:r>
            <a:r>
              <a:rPr lang="en-GB" sz="1000" dirty="0">
                <a:latin typeface="Arial" panose="020B0604020202020204" pitchFamily="34" charset="0"/>
                <a:cs typeface="Arial" panose="020B0604020202020204" pitchFamily="34" charset="0"/>
              </a:rPr>
              <a:t>After John was put in prison, Jesus went into Galilee, proclaiming the good news of God. </a:t>
            </a:r>
            <a:r>
              <a:rPr lang="en-GB" sz="1000" baseline="30000" dirty="0">
                <a:latin typeface="Arial" panose="020B0604020202020204" pitchFamily="34" charset="0"/>
                <a:cs typeface="Arial" panose="020B0604020202020204" pitchFamily="34" charset="0"/>
              </a:rPr>
              <a:t>15 </a:t>
            </a:r>
            <a:r>
              <a:rPr lang="en-GB" sz="1000" dirty="0">
                <a:latin typeface="Arial" panose="020B0604020202020204" pitchFamily="34" charset="0"/>
                <a:cs typeface="Arial" panose="020B0604020202020204" pitchFamily="34" charset="0"/>
              </a:rPr>
              <a:t>“The time has come,” he said. “The kingdom of God has come near. Repent and believe the good news</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Reflection</a:t>
            </a:r>
          </a:p>
          <a:p>
            <a:r>
              <a:rPr lang="en-GB" sz="1000" dirty="0">
                <a:latin typeface="Arial" panose="020B0604020202020204" pitchFamily="34" charset="0"/>
                <a:cs typeface="Arial" panose="020B0604020202020204" pitchFamily="34" charset="0"/>
              </a:rPr>
              <a:t>Throughout the Gospels, Jesus reveals the Kingdom of God to us in various ways. But the message is always clear and consistent. We are called to God’s Kingdom through Jesus Christ. He came into our world to show us the way. We are to repent for our sins and trust in God. For He, in His mercy, will forgive our sins and draw us to Him.</a:t>
            </a:r>
            <a:endParaRPr lang="en-GB" sz="1000" dirty="0" smtClean="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Questions</a:t>
            </a:r>
          </a:p>
          <a:p>
            <a:r>
              <a:rPr lang="en-GB" sz="1000" dirty="0">
                <a:latin typeface="Arial" panose="020B0604020202020204" pitchFamily="34" charset="0"/>
                <a:cs typeface="Arial" panose="020B0604020202020204" pitchFamily="34" charset="0"/>
              </a:rPr>
              <a:t>Do I seek the Kingdom of God each day by </a:t>
            </a:r>
            <a:r>
              <a:rPr lang="en-GB" sz="1000" dirty="0" smtClean="0">
                <a:latin typeface="Arial" panose="020B0604020202020204" pitchFamily="34" charset="0"/>
                <a:cs typeface="Arial" panose="020B0604020202020204" pitchFamily="34" charset="0"/>
              </a:rPr>
              <a:t>saying sorry and </a:t>
            </a:r>
            <a:r>
              <a:rPr lang="en-GB" sz="1000" dirty="0">
                <a:latin typeface="Arial" panose="020B0604020202020204" pitchFamily="34" charset="0"/>
                <a:cs typeface="Arial" panose="020B0604020202020204" pitchFamily="34" charset="0"/>
              </a:rPr>
              <a:t>praying for His mercy? </a:t>
            </a:r>
            <a:endParaRPr lang="en-GB" sz="1000" dirty="0" smtClean="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Do </a:t>
            </a:r>
            <a:r>
              <a:rPr lang="en-GB" sz="1000" dirty="0">
                <a:latin typeface="Arial" panose="020B0604020202020204" pitchFamily="34" charset="0"/>
                <a:cs typeface="Arial" panose="020B0604020202020204" pitchFamily="34" charset="0"/>
              </a:rPr>
              <a:t>I follow the example of Jesus each day by trusting completely in God for all things</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We Pray for Repentance and Trust in God</a:t>
            </a:r>
          </a:p>
          <a:p>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pray for the grace and mercy of God so that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might empty </a:t>
            </a:r>
            <a:r>
              <a:rPr lang="en-GB" sz="1000" dirty="0" smtClean="0">
                <a:latin typeface="Arial" panose="020B0604020202020204" pitchFamily="34" charset="0"/>
                <a:cs typeface="Arial" panose="020B0604020202020204" pitchFamily="34" charset="0"/>
              </a:rPr>
              <a:t>ourselves and </a:t>
            </a:r>
            <a:r>
              <a:rPr lang="en-GB" sz="1000" dirty="0">
                <a:latin typeface="Arial" panose="020B0604020202020204" pitchFamily="34" charset="0"/>
                <a:cs typeface="Arial" panose="020B0604020202020204" pitchFamily="34" charset="0"/>
              </a:rPr>
              <a:t>enter into His Kingdom by turning all things over to Him.</a:t>
            </a:r>
          </a:p>
          <a:p>
            <a:endParaRPr lang="en-GB" dirty="0" smtClean="0"/>
          </a:p>
          <a:p>
            <a:endParaRPr lang="en-GB" dirty="0"/>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27</a:t>
            </a:fld>
            <a:endParaRPr lang="en-GB"/>
          </a:p>
        </p:txBody>
      </p:sp>
    </p:spTree>
    <p:extLst>
      <p:ext uri="{BB962C8B-B14F-4D97-AF65-F5344CB8AC3E}">
        <p14:creationId xmlns:p14="http://schemas.microsoft.com/office/powerpoint/2010/main" val="1222543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28</a:t>
            </a:fld>
            <a:endParaRPr lang="en-GB"/>
          </a:p>
        </p:txBody>
      </p:sp>
    </p:spTree>
    <p:extLst>
      <p:ext uri="{BB962C8B-B14F-4D97-AF65-F5344CB8AC3E}">
        <p14:creationId xmlns:p14="http://schemas.microsoft.com/office/powerpoint/2010/main" val="1172050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8680" y="4343400"/>
            <a:ext cx="5760640" cy="4114800"/>
          </a:xfrm>
        </p:spPr>
        <p:txBody>
          <a:bodyPr/>
          <a:lstStyle/>
          <a:p>
            <a:r>
              <a:rPr lang="en-GB" sz="1000" b="1" dirty="0" smtClean="0">
                <a:latin typeface="Arial" panose="020B0604020202020204" pitchFamily="34" charset="0"/>
                <a:cs typeface="Arial" panose="020B0604020202020204" pitchFamily="34" charset="0"/>
              </a:rPr>
              <a:t>Luke 9:28-35</a:t>
            </a:r>
          </a:p>
          <a:p>
            <a:r>
              <a:rPr lang="en-GB" sz="1000" baseline="30000" dirty="0" smtClean="0">
                <a:latin typeface="Arial" panose="020B0604020202020204" pitchFamily="34" charset="0"/>
                <a:cs typeface="Arial" panose="020B0604020202020204" pitchFamily="34" charset="0"/>
              </a:rPr>
              <a:t>28</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About eight days after Jesus said this, he took Peter, John and James with him and went up onto a mountain to pray. </a:t>
            </a:r>
            <a:r>
              <a:rPr lang="en-GB" sz="1000" baseline="30000" dirty="0">
                <a:latin typeface="Arial" panose="020B0604020202020204" pitchFamily="34" charset="0"/>
                <a:cs typeface="Arial" panose="020B0604020202020204" pitchFamily="34" charset="0"/>
              </a:rPr>
              <a:t>29 </a:t>
            </a:r>
            <a:r>
              <a:rPr lang="en-GB" sz="1000" dirty="0">
                <a:latin typeface="Arial" panose="020B0604020202020204" pitchFamily="34" charset="0"/>
                <a:cs typeface="Arial" panose="020B0604020202020204" pitchFamily="34" charset="0"/>
              </a:rPr>
              <a:t>As he was praying, the appearance of his face changed, and his clothes became as bright as a flash of lightning. </a:t>
            </a:r>
            <a:r>
              <a:rPr lang="en-GB" sz="1000" baseline="30000" dirty="0">
                <a:latin typeface="Arial" panose="020B0604020202020204" pitchFamily="34" charset="0"/>
                <a:cs typeface="Arial" panose="020B0604020202020204" pitchFamily="34" charset="0"/>
              </a:rPr>
              <a:t>30 </a:t>
            </a:r>
            <a:r>
              <a:rPr lang="en-GB" sz="1000" dirty="0">
                <a:latin typeface="Arial" panose="020B0604020202020204" pitchFamily="34" charset="0"/>
                <a:cs typeface="Arial" panose="020B0604020202020204" pitchFamily="34" charset="0"/>
              </a:rPr>
              <a:t>Two men, Moses and Elijah, appeared in glorious </a:t>
            </a:r>
            <a:r>
              <a:rPr lang="en-GB" sz="1000" dirty="0" smtClean="0">
                <a:latin typeface="Arial" panose="020B0604020202020204" pitchFamily="34" charset="0"/>
                <a:cs typeface="Arial" panose="020B0604020202020204" pitchFamily="34" charset="0"/>
              </a:rPr>
              <a:t>splendour</a:t>
            </a:r>
            <a:r>
              <a:rPr lang="en-GB" sz="1000" dirty="0">
                <a:latin typeface="Arial" panose="020B0604020202020204" pitchFamily="34" charset="0"/>
                <a:cs typeface="Arial" panose="020B0604020202020204" pitchFamily="34" charset="0"/>
              </a:rPr>
              <a:t>, talking with Jesus. </a:t>
            </a:r>
            <a:r>
              <a:rPr lang="en-GB" sz="1000" baseline="30000" dirty="0">
                <a:latin typeface="Arial" panose="020B0604020202020204" pitchFamily="34" charset="0"/>
                <a:cs typeface="Arial" panose="020B0604020202020204" pitchFamily="34" charset="0"/>
              </a:rPr>
              <a:t>31 </a:t>
            </a:r>
            <a:r>
              <a:rPr lang="en-GB" sz="1000" dirty="0">
                <a:latin typeface="Arial" panose="020B0604020202020204" pitchFamily="34" charset="0"/>
                <a:cs typeface="Arial" panose="020B0604020202020204" pitchFamily="34" charset="0"/>
              </a:rPr>
              <a:t>They spoke about his departure,</a:t>
            </a:r>
            <a:r>
              <a:rPr lang="en-GB" sz="1000" baseline="30000" dirty="0">
                <a:latin typeface="Arial" panose="020B0604020202020204" pitchFamily="34" charset="0"/>
                <a:cs typeface="Arial" panose="020B0604020202020204" pitchFamily="34" charset="0"/>
              </a:rPr>
              <a:t>[</a:t>
            </a:r>
            <a:r>
              <a:rPr lang="en-GB" sz="1000" baseline="30000" dirty="0">
                <a:latin typeface="Arial" panose="020B0604020202020204" pitchFamily="34" charset="0"/>
                <a:cs typeface="Arial" panose="020B0604020202020204" pitchFamily="34" charset="0"/>
                <a:hlinkClick r:id="rId3" tooltip="See footnote a"/>
              </a:rPr>
              <a:t>a</a:t>
            </a:r>
            <a:r>
              <a:rPr lang="en-GB" sz="1000" baseline="30000" dirty="0">
                <a:latin typeface="Arial" panose="020B0604020202020204" pitchFamily="34" charset="0"/>
                <a:cs typeface="Arial" panose="020B0604020202020204" pitchFamily="34" charset="0"/>
              </a:rPr>
              <a:t>]</a:t>
            </a:r>
            <a:r>
              <a:rPr lang="en-GB" sz="1000" dirty="0">
                <a:latin typeface="Arial" panose="020B0604020202020204" pitchFamily="34" charset="0"/>
                <a:cs typeface="Arial" panose="020B0604020202020204" pitchFamily="34" charset="0"/>
              </a:rPr>
              <a:t> which he was about to bring to </a:t>
            </a:r>
            <a:r>
              <a:rPr lang="en-GB" sz="1000" dirty="0" smtClean="0">
                <a:latin typeface="Arial" panose="020B0604020202020204" pitchFamily="34" charset="0"/>
                <a:cs typeface="Arial" panose="020B0604020202020204" pitchFamily="34" charset="0"/>
              </a:rPr>
              <a:t>fulfilment </a:t>
            </a:r>
            <a:r>
              <a:rPr lang="en-GB" sz="1000" dirty="0">
                <a:latin typeface="Arial" panose="020B0604020202020204" pitchFamily="34" charset="0"/>
                <a:cs typeface="Arial" panose="020B0604020202020204" pitchFamily="34" charset="0"/>
              </a:rPr>
              <a:t>at Jerusalem. </a:t>
            </a:r>
            <a:r>
              <a:rPr lang="en-GB" sz="1000" baseline="30000" dirty="0">
                <a:latin typeface="Arial" panose="020B0604020202020204" pitchFamily="34" charset="0"/>
                <a:cs typeface="Arial" panose="020B0604020202020204" pitchFamily="34" charset="0"/>
              </a:rPr>
              <a:t>32 </a:t>
            </a:r>
            <a:r>
              <a:rPr lang="en-GB" sz="1000" dirty="0">
                <a:latin typeface="Arial" panose="020B0604020202020204" pitchFamily="34" charset="0"/>
                <a:cs typeface="Arial" panose="020B0604020202020204" pitchFamily="34" charset="0"/>
              </a:rPr>
              <a:t>Peter and his companions were very sleepy, but when they became fully awake, they saw his glory and the two men standing with him. </a:t>
            </a:r>
            <a:r>
              <a:rPr lang="en-GB" sz="1000" baseline="30000" dirty="0">
                <a:latin typeface="Arial" panose="020B0604020202020204" pitchFamily="34" charset="0"/>
                <a:cs typeface="Arial" panose="020B0604020202020204" pitchFamily="34" charset="0"/>
              </a:rPr>
              <a:t>33 </a:t>
            </a:r>
            <a:r>
              <a:rPr lang="en-GB" sz="1000" dirty="0">
                <a:latin typeface="Arial" panose="020B0604020202020204" pitchFamily="34" charset="0"/>
                <a:cs typeface="Arial" panose="020B0604020202020204" pitchFamily="34" charset="0"/>
              </a:rPr>
              <a:t>As the men were leaving Jesus, Peter said to him, “Master, it is good for us to be here. Let us put up three shelters—one for you, one for Moses and one for Elijah.” (He did not know what he was saying</a:t>
            </a:r>
            <a:r>
              <a:rPr lang="en-GB" sz="1000" dirty="0" smtClean="0">
                <a:latin typeface="Arial" panose="020B0604020202020204" pitchFamily="34" charset="0"/>
                <a:cs typeface="Arial" panose="020B0604020202020204" pitchFamily="34" charset="0"/>
              </a:rPr>
              <a:t>.) </a:t>
            </a:r>
            <a:r>
              <a:rPr lang="en-GB" sz="1000" baseline="30000" dirty="0" smtClean="0">
                <a:latin typeface="Arial" panose="020B0604020202020204" pitchFamily="34" charset="0"/>
                <a:cs typeface="Arial" panose="020B0604020202020204" pitchFamily="34" charset="0"/>
              </a:rPr>
              <a:t>34</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While he was speaking, a cloud appeared and covered them, and they were afraid as they entered the cloud. </a:t>
            </a:r>
            <a:r>
              <a:rPr lang="en-GB" sz="1000" baseline="30000" dirty="0">
                <a:latin typeface="Arial" panose="020B0604020202020204" pitchFamily="34" charset="0"/>
                <a:cs typeface="Arial" panose="020B0604020202020204" pitchFamily="34" charset="0"/>
              </a:rPr>
              <a:t>35 </a:t>
            </a:r>
            <a:r>
              <a:rPr lang="en-GB" sz="1000" dirty="0">
                <a:latin typeface="Arial" panose="020B0604020202020204" pitchFamily="34" charset="0"/>
                <a:cs typeface="Arial" panose="020B0604020202020204" pitchFamily="34" charset="0"/>
              </a:rPr>
              <a:t>A voice came from the cloud, saying, “This is my Son, whom I have chosen; listen to him.” </a:t>
            </a:r>
            <a:endParaRPr lang="en-GB" sz="1000" dirty="0" smtClean="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Reflection</a:t>
            </a:r>
            <a:endParaRPr lang="en-GB" sz="1000" b="1"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The transfiguration of Jesus reveals some portion of His true glory to us. In presenting Moses and Elijah, Jesus connects the law and the prophets to Himself for us to clearly see who He is and why He is here. In His brilliant appearance, Jesus gives us a glimpse of where He is leading us — He gives the hope of salvation from sin. The voice of God the Father confirms for us and directs us to “Listen to Him</a:t>
            </a:r>
            <a:r>
              <a:rPr lang="en-GB" sz="1000" dirty="0" smtClean="0">
                <a:latin typeface="Arial" panose="020B0604020202020204" pitchFamily="34" charset="0"/>
                <a:cs typeface="Arial" panose="020B0604020202020204" pitchFamily="34" charset="0"/>
              </a:rPr>
              <a:t>.”</a:t>
            </a:r>
          </a:p>
          <a:p>
            <a:endParaRPr lang="en-GB" sz="1000" b="1"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Questions</a:t>
            </a:r>
          </a:p>
          <a:p>
            <a:r>
              <a:rPr lang="en-GB" sz="1000" dirty="0">
                <a:latin typeface="Arial" panose="020B0604020202020204" pitchFamily="34" charset="0"/>
                <a:cs typeface="Arial" panose="020B0604020202020204" pitchFamily="34" charset="0"/>
              </a:rPr>
              <a:t>Do I recognize Jesus for who He really is and why He comes into our lives? </a:t>
            </a:r>
            <a:endParaRPr lang="en-GB" sz="1000" dirty="0" smtClean="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Do </a:t>
            </a:r>
            <a:r>
              <a:rPr lang="en-GB" sz="1000" dirty="0">
                <a:latin typeface="Arial" panose="020B0604020202020204" pitchFamily="34" charset="0"/>
                <a:cs typeface="Arial" panose="020B0604020202020204" pitchFamily="34" charset="0"/>
              </a:rPr>
              <a:t>I see how He reveals Himself in our world today? </a:t>
            </a:r>
            <a:endParaRPr lang="en-GB" sz="1000" dirty="0" smtClean="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We Pray for the Desire for Holiness</a:t>
            </a:r>
          </a:p>
          <a:p>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pray that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may </a:t>
            </a:r>
            <a:r>
              <a:rPr lang="en-GB" sz="1000" dirty="0" smtClean="0">
                <a:latin typeface="Arial" panose="020B0604020202020204" pitchFamily="34" charset="0"/>
                <a:cs typeface="Arial" panose="020B0604020202020204" pitchFamily="34" charset="0"/>
              </a:rPr>
              <a:t>recognise </a:t>
            </a:r>
            <a:r>
              <a:rPr lang="en-GB" sz="1000" dirty="0">
                <a:latin typeface="Arial" panose="020B0604020202020204" pitchFamily="34" charset="0"/>
                <a:cs typeface="Arial" panose="020B0604020202020204" pitchFamily="34" charset="0"/>
              </a:rPr>
              <a:t>Jesus revealed in our world and that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may be refreshed and filled with hope for the remainder of </a:t>
            </a:r>
            <a:r>
              <a:rPr lang="en-GB" sz="1000" dirty="0" smtClean="0">
                <a:latin typeface="Arial" panose="020B0604020202020204" pitchFamily="34" charset="0"/>
                <a:cs typeface="Arial" panose="020B0604020202020204" pitchFamily="34" charset="0"/>
              </a:rPr>
              <a:t>our personal </a:t>
            </a:r>
            <a:r>
              <a:rPr lang="en-GB" sz="1000" dirty="0">
                <a:latin typeface="Arial" panose="020B0604020202020204" pitchFamily="34" charset="0"/>
                <a:cs typeface="Arial" panose="020B0604020202020204" pitchFamily="34" charset="0"/>
              </a:rPr>
              <a:t>journey with Christ into the Kingdom of God the Father</a:t>
            </a:r>
            <a:r>
              <a:rPr lang="en-GB" sz="1000" dirty="0"/>
              <a:t>.</a:t>
            </a:r>
          </a:p>
          <a:p>
            <a:endParaRPr lang="en-GB" sz="1000" dirty="0">
              <a:latin typeface="Arial" panose="020B0604020202020204" pitchFamily="34" charset="0"/>
              <a:cs typeface="Arial" panose="020B0604020202020204" pitchFamily="34" charset="0"/>
            </a:endParaRPr>
          </a:p>
          <a:p>
            <a:endParaRPr lang="en-GB" sz="1000" dirty="0" smtClean="0">
              <a:latin typeface="Arial" panose="020B0604020202020204" pitchFamily="34" charset="0"/>
              <a:cs typeface="Arial" panose="020B0604020202020204" pitchFamily="34" charset="0"/>
            </a:endParaRPr>
          </a:p>
          <a:p>
            <a:endParaRPr lang="en-GB" dirty="0"/>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29</a:t>
            </a:fld>
            <a:endParaRPr lang="en-GB"/>
          </a:p>
        </p:txBody>
      </p:sp>
    </p:spTree>
    <p:extLst>
      <p:ext uri="{BB962C8B-B14F-4D97-AF65-F5344CB8AC3E}">
        <p14:creationId xmlns:p14="http://schemas.microsoft.com/office/powerpoint/2010/main" val="160118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itchFamily="34" charset="0"/>
                <a:cs typeface="Arial" pitchFamily="34" charset="0"/>
              </a:rPr>
              <a:t>How to Pray the Rosary</a:t>
            </a:r>
          </a:p>
          <a:p>
            <a:endParaRPr lang="en-GB" dirty="0" smtClean="0">
              <a:latin typeface="Arial" pitchFamily="34" charset="0"/>
              <a:cs typeface="Arial" pitchFamily="34" charset="0"/>
            </a:endParaRPr>
          </a:p>
          <a:p>
            <a:r>
              <a:rPr lang="en-GB" dirty="0" smtClean="0">
                <a:latin typeface="Arial" pitchFamily="34" charset="0"/>
                <a:cs typeface="Arial" pitchFamily="34" charset="0"/>
              </a:rPr>
              <a:t>1. Begin </a:t>
            </a:r>
            <a:r>
              <a:rPr lang="en-GB" dirty="0">
                <a:latin typeface="Arial" pitchFamily="34" charset="0"/>
                <a:cs typeface="Arial" pitchFamily="34" charset="0"/>
              </a:rPr>
              <a:t>by touching the crucifix and praying the Sign of the </a:t>
            </a:r>
            <a:r>
              <a:rPr lang="en-GB" dirty="0" smtClean="0">
                <a:latin typeface="Arial" pitchFamily="34" charset="0"/>
                <a:cs typeface="Arial" pitchFamily="34" charset="0"/>
              </a:rPr>
              <a:t>Cross</a:t>
            </a:r>
            <a:r>
              <a:rPr lang="en-GB" dirty="0">
                <a:latin typeface="Arial" pitchFamily="34" charset="0"/>
                <a:cs typeface="Arial" pitchFamily="34" charset="0"/>
              </a:rPr>
              <a:t> </a:t>
            </a:r>
            <a:r>
              <a:rPr lang="en-GB" dirty="0" smtClean="0">
                <a:latin typeface="Arial" pitchFamily="34" charset="0"/>
                <a:cs typeface="Arial" pitchFamily="34" charset="0"/>
              </a:rPr>
              <a:t>followed by the Apostle's </a:t>
            </a:r>
            <a:r>
              <a:rPr lang="en-GB" dirty="0">
                <a:latin typeface="Arial" pitchFamily="34" charset="0"/>
                <a:cs typeface="Arial" pitchFamily="34" charset="0"/>
              </a:rPr>
              <a:t>Creed</a:t>
            </a:r>
            <a:r>
              <a:rPr lang="en-GB" dirty="0" smtClean="0">
                <a:latin typeface="Arial" pitchFamily="34" charset="0"/>
                <a:cs typeface="Arial" pitchFamily="34" charset="0"/>
              </a:rPr>
              <a:t>.</a:t>
            </a:r>
          </a:p>
          <a:p>
            <a:endParaRPr lang="en-GB" dirty="0">
              <a:latin typeface="Arial" pitchFamily="34" charset="0"/>
              <a:cs typeface="Arial" pitchFamily="34" charset="0"/>
            </a:endParaRPr>
          </a:p>
          <a:p>
            <a:r>
              <a:rPr lang="en-GB" dirty="0" smtClean="0">
                <a:latin typeface="Arial" pitchFamily="34" charset="0"/>
                <a:cs typeface="Arial" pitchFamily="34" charset="0"/>
              </a:rPr>
              <a:t>2. On </a:t>
            </a:r>
            <a:r>
              <a:rPr lang="en-GB" dirty="0">
                <a:latin typeface="Arial" pitchFamily="34" charset="0"/>
                <a:cs typeface="Arial" pitchFamily="34" charset="0"/>
              </a:rPr>
              <a:t>the first large rosary bead, pray the Our </a:t>
            </a:r>
            <a:r>
              <a:rPr lang="en-GB" dirty="0" smtClean="0">
                <a:latin typeface="Arial" pitchFamily="34" charset="0"/>
                <a:cs typeface="Arial" pitchFamily="34" charset="0"/>
              </a:rPr>
              <a:t>Father.</a:t>
            </a:r>
          </a:p>
          <a:p>
            <a:endParaRPr lang="en-GB" dirty="0">
              <a:latin typeface="Arial" pitchFamily="34" charset="0"/>
              <a:cs typeface="Arial" pitchFamily="34" charset="0"/>
            </a:endParaRPr>
          </a:p>
          <a:p>
            <a:r>
              <a:rPr lang="en-GB" dirty="0" smtClean="0">
                <a:latin typeface="Arial" pitchFamily="34" charset="0"/>
                <a:cs typeface="Arial" pitchFamily="34" charset="0"/>
              </a:rPr>
              <a:t>3. On </a:t>
            </a:r>
            <a:r>
              <a:rPr lang="en-GB" dirty="0">
                <a:latin typeface="Arial" pitchFamily="34" charset="0"/>
                <a:cs typeface="Arial" pitchFamily="34" charset="0"/>
              </a:rPr>
              <a:t>each of the next three beads, pray a Hail Mary</a:t>
            </a:r>
            <a:r>
              <a:rPr lang="en-GB" dirty="0" smtClean="0">
                <a:latin typeface="Arial" pitchFamily="34" charset="0"/>
                <a:cs typeface="Arial" pitchFamily="34" charset="0"/>
              </a:rPr>
              <a:t>.</a:t>
            </a:r>
          </a:p>
          <a:p>
            <a:endParaRPr lang="en-GB" dirty="0">
              <a:latin typeface="Arial" pitchFamily="34" charset="0"/>
              <a:cs typeface="Arial" pitchFamily="34" charset="0"/>
            </a:endParaRPr>
          </a:p>
          <a:p>
            <a:r>
              <a:rPr lang="en-GB" dirty="0" smtClean="0">
                <a:latin typeface="Arial" pitchFamily="34" charset="0"/>
                <a:cs typeface="Arial" pitchFamily="34" charset="0"/>
              </a:rPr>
              <a:t>4. On </a:t>
            </a:r>
            <a:r>
              <a:rPr lang="en-GB" dirty="0">
                <a:latin typeface="Arial" pitchFamily="34" charset="0"/>
                <a:cs typeface="Arial" pitchFamily="34" charset="0"/>
              </a:rPr>
              <a:t>the next large bead, pray the Glory </a:t>
            </a:r>
            <a:r>
              <a:rPr lang="en-GB" dirty="0" smtClean="0">
                <a:latin typeface="Arial" pitchFamily="34" charset="0"/>
                <a:cs typeface="Arial" pitchFamily="34" charset="0"/>
              </a:rPr>
              <a:t>Be to the Father.</a:t>
            </a:r>
          </a:p>
          <a:p>
            <a:endParaRPr lang="en-GB" dirty="0">
              <a:latin typeface="Arial" pitchFamily="34" charset="0"/>
              <a:cs typeface="Arial" pitchFamily="34" charset="0"/>
            </a:endParaRPr>
          </a:p>
          <a:p>
            <a:r>
              <a:rPr lang="en-GB" dirty="0" smtClean="0">
                <a:latin typeface="Arial" pitchFamily="34" charset="0"/>
                <a:cs typeface="Arial" pitchFamily="34" charset="0"/>
              </a:rPr>
              <a:t>5. At </a:t>
            </a:r>
            <a:r>
              <a:rPr lang="en-GB" dirty="0">
                <a:latin typeface="Arial" pitchFamily="34" charset="0"/>
                <a:cs typeface="Arial" pitchFamily="34" charset="0"/>
              </a:rPr>
              <a:t>the beginning of each decade, announce the "mystery" to be contemplated, for example, the first joyful mystery is "The Annunciation</a:t>
            </a:r>
            <a:r>
              <a:rPr lang="en-GB" dirty="0" smtClean="0">
                <a:latin typeface="Arial" pitchFamily="34" charset="0"/>
                <a:cs typeface="Arial" pitchFamily="34" charset="0"/>
              </a:rPr>
              <a:t>".</a:t>
            </a:r>
          </a:p>
          <a:p>
            <a:endParaRPr lang="en-GB" dirty="0">
              <a:latin typeface="Arial" pitchFamily="34" charset="0"/>
              <a:cs typeface="Arial" pitchFamily="34" charset="0"/>
            </a:endParaRPr>
          </a:p>
          <a:p>
            <a:r>
              <a:rPr lang="en-GB" dirty="0" smtClean="0">
                <a:latin typeface="Arial" pitchFamily="34" charset="0"/>
                <a:cs typeface="Arial" pitchFamily="34" charset="0"/>
              </a:rPr>
              <a:t>6. After </a:t>
            </a:r>
            <a:r>
              <a:rPr lang="en-GB" dirty="0">
                <a:latin typeface="Arial" pitchFamily="34" charset="0"/>
                <a:cs typeface="Arial" pitchFamily="34" charset="0"/>
              </a:rPr>
              <a:t>a short pause for reflection, recite the "Our Father", ten "Hail Marys" and the "Glory be to the Father</a:t>
            </a:r>
            <a:r>
              <a:rPr lang="en-GB" dirty="0" smtClean="0">
                <a:latin typeface="Arial" pitchFamily="34" charset="0"/>
                <a:cs typeface="Arial" pitchFamily="34" charset="0"/>
              </a:rPr>
              <a:t>".</a:t>
            </a:r>
          </a:p>
          <a:p>
            <a:endParaRPr lang="en-GB" dirty="0">
              <a:latin typeface="Arial" pitchFamily="34" charset="0"/>
              <a:cs typeface="Arial" pitchFamily="34" charset="0"/>
            </a:endParaRPr>
          </a:p>
          <a:p>
            <a:r>
              <a:rPr lang="en-GB" dirty="0" smtClean="0">
                <a:latin typeface="Arial" pitchFamily="34" charset="0"/>
                <a:cs typeface="Arial" pitchFamily="34" charset="0"/>
              </a:rPr>
              <a:t>After this, repeat stages 5 and 6 for the remaining four decades.</a:t>
            </a:r>
          </a:p>
          <a:p>
            <a:endParaRPr lang="en-GB" dirty="0">
              <a:latin typeface="Arial" pitchFamily="34" charset="0"/>
              <a:cs typeface="Arial" pitchFamily="34" charset="0"/>
            </a:endParaRPr>
          </a:p>
          <a:p>
            <a:r>
              <a:rPr lang="en-GB" dirty="0">
                <a:latin typeface="Arial" pitchFamily="34" charset="0"/>
                <a:cs typeface="Arial" pitchFamily="34" charset="0"/>
              </a:rPr>
              <a:t>At the end of the Rosary, the </a:t>
            </a:r>
            <a:r>
              <a:rPr lang="en-GB" dirty="0" smtClean="0">
                <a:latin typeface="Arial" pitchFamily="34" charset="0"/>
                <a:cs typeface="Arial" pitchFamily="34" charset="0"/>
              </a:rPr>
              <a:t>Hail Holy Queen.</a:t>
            </a:r>
            <a:endParaRPr lang="en-GB" dirty="0">
              <a:latin typeface="Arial" pitchFamily="34" charset="0"/>
              <a:cs typeface="Arial" pitchFamily="34" charset="0"/>
            </a:endParaRPr>
          </a:p>
          <a:p>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094E292-E63B-4928-A81F-F76B10F5FE2F}" type="slidenum">
              <a:rPr lang="en-GB" smtClean="0"/>
              <a:t>3</a:t>
            </a:fld>
            <a:endParaRPr lang="en-GB"/>
          </a:p>
        </p:txBody>
      </p:sp>
    </p:spTree>
    <p:extLst>
      <p:ext uri="{BB962C8B-B14F-4D97-AF65-F5344CB8AC3E}">
        <p14:creationId xmlns:p14="http://schemas.microsoft.com/office/powerpoint/2010/main" val="3294384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30</a:t>
            </a:fld>
            <a:endParaRPr lang="en-GB"/>
          </a:p>
        </p:txBody>
      </p:sp>
    </p:spTree>
    <p:extLst>
      <p:ext uri="{BB962C8B-B14F-4D97-AF65-F5344CB8AC3E}">
        <p14:creationId xmlns:p14="http://schemas.microsoft.com/office/powerpoint/2010/main" val="2223733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0688" y="4343400"/>
            <a:ext cx="5760640" cy="4114800"/>
          </a:xfrm>
        </p:spPr>
        <p:txBody>
          <a:bodyPr/>
          <a:lstStyle/>
          <a:p>
            <a:r>
              <a:rPr lang="en-GB" sz="1000" b="1" dirty="0" smtClean="0">
                <a:latin typeface="Arial" panose="020B0604020202020204" pitchFamily="34" charset="0"/>
                <a:cs typeface="Arial" panose="020B0604020202020204" pitchFamily="34" charset="0"/>
              </a:rPr>
              <a:t>Mark  14:22-25</a:t>
            </a:r>
          </a:p>
          <a:p>
            <a:r>
              <a:rPr lang="en-GB" sz="1000" baseline="30000" dirty="0">
                <a:latin typeface="Arial" panose="020B0604020202020204" pitchFamily="34" charset="0"/>
                <a:cs typeface="Arial" panose="020B0604020202020204" pitchFamily="34" charset="0"/>
              </a:rPr>
              <a:t>22 </a:t>
            </a:r>
            <a:r>
              <a:rPr lang="en-GB" sz="1000" dirty="0">
                <a:latin typeface="Arial" panose="020B0604020202020204" pitchFamily="34" charset="0"/>
                <a:cs typeface="Arial" panose="020B0604020202020204" pitchFamily="34" charset="0"/>
              </a:rPr>
              <a:t>While they were eating, Jesus took bread, and when he had given thanks, he broke it and gave it to his disciples, saying, “Take it; this is my body.”</a:t>
            </a:r>
          </a:p>
          <a:p>
            <a:r>
              <a:rPr lang="en-GB" sz="1000" baseline="30000" dirty="0">
                <a:latin typeface="Arial" panose="020B0604020202020204" pitchFamily="34" charset="0"/>
                <a:cs typeface="Arial" panose="020B0604020202020204" pitchFamily="34" charset="0"/>
              </a:rPr>
              <a:t>23 </a:t>
            </a:r>
            <a:r>
              <a:rPr lang="en-GB" sz="1000" dirty="0">
                <a:latin typeface="Arial" panose="020B0604020202020204" pitchFamily="34" charset="0"/>
                <a:cs typeface="Arial" panose="020B0604020202020204" pitchFamily="34" charset="0"/>
              </a:rPr>
              <a:t>Then he took a cup, and when he had given thanks, he gave it to them, and they all drank from it.</a:t>
            </a:r>
          </a:p>
          <a:p>
            <a:r>
              <a:rPr lang="en-GB" sz="1000" baseline="30000" dirty="0">
                <a:latin typeface="Arial" panose="020B0604020202020204" pitchFamily="34" charset="0"/>
                <a:cs typeface="Arial" panose="020B0604020202020204" pitchFamily="34" charset="0"/>
              </a:rPr>
              <a:t>24 </a:t>
            </a:r>
            <a:r>
              <a:rPr lang="en-GB" sz="1000" dirty="0">
                <a:latin typeface="Arial" panose="020B0604020202020204" pitchFamily="34" charset="0"/>
                <a:cs typeface="Arial" panose="020B0604020202020204" pitchFamily="34" charset="0"/>
              </a:rPr>
              <a:t>“This is my blood of the</a:t>
            </a:r>
            <a:r>
              <a:rPr lang="en-GB" sz="1000" baseline="30000" dirty="0">
                <a:latin typeface="Arial" panose="020B0604020202020204" pitchFamily="34" charset="0"/>
                <a:cs typeface="Arial" panose="020B0604020202020204" pitchFamily="34" charset="0"/>
              </a:rPr>
              <a:t>[</a:t>
            </a:r>
            <a:r>
              <a:rPr lang="en-GB" sz="1000" baseline="30000" dirty="0">
                <a:latin typeface="Arial" panose="020B0604020202020204" pitchFamily="34" charset="0"/>
                <a:cs typeface="Arial" panose="020B0604020202020204" pitchFamily="34" charset="0"/>
                <a:hlinkClick r:id="rId3" tooltip="See footnote a"/>
              </a:rPr>
              <a:t>a</a:t>
            </a:r>
            <a:r>
              <a:rPr lang="en-GB" sz="1000" baseline="30000" dirty="0">
                <a:latin typeface="Arial" panose="020B0604020202020204" pitchFamily="34" charset="0"/>
                <a:cs typeface="Arial" panose="020B0604020202020204" pitchFamily="34" charset="0"/>
              </a:rPr>
              <a:t>]</a:t>
            </a:r>
            <a:r>
              <a:rPr lang="en-GB" sz="1000" dirty="0">
                <a:latin typeface="Arial" panose="020B0604020202020204" pitchFamily="34" charset="0"/>
                <a:cs typeface="Arial" panose="020B0604020202020204" pitchFamily="34" charset="0"/>
              </a:rPr>
              <a:t> covenant, which is poured out for many,” he said to them. </a:t>
            </a:r>
            <a:r>
              <a:rPr lang="en-GB" sz="1000" baseline="30000" dirty="0">
                <a:latin typeface="Arial" panose="020B0604020202020204" pitchFamily="34" charset="0"/>
                <a:cs typeface="Arial" panose="020B0604020202020204" pitchFamily="34" charset="0"/>
              </a:rPr>
              <a:t>25 </a:t>
            </a:r>
            <a:r>
              <a:rPr lang="en-GB" sz="1000" dirty="0">
                <a:latin typeface="Arial" panose="020B0604020202020204" pitchFamily="34" charset="0"/>
                <a:cs typeface="Arial" panose="020B0604020202020204" pitchFamily="34" charset="0"/>
              </a:rPr>
              <a:t>“Truly I tell you, I will not drink again from the fruit of the vine until that day when I drink it new in the kingdom of God.”</a:t>
            </a:r>
          </a:p>
          <a:p>
            <a:endParaRPr lang="en-GB" sz="1000" b="1" dirty="0" smtClean="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Reflection</a:t>
            </a:r>
            <a:endParaRPr lang="en-GB" sz="1000" b="1"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Jesus reveals His sacrifice to us—He is willingly giving up His Body and His Blood for us</a:t>
            </a:r>
            <a:r>
              <a:rPr lang="en-GB" sz="1000" dirty="0" smtClean="0">
                <a:latin typeface="Arial" panose="020B0604020202020204" pitchFamily="34" charset="0"/>
                <a:cs typeface="Arial" panose="020B0604020202020204" pitchFamily="34" charset="0"/>
              </a:rPr>
              <a:t>. By </a:t>
            </a:r>
            <a:r>
              <a:rPr lang="en-GB" sz="1000" dirty="0">
                <a:latin typeface="Arial" panose="020B0604020202020204" pitchFamily="34" charset="0"/>
                <a:cs typeface="Arial" panose="020B0604020202020204" pitchFamily="34" charset="0"/>
              </a:rPr>
              <a:t>taking the Body and Blood of Jesus into ourselves, we are given the grace and strength we need to follow Jesus where He is going. He tells us where He is going when He says “I will not drink again of the fruit of the vine until that day when I drink it anew in the Kingdom of God.” He gives us hope that by following Him, we too will share in His life and drink with Him in the Kingdom of God.</a:t>
            </a:r>
            <a:endParaRPr lang="en-GB" sz="1000" dirty="0" smtClean="0">
              <a:latin typeface="Arial" panose="020B0604020202020204" pitchFamily="34" charset="0"/>
              <a:cs typeface="Arial" panose="020B0604020202020204" pitchFamily="34" charset="0"/>
            </a:endParaRPr>
          </a:p>
          <a:p>
            <a:endParaRPr lang="en-GB" sz="1000" dirty="0" smtClean="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Question</a:t>
            </a:r>
          </a:p>
          <a:p>
            <a:r>
              <a:rPr lang="en-GB" sz="1000" dirty="0">
                <a:latin typeface="Arial" panose="020B0604020202020204" pitchFamily="34" charset="0"/>
                <a:cs typeface="Arial" panose="020B0604020202020204" pitchFamily="34" charset="0"/>
              </a:rPr>
              <a:t>Do I receive the Eucharist in memory of Jesus, understanding what He revealed to us in His sacrifice? </a:t>
            </a:r>
            <a:endParaRPr lang="en-GB" sz="1000" dirty="0" smtClean="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When </a:t>
            </a:r>
            <a:r>
              <a:rPr lang="en-GB" sz="1000" dirty="0">
                <a:latin typeface="Arial" panose="020B0604020202020204" pitchFamily="34" charset="0"/>
                <a:cs typeface="Arial" panose="020B0604020202020204" pitchFamily="34" charset="0"/>
              </a:rPr>
              <a:t>I receive the Eucharist, do I allow the true living Body and Blood of Jesus Christ to enter me to give me the grace and strength I need to follow Him where He is going</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We Pray for Adoration</a:t>
            </a:r>
          </a:p>
          <a:p>
            <a:r>
              <a:rPr lang="en-GB" sz="1000" dirty="0" smtClean="0">
                <a:latin typeface="Arial" panose="020B0604020202020204" pitchFamily="34" charset="0"/>
                <a:cs typeface="Arial" panose="020B0604020202020204" pitchFamily="34" charset="0"/>
              </a:rPr>
              <a:t>We pray </a:t>
            </a:r>
            <a:r>
              <a:rPr lang="en-GB" sz="1000" dirty="0">
                <a:latin typeface="Arial" panose="020B0604020202020204" pitchFamily="34" charset="0"/>
                <a:cs typeface="Arial" panose="020B0604020202020204" pitchFamily="34" charset="0"/>
              </a:rPr>
              <a:t>that in the Eucharist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accept the true living Body and Blood of Christ to enter and dwell in </a:t>
            </a:r>
            <a:r>
              <a:rPr lang="en-GB" sz="1000" dirty="0" smtClean="0">
                <a:latin typeface="Arial" panose="020B0604020202020204" pitchFamily="34" charset="0"/>
                <a:cs typeface="Arial" panose="020B0604020202020204" pitchFamily="34" charset="0"/>
              </a:rPr>
              <a:t>us, </a:t>
            </a:r>
            <a:r>
              <a:rPr lang="en-GB" sz="1000" dirty="0">
                <a:latin typeface="Arial" panose="020B0604020202020204" pitchFamily="34" charset="0"/>
                <a:cs typeface="Arial" panose="020B0604020202020204" pitchFamily="34" charset="0"/>
              </a:rPr>
              <a:t>so that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have the grace to carry </a:t>
            </a:r>
            <a:r>
              <a:rPr lang="en-GB" sz="1000" dirty="0" smtClean="0">
                <a:latin typeface="Arial" panose="020B0604020202020204" pitchFamily="34" charset="0"/>
                <a:cs typeface="Arial" panose="020B0604020202020204" pitchFamily="34" charset="0"/>
              </a:rPr>
              <a:t>us with </a:t>
            </a:r>
            <a:r>
              <a:rPr lang="en-GB" sz="1000" dirty="0">
                <a:latin typeface="Arial" panose="020B0604020202020204" pitchFamily="34" charset="0"/>
                <a:cs typeface="Arial" panose="020B0604020202020204" pitchFamily="34" charset="0"/>
              </a:rPr>
              <a:t>Christ into the Kingdom of God.</a:t>
            </a:r>
            <a:endParaRPr lang="en-GB" sz="1000" dirty="0" smtClean="0">
              <a:latin typeface="Arial" panose="020B0604020202020204" pitchFamily="34" charset="0"/>
              <a:cs typeface="Arial" panose="020B0604020202020204" pitchFamily="34" charset="0"/>
            </a:endParaRPr>
          </a:p>
          <a:p>
            <a:endParaRPr lang="en-GB" dirty="0"/>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31</a:t>
            </a:fld>
            <a:endParaRPr lang="en-GB" dirty="0"/>
          </a:p>
        </p:txBody>
      </p:sp>
    </p:spTree>
    <p:extLst>
      <p:ext uri="{BB962C8B-B14F-4D97-AF65-F5344CB8AC3E}">
        <p14:creationId xmlns:p14="http://schemas.microsoft.com/office/powerpoint/2010/main" val="2002883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32</a:t>
            </a:fld>
            <a:endParaRPr lang="en-GB"/>
          </a:p>
        </p:txBody>
      </p:sp>
    </p:spTree>
    <p:extLst>
      <p:ext uri="{BB962C8B-B14F-4D97-AF65-F5344CB8AC3E}">
        <p14:creationId xmlns:p14="http://schemas.microsoft.com/office/powerpoint/2010/main" val="17521924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33</a:t>
            </a:fld>
            <a:endParaRPr lang="en-GB"/>
          </a:p>
        </p:txBody>
      </p:sp>
    </p:spTree>
    <p:extLst>
      <p:ext uri="{BB962C8B-B14F-4D97-AF65-F5344CB8AC3E}">
        <p14:creationId xmlns:p14="http://schemas.microsoft.com/office/powerpoint/2010/main" val="23909293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Everyone </a:t>
            </a:r>
            <a:r>
              <a:rPr lang="en-GB" dirty="0">
                <a:latin typeface="Arial" panose="020B0604020202020204" pitchFamily="34" charset="0"/>
                <a:cs typeface="Arial" panose="020B0604020202020204" pitchFamily="34" charset="0"/>
              </a:rPr>
              <a:t>experiences sorrows and heartaches. Meditating upon the Sorrowful Mysteries of the </a:t>
            </a:r>
            <a:r>
              <a:rPr lang="en-GB" dirty="0" smtClean="0">
                <a:latin typeface="Arial" panose="020B0604020202020204" pitchFamily="34" charset="0"/>
                <a:cs typeface="Arial" panose="020B0604020202020204" pitchFamily="34" charset="0"/>
              </a:rPr>
              <a:t>Rosary </a:t>
            </a:r>
            <a:r>
              <a:rPr lang="en-GB" dirty="0">
                <a:latin typeface="Arial" panose="020B0604020202020204" pitchFamily="34" charset="0"/>
                <a:cs typeface="Arial" panose="020B0604020202020204" pitchFamily="34" charset="0"/>
              </a:rPr>
              <a:t>will help you find peace during life's ups and downs. </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Sorrowful Mysteries of the Rosary remind you of how much Jesus loves you. They recall how He suffered and died just for you. </a:t>
            </a:r>
            <a:r>
              <a:rPr lang="en-GB" dirty="0" smtClean="0">
                <a:latin typeface="Arial" panose="020B0604020202020204" pitchFamily="34" charset="0"/>
                <a:cs typeface="Arial" panose="020B0604020202020204" pitchFamily="34" charset="0"/>
              </a:rPr>
              <a:t>It </a:t>
            </a:r>
            <a:r>
              <a:rPr lang="en-GB" dirty="0">
                <a:latin typeface="Arial" panose="020B0604020202020204" pitchFamily="34" charset="0"/>
                <a:cs typeface="Arial" panose="020B0604020202020204" pitchFamily="34" charset="0"/>
              </a:rPr>
              <a:t>is very reassuring to know that Someone loves you that much. The fact that Jesus loves you should bring great peace to your mind. </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Sorrowful Mysteries recount all the </a:t>
            </a:r>
            <a:r>
              <a:rPr lang="en-GB" dirty="0" smtClean="0">
                <a:latin typeface="Arial" panose="020B0604020202020204" pitchFamily="34" charset="0"/>
                <a:cs typeface="Arial" panose="020B0604020202020204" pitchFamily="34" charset="0"/>
              </a:rPr>
              <a:t>sadness and sorrows </a:t>
            </a:r>
            <a:r>
              <a:rPr lang="en-GB" dirty="0">
                <a:latin typeface="Arial" panose="020B0604020202020204" pitchFamily="34" charset="0"/>
                <a:cs typeface="Arial" panose="020B0604020202020204" pitchFamily="34" charset="0"/>
              </a:rPr>
              <a:t>of Jesus' Passion and </a:t>
            </a:r>
            <a:r>
              <a:rPr lang="en-GB" dirty="0" smtClean="0">
                <a:latin typeface="Arial" panose="020B0604020202020204" pitchFamily="34" charset="0"/>
                <a:cs typeface="Arial" panose="020B0604020202020204" pitchFamily="34" charset="0"/>
              </a:rPr>
              <a:t>death</a:t>
            </a:r>
            <a:r>
              <a:rPr lang="en-GB" dirty="0">
                <a:latin typeface="Arial" panose="020B0604020202020204" pitchFamily="34" charset="0"/>
                <a:cs typeface="Arial" panose="020B0604020202020204" pitchFamily="34" charset="0"/>
              </a:rPr>
              <a:t>.</a:t>
            </a:r>
          </a:p>
          <a:p>
            <a:endParaRPr lang="en-GB" dirty="0" smtClean="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Five </a:t>
            </a:r>
            <a:r>
              <a:rPr lang="en-GB" dirty="0" smtClean="0">
                <a:latin typeface="Arial" panose="020B0604020202020204" pitchFamily="34" charset="0"/>
                <a:cs typeface="Arial" panose="020B0604020202020204" pitchFamily="34" charset="0"/>
              </a:rPr>
              <a:t>Sorrowful Mysteries </a:t>
            </a:r>
            <a:r>
              <a:rPr lang="en-GB" dirty="0">
                <a:latin typeface="Arial" panose="020B0604020202020204" pitchFamily="34" charset="0"/>
                <a:cs typeface="Arial" panose="020B0604020202020204" pitchFamily="34" charset="0"/>
              </a:rPr>
              <a:t>of the Rosary are recited on </a:t>
            </a:r>
            <a:r>
              <a:rPr lang="en-GB" dirty="0" smtClean="0">
                <a:latin typeface="Arial" panose="020B0604020202020204" pitchFamily="34" charset="0"/>
                <a:cs typeface="Arial" panose="020B0604020202020204" pitchFamily="34" charset="0"/>
              </a:rPr>
              <a:t>Tuesdays and Fridays. They may also be recited on Sundays during Lent.</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pPr algn="ctr"/>
            <a:r>
              <a:rPr lang="en-GB" b="1" i="1" dirty="0">
                <a:latin typeface="Arial" panose="020B0604020202020204" pitchFamily="34" charset="0"/>
                <a:cs typeface="Arial" panose="020B0604020202020204" pitchFamily="34" charset="0"/>
              </a:rPr>
              <a:t>"Peace I leave with you, my peace I give unto you: not as the</a:t>
            </a:r>
            <a:br>
              <a:rPr lang="en-GB" b="1" i="1" dirty="0">
                <a:latin typeface="Arial" panose="020B0604020202020204" pitchFamily="34" charset="0"/>
                <a:cs typeface="Arial" panose="020B0604020202020204" pitchFamily="34" charset="0"/>
              </a:rPr>
            </a:br>
            <a:r>
              <a:rPr lang="en-GB" b="1" i="1" dirty="0">
                <a:latin typeface="Arial" panose="020B0604020202020204" pitchFamily="34" charset="0"/>
                <a:cs typeface="Arial" panose="020B0604020202020204" pitchFamily="34" charset="0"/>
              </a:rPr>
              <a:t>world </a:t>
            </a:r>
            <a:r>
              <a:rPr lang="en-GB" b="1" i="1" dirty="0" err="1">
                <a:latin typeface="Arial" panose="020B0604020202020204" pitchFamily="34" charset="0"/>
                <a:cs typeface="Arial" panose="020B0604020202020204" pitchFamily="34" charset="0"/>
              </a:rPr>
              <a:t>giveth</a:t>
            </a:r>
            <a:r>
              <a:rPr lang="en-GB" b="1" i="1" dirty="0">
                <a:latin typeface="Arial" panose="020B0604020202020204" pitchFamily="34" charset="0"/>
                <a:cs typeface="Arial" panose="020B0604020202020204" pitchFamily="34" charset="0"/>
              </a:rPr>
              <a:t>, do I give unto you. Let not your heart be troubled, </a:t>
            </a:r>
            <a:br>
              <a:rPr lang="en-GB" b="1" i="1" dirty="0">
                <a:latin typeface="Arial" panose="020B0604020202020204" pitchFamily="34" charset="0"/>
                <a:cs typeface="Arial" panose="020B0604020202020204" pitchFamily="34" charset="0"/>
              </a:rPr>
            </a:br>
            <a:r>
              <a:rPr lang="en-GB" b="1" i="1" dirty="0">
                <a:latin typeface="Arial" panose="020B0604020202020204" pitchFamily="34" charset="0"/>
                <a:cs typeface="Arial" panose="020B0604020202020204" pitchFamily="34" charset="0"/>
              </a:rPr>
              <a:t>nor let it be afraid." </a:t>
            </a:r>
            <a:r>
              <a:rPr lang="en-GB" b="1" i="1" dirty="0" smtClean="0">
                <a:latin typeface="Arial" panose="020B0604020202020204" pitchFamily="34" charset="0"/>
                <a:cs typeface="Arial" panose="020B0604020202020204" pitchFamily="34" charset="0"/>
              </a:rPr>
              <a:t> John </a:t>
            </a:r>
            <a:r>
              <a:rPr lang="en-GB" b="1" i="1" dirty="0">
                <a:latin typeface="Arial" panose="020B0604020202020204" pitchFamily="34" charset="0"/>
                <a:cs typeface="Arial" panose="020B0604020202020204" pitchFamily="34" charset="0"/>
              </a:rPr>
              <a:t>14:27</a:t>
            </a:r>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94E292-E63B-4928-A81F-F76B10F5FE2F}" type="slidenum">
              <a:rPr lang="en-GB" smtClean="0"/>
              <a:t>34</a:t>
            </a:fld>
            <a:endParaRPr lang="en-GB"/>
          </a:p>
        </p:txBody>
      </p:sp>
    </p:spTree>
    <p:extLst>
      <p:ext uri="{BB962C8B-B14F-4D97-AF65-F5344CB8AC3E}">
        <p14:creationId xmlns:p14="http://schemas.microsoft.com/office/powerpoint/2010/main" val="17544232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itchFamily="34" charset="0"/>
                <a:cs typeface="Arial" pitchFamily="34" charset="0"/>
              </a:rPr>
              <a:t>How to Pray the Rosary</a:t>
            </a:r>
          </a:p>
          <a:p>
            <a:endParaRPr lang="en-GB" dirty="0">
              <a:latin typeface="Arial" pitchFamily="34" charset="0"/>
              <a:cs typeface="Arial" pitchFamily="34" charset="0"/>
            </a:endParaRPr>
          </a:p>
          <a:p>
            <a:r>
              <a:rPr lang="en-GB" dirty="0">
                <a:latin typeface="Arial" pitchFamily="34" charset="0"/>
                <a:cs typeface="Arial" pitchFamily="34" charset="0"/>
              </a:rPr>
              <a:t>1. Begin by touching the crucifix and praying the Sign of the Cross followed by the Apostle's Creed.</a:t>
            </a:r>
          </a:p>
          <a:p>
            <a:endParaRPr lang="en-GB" dirty="0">
              <a:latin typeface="Arial" pitchFamily="34" charset="0"/>
              <a:cs typeface="Arial" pitchFamily="34" charset="0"/>
            </a:endParaRPr>
          </a:p>
          <a:p>
            <a:r>
              <a:rPr lang="en-GB" dirty="0">
                <a:latin typeface="Arial" pitchFamily="34" charset="0"/>
                <a:cs typeface="Arial" pitchFamily="34" charset="0"/>
              </a:rPr>
              <a:t>2. On the first large rosary bead, pray the Our Father.</a:t>
            </a:r>
          </a:p>
          <a:p>
            <a:endParaRPr lang="en-GB" dirty="0">
              <a:latin typeface="Arial" pitchFamily="34" charset="0"/>
              <a:cs typeface="Arial" pitchFamily="34" charset="0"/>
            </a:endParaRPr>
          </a:p>
          <a:p>
            <a:r>
              <a:rPr lang="en-GB" dirty="0">
                <a:latin typeface="Arial" pitchFamily="34" charset="0"/>
                <a:cs typeface="Arial" pitchFamily="34" charset="0"/>
              </a:rPr>
              <a:t>3. On each of the next three beads, pray a Hail Mary.</a:t>
            </a:r>
          </a:p>
          <a:p>
            <a:endParaRPr lang="en-GB" dirty="0">
              <a:latin typeface="Arial" pitchFamily="34" charset="0"/>
              <a:cs typeface="Arial" pitchFamily="34" charset="0"/>
            </a:endParaRPr>
          </a:p>
          <a:p>
            <a:r>
              <a:rPr lang="en-GB" dirty="0">
                <a:latin typeface="Arial" pitchFamily="34" charset="0"/>
                <a:cs typeface="Arial" pitchFamily="34" charset="0"/>
              </a:rPr>
              <a:t>4. On the next large bead, pray the Glory Be to the Father.</a:t>
            </a:r>
          </a:p>
          <a:p>
            <a:endParaRPr lang="en-GB" dirty="0">
              <a:latin typeface="Arial" pitchFamily="34" charset="0"/>
              <a:cs typeface="Arial" pitchFamily="34" charset="0"/>
            </a:endParaRPr>
          </a:p>
          <a:p>
            <a:r>
              <a:rPr lang="en-GB" dirty="0">
                <a:latin typeface="Arial" pitchFamily="34" charset="0"/>
                <a:cs typeface="Arial" pitchFamily="34" charset="0"/>
              </a:rPr>
              <a:t>5. At the beginning of each decade, announce the "mystery" to be contemplated, for example, the first </a:t>
            </a:r>
            <a:r>
              <a:rPr lang="en-GB" dirty="0" smtClean="0">
                <a:latin typeface="Arial" pitchFamily="34" charset="0"/>
                <a:cs typeface="Arial" pitchFamily="34" charset="0"/>
              </a:rPr>
              <a:t>sorrowful mystery </a:t>
            </a:r>
            <a:r>
              <a:rPr lang="en-GB" dirty="0">
                <a:latin typeface="Arial" pitchFamily="34" charset="0"/>
                <a:cs typeface="Arial" pitchFamily="34" charset="0"/>
              </a:rPr>
              <a:t>is </a:t>
            </a:r>
            <a:r>
              <a:rPr lang="en-GB" dirty="0" smtClean="0">
                <a:latin typeface="Arial" pitchFamily="34" charset="0"/>
                <a:cs typeface="Arial" pitchFamily="34" charset="0"/>
              </a:rPr>
              <a:t>The Agony in the Garden".</a:t>
            </a:r>
            <a:endParaRPr lang="en-GB" dirty="0">
              <a:latin typeface="Arial" pitchFamily="34" charset="0"/>
              <a:cs typeface="Arial" pitchFamily="34" charset="0"/>
            </a:endParaRPr>
          </a:p>
          <a:p>
            <a:endParaRPr lang="en-GB" dirty="0">
              <a:latin typeface="Arial" pitchFamily="34" charset="0"/>
              <a:cs typeface="Arial" pitchFamily="34" charset="0"/>
            </a:endParaRPr>
          </a:p>
          <a:p>
            <a:r>
              <a:rPr lang="en-GB" dirty="0">
                <a:latin typeface="Arial" pitchFamily="34" charset="0"/>
                <a:cs typeface="Arial" pitchFamily="34" charset="0"/>
              </a:rPr>
              <a:t>6. After a short pause for reflection, recite the "Our Father", ten "Hail Marys" and the "Glory be to the Father".</a:t>
            </a:r>
          </a:p>
          <a:p>
            <a:endParaRPr lang="en-GB" dirty="0">
              <a:latin typeface="Arial" pitchFamily="34" charset="0"/>
              <a:cs typeface="Arial" pitchFamily="34" charset="0"/>
            </a:endParaRPr>
          </a:p>
          <a:p>
            <a:r>
              <a:rPr lang="en-GB" dirty="0">
                <a:latin typeface="Arial" pitchFamily="34" charset="0"/>
                <a:cs typeface="Arial" pitchFamily="34" charset="0"/>
              </a:rPr>
              <a:t>After this, repeat stages 5 and 6 for the remaining four decades.</a:t>
            </a:r>
          </a:p>
          <a:p>
            <a:endParaRPr lang="en-GB" dirty="0">
              <a:latin typeface="Arial" pitchFamily="34" charset="0"/>
              <a:cs typeface="Arial" pitchFamily="34" charset="0"/>
            </a:endParaRPr>
          </a:p>
          <a:p>
            <a:r>
              <a:rPr lang="en-GB" dirty="0">
                <a:latin typeface="Arial" pitchFamily="34" charset="0"/>
                <a:cs typeface="Arial" pitchFamily="34" charset="0"/>
              </a:rPr>
              <a:t>At the end of the Rosary, the Hail Holy Queen.</a:t>
            </a:r>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35</a:t>
            </a:fld>
            <a:endParaRPr lang="en-GB"/>
          </a:p>
        </p:txBody>
      </p:sp>
    </p:spTree>
    <p:extLst>
      <p:ext uri="{BB962C8B-B14F-4D97-AF65-F5344CB8AC3E}">
        <p14:creationId xmlns:p14="http://schemas.microsoft.com/office/powerpoint/2010/main" val="38486696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36</a:t>
            </a:fld>
            <a:endParaRPr lang="en-GB"/>
          </a:p>
        </p:txBody>
      </p:sp>
    </p:spTree>
    <p:extLst>
      <p:ext uri="{BB962C8B-B14F-4D97-AF65-F5344CB8AC3E}">
        <p14:creationId xmlns:p14="http://schemas.microsoft.com/office/powerpoint/2010/main" val="26126597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37</a:t>
            </a:fld>
            <a:endParaRPr lang="en-GB"/>
          </a:p>
        </p:txBody>
      </p:sp>
    </p:spTree>
    <p:extLst>
      <p:ext uri="{BB962C8B-B14F-4D97-AF65-F5344CB8AC3E}">
        <p14:creationId xmlns:p14="http://schemas.microsoft.com/office/powerpoint/2010/main" val="30926133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38</a:t>
            </a:fld>
            <a:endParaRPr lang="en-GB"/>
          </a:p>
        </p:txBody>
      </p:sp>
    </p:spTree>
    <p:extLst>
      <p:ext uri="{BB962C8B-B14F-4D97-AF65-F5344CB8AC3E}">
        <p14:creationId xmlns:p14="http://schemas.microsoft.com/office/powerpoint/2010/main" val="16680713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2656" y="4211960"/>
            <a:ext cx="6336704" cy="4824536"/>
          </a:xfrm>
        </p:spPr>
        <p:txBody>
          <a:bodyPr/>
          <a:lstStyle/>
          <a:p>
            <a:r>
              <a:rPr lang="en-GB" sz="1000" b="1" dirty="0" smtClean="0">
                <a:latin typeface="Arial" panose="020B0604020202020204" pitchFamily="34" charset="0"/>
                <a:cs typeface="Arial" panose="020B0604020202020204" pitchFamily="34" charset="0"/>
              </a:rPr>
              <a:t>Matthew 26:36-46</a:t>
            </a:r>
          </a:p>
          <a:p>
            <a:r>
              <a:rPr lang="en-GB" sz="1000" baseline="30000" dirty="0">
                <a:latin typeface="Arial" panose="020B0604020202020204" pitchFamily="34" charset="0"/>
                <a:cs typeface="Arial" panose="020B0604020202020204" pitchFamily="34" charset="0"/>
              </a:rPr>
              <a:t>36 </a:t>
            </a:r>
            <a:r>
              <a:rPr lang="en-GB" sz="1000" dirty="0">
                <a:latin typeface="Arial" panose="020B0604020202020204" pitchFamily="34" charset="0"/>
                <a:cs typeface="Arial" panose="020B0604020202020204" pitchFamily="34" charset="0"/>
              </a:rPr>
              <a:t>Then Jesus went with his disciples to a place called Gethsemane, and he said to them, “Sit here while I go over there and pray.” </a:t>
            </a:r>
            <a:r>
              <a:rPr lang="en-GB" sz="1000" baseline="30000" dirty="0">
                <a:latin typeface="Arial" panose="020B0604020202020204" pitchFamily="34" charset="0"/>
                <a:cs typeface="Arial" panose="020B0604020202020204" pitchFamily="34" charset="0"/>
              </a:rPr>
              <a:t>37 </a:t>
            </a:r>
            <a:r>
              <a:rPr lang="en-GB" sz="1000" dirty="0">
                <a:latin typeface="Arial" panose="020B0604020202020204" pitchFamily="34" charset="0"/>
                <a:cs typeface="Arial" panose="020B0604020202020204" pitchFamily="34" charset="0"/>
              </a:rPr>
              <a:t>He took Peter and the two sons of Zebedee along with him, and he began to be sorrowful and troubled. </a:t>
            </a:r>
            <a:r>
              <a:rPr lang="en-GB" sz="1000" baseline="30000" dirty="0">
                <a:latin typeface="Arial" panose="020B0604020202020204" pitchFamily="34" charset="0"/>
                <a:cs typeface="Arial" panose="020B0604020202020204" pitchFamily="34" charset="0"/>
              </a:rPr>
              <a:t>38 </a:t>
            </a:r>
            <a:r>
              <a:rPr lang="en-GB" sz="1000" dirty="0">
                <a:latin typeface="Arial" panose="020B0604020202020204" pitchFamily="34" charset="0"/>
                <a:cs typeface="Arial" panose="020B0604020202020204" pitchFamily="34" charset="0"/>
              </a:rPr>
              <a:t>Then he said to them, “My soul is overwhelmed with sorrow to the point of death. Stay here and keep watch with me</a:t>
            </a:r>
            <a:r>
              <a:rPr lang="en-GB" sz="1000" dirty="0" smtClean="0">
                <a:latin typeface="Arial" panose="020B0604020202020204" pitchFamily="34" charset="0"/>
                <a:cs typeface="Arial" panose="020B0604020202020204" pitchFamily="34" charset="0"/>
              </a:rPr>
              <a:t>.” </a:t>
            </a:r>
            <a:r>
              <a:rPr lang="en-GB" sz="1000" baseline="30000" dirty="0" smtClean="0">
                <a:latin typeface="Arial" panose="020B0604020202020204" pitchFamily="34" charset="0"/>
                <a:cs typeface="Arial" panose="020B0604020202020204" pitchFamily="34" charset="0"/>
              </a:rPr>
              <a:t>39</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Going a little farther, he fell with his face to the ground and prayed, “My Father, if it is possible, may this cup be taken from me. Yet not as I will, but as you will</a:t>
            </a:r>
            <a:r>
              <a:rPr lang="en-GB" sz="1000" dirty="0" smtClean="0">
                <a:latin typeface="Arial" panose="020B0604020202020204" pitchFamily="34" charset="0"/>
                <a:cs typeface="Arial" panose="020B0604020202020204" pitchFamily="34" charset="0"/>
              </a:rPr>
              <a:t>.” </a:t>
            </a:r>
            <a:r>
              <a:rPr lang="en-GB" sz="1000" baseline="30000" dirty="0" smtClean="0">
                <a:latin typeface="Arial" panose="020B0604020202020204" pitchFamily="34" charset="0"/>
                <a:cs typeface="Arial" panose="020B0604020202020204" pitchFamily="34" charset="0"/>
              </a:rPr>
              <a:t>40</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Then he returned to his disciples and found them sleeping. “Couldn’t you men keep watch with me for one hour?” he asked Peter. </a:t>
            </a:r>
            <a:r>
              <a:rPr lang="en-GB" sz="1000" baseline="30000" dirty="0">
                <a:latin typeface="Arial" panose="020B0604020202020204" pitchFamily="34" charset="0"/>
                <a:cs typeface="Arial" panose="020B0604020202020204" pitchFamily="34" charset="0"/>
              </a:rPr>
              <a:t>41 </a:t>
            </a:r>
            <a:r>
              <a:rPr lang="en-GB" sz="1000" dirty="0">
                <a:latin typeface="Arial" panose="020B0604020202020204" pitchFamily="34" charset="0"/>
                <a:cs typeface="Arial" panose="020B0604020202020204" pitchFamily="34" charset="0"/>
              </a:rPr>
              <a:t>“Watch and pray so that you will not fall into temptation. The spirit is willing, but the flesh is weak</a:t>
            </a:r>
            <a:r>
              <a:rPr lang="en-GB" sz="1000" dirty="0" smtClean="0">
                <a:latin typeface="Arial" panose="020B0604020202020204" pitchFamily="34" charset="0"/>
                <a:cs typeface="Arial" panose="020B0604020202020204" pitchFamily="34" charset="0"/>
              </a:rPr>
              <a:t>.” </a:t>
            </a:r>
            <a:r>
              <a:rPr lang="en-GB" sz="1000" baseline="30000" dirty="0" smtClean="0">
                <a:latin typeface="Arial" panose="020B0604020202020204" pitchFamily="34" charset="0"/>
                <a:cs typeface="Arial" panose="020B0604020202020204" pitchFamily="34" charset="0"/>
              </a:rPr>
              <a:t>42</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He went away a second time and prayed, “My Father, if it is not possible for this cup to be taken away unless I drink it, may your will be done</a:t>
            </a:r>
            <a:r>
              <a:rPr lang="en-GB" sz="1000" dirty="0" smtClean="0">
                <a:latin typeface="Arial" panose="020B0604020202020204" pitchFamily="34" charset="0"/>
                <a:cs typeface="Arial" panose="020B0604020202020204" pitchFamily="34" charset="0"/>
              </a:rPr>
              <a:t>.” </a:t>
            </a:r>
            <a:r>
              <a:rPr lang="en-GB" sz="1000" baseline="30000" dirty="0" smtClean="0">
                <a:latin typeface="Arial" panose="020B0604020202020204" pitchFamily="34" charset="0"/>
                <a:cs typeface="Arial" panose="020B0604020202020204" pitchFamily="34" charset="0"/>
              </a:rPr>
              <a:t>43</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When he came back, he again found them sleeping, because their eyes were heavy. </a:t>
            </a:r>
            <a:r>
              <a:rPr lang="en-GB" sz="1000" baseline="30000" dirty="0">
                <a:latin typeface="Arial" panose="020B0604020202020204" pitchFamily="34" charset="0"/>
                <a:cs typeface="Arial" panose="020B0604020202020204" pitchFamily="34" charset="0"/>
              </a:rPr>
              <a:t>44 </a:t>
            </a:r>
            <a:r>
              <a:rPr lang="en-GB" sz="1000" dirty="0">
                <a:latin typeface="Arial" panose="020B0604020202020204" pitchFamily="34" charset="0"/>
                <a:cs typeface="Arial" panose="020B0604020202020204" pitchFamily="34" charset="0"/>
              </a:rPr>
              <a:t>So he left them and went away once more and prayed the third time, saying the same </a:t>
            </a:r>
            <a:r>
              <a:rPr lang="en-GB" sz="1000" dirty="0" smtClean="0">
                <a:latin typeface="Arial" panose="020B0604020202020204" pitchFamily="34" charset="0"/>
                <a:cs typeface="Arial" panose="020B0604020202020204" pitchFamily="34" charset="0"/>
              </a:rPr>
              <a:t>thing.</a:t>
            </a:r>
            <a:r>
              <a:rPr lang="en-GB" sz="1000" baseline="30000" dirty="0" smtClean="0">
                <a:latin typeface="Arial" panose="020B0604020202020204" pitchFamily="34" charset="0"/>
                <a:cs typeface="Arial" panose="020B0604020202020204" pitchFamily="34" charset="0"/>
              </a:rPr>
              <a:t>45</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Then he returned to the disciples and said to them, “Are you still sleeping and resting? Look, the hour has come, and the Son of Man is delivered into the hands of sinners. </a:t>
            </a:r>
            <a:r>
              <a:rPr lang="en-GB" sz="1000" baseline="30000" dirty="0">
                <a:latin typeface="Arial" panose="020B0604020202020204" pitchFamily="34" charset="0"/>
                <a:cs typeface="Arial" panose="020B0604020202020204" pitchFamily="34" charset="0"/>
              </a:rPr>
              <a:t>46 </a:t>
            </a:r>
            <a:r>
              <a:rPr lang="en-GB" sz="1000" dirty="0">
                <a:latin typeface="Arial" panose="020B0604020202020204" pitchFamily="34" charset="0"/>
                <a:cs typeface="Arial" panose="020B0604020202020204" pitchFamily="34" charset="0"/>
              </a:rPr>
              <a:t>Rise! Let us go! Here comes my betrayer</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Reflection</a:t>
            </a:r>
          </a:p>
          <a:p>
            <a:r>
              <a:rPr lang="en-GB" sz="1000" dirty="0">
                <a:latin typeface="Arial" panose="020B0604020202020204" pitchFamily="34" charset="0"/>
                <a:cs typeface="Arial" panose="020B0604020202020204" pitchFamily="34" charset="0"/>
              </a:rPr>
              <a:t>Jesus suffered in many ways for </a:t>
            </a:r>
            <a:r>
              <a:rPr lang="en-GB" sz="1000" dirty="0" smtClean="0">
                <a:latin typeface="Arial" panose="020B0604020202020204" pitchFamily="34" charset="0"/>
                <a:cs typeface="Arial" panose="020B0604020202020204" pitchFamily="34" charset="0"/>
              </a:rPr>
              <a:t>us. </a:t>
            </a:r>
            <a:r>
              <a:rPr lang="en-GB" sz="1000" dirty="0">
                <a:latin typeface="Arial" panose="020B0604020202020204" pitchFamily="34" charset="0"/>
                <a:cs typeface="Arial" panose="020B0604020202020204" pitchFamily="34" charset="0"/>
              </a:rPr>
              <a:t>His passion was the </a:t>
            </a:r>
            <a:r>
              <a:rPr lang="en-GB" sz="1000" dirty="0" smtClean="0">
                <a:latin typeface="Arial" panose="020B0604020202020204" pitchFamily="34" charset="0"/>
                <a:cs typeface="Arial" panose="020B0604020202020204" pitchFamily="34" charset="0"/>
              </a:rPr>
              <a:t>completion. Because </a:t>
            </a:r>
            <a:r>
              <a:rPr lang="en-GB" sz="1000" dirty="0">
                <a:latin typeface="Arial" panose="020B0604020202020204" pitchFamily="34" charset="0"/>
                <a:cs typeface="Arial" panose="020B0604020202020204" pitchFamily="34" charset="0"/>
              </a:rPr>
              <a:t>He was human, Jesus suffered fear, doubt, rejection, frustration, hurt, and all other human emotions we associate with abandonment. Because He was God, He knew what was about to happen to Him and its significance. </a:t>
            </a:r>
            <a:r>
              <a:rPr lang="en-GB" sz="1000" dirty="0" smtClean="0">
                <a:latin typeface="Arial" panose="020B0604020202020204" pitchFamily="34" charset="0"/>
                <a:cs typeface="Arial" panose="020B0604020202020204" pitchFamily="34" charset="0"/>
              </a:rPr>
              <a:t>Jesus’ humanity </a:t>
            </a:r>
            <a:r>
              <a:rPr lang="en-GB" sz="1000" dirty="0">
                <a:latin typeface="Arial" panose="020B0604020202020204" pitchFamily="34" charset="0"/>
                <a:cs typeface="Arial" panose="020B0604020202020204" pitchFamily="34" charset="0"/>
              </a:rPr>
              <a:t>must have suffered immensely that night in the garden. </a:t>
            </a:r>
            <a:r>
              <a:rPr lang="en-GB" sz="1000" dirty="0" smtClean="0">
                <a:latin typeface="Arial" panose="020B0604020202020204" pitchFamily="34" charset="0"/>
                <a:cs typeface="Arial" panose="020B0604020202020204" pitchFamily="34" charset="0"/>
              </a:rPr>
              <a:t>But </a:t>
            </a:r>
            <a:r>
              <a:rPr lang="en-GB" sz="1000" dirty="0">
                <a:latin typeface="Arial" panose="020B0604020202020204" pitchFamily="34" charset="0"/>
                <a:cs typeface="Arial" panose="020B0604020202020204" pitchFamily="34" charset="0"/>
              </a:rPr>
              <a:t>Jesus, in all His pain, did not despair. He did not lose faith in the Father. </a:t>
            </a:r>
            <a:r>
              <a:rPr lang="en-GB" sz="1000" dirty="0" smtClean="0">
                <a:latin typeface="Arial" panose="020B0604020202020204" pitchFamily="34" charset="0"/>
                <a:cs typeface="Arial" panose="020B0604020202020204" pitchFamily="34" charset="0"/>
              </a:rPr>
              <a:t>He </a:t>
            </a:r>
            <a:r>
              <a:rPr lang="en-GB" sz="1000" dirty="0">
                <a:latin typeface="Arial" panose="020B0604020202020204" pitchFamily="34" charset="0"/>
                <a:cs typeface="Arial" panose="020B0604020202020204" pitchFamily="34" charset="0"/>
              </a:rPr>
              <a:t>prayed for God’s will, not His </a:t>
            </a:r>
            <a:r>
              <a:rPr lang="en-GB" sz="1000" dirty="0" smtClean="0">
                <a:latin typeface="Arial" panose="020B0604020202020204" pitchFamily="34" charset="0"/>
                <a:cs typeface="Arial" panose="020B0604020202020204" pitchFamily="34" charset="0"/>
              </a:rPr>
              <a:t>own. He </a:t>
            </a:r>
            <a:r>
              <a:rPr lang="en-GB" sz="1000" dirty="0">
                <a:latin typeface="Arial" panose="020B0604020202020204" pitchFamily="34" charset="0"/>
                <a:cs typeface="Arial" panose="020B0604020202020204" pitchFamily="34" charset="0"/>
              </a:rPr>
              <a:t>gave us the perfect model of choosing God’s will over our own. So, with all of His “God-knowledge” and His human doubt and fear, He went forward</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Questions</a:t>
            </a:r>
          </a:p>
          <a:p>
            <a:r>
              <a:rPr lang="en-GB" sz="1000" dirty="0">
                <a:latin typeface="Arial" panose="020B0604020202020204" pitchFamily="34" charset="0"/>
                <a:cs typeface="Arial" panose="020B0604020202020204" pitchFamily="34" charset="0"/>
              </a:rPr>
              <a:t>Do I choose God’s will over my own despite my fear and doubt, or do I try to escape</a:t>
            </a:r>
            <a:r>
              <a:rPr lang="en-GB" sz="1000" dirty="0" smtClean="0">
                <a:latin typeface="Arial" panose="020B0604020202020204" pitchFamily="34" charset="0"/>
                <a:cs typeface="Arial" panose="020B0604020202020204" pitchFamily="34" charset="0"/>
              </a:rPr>
              <a:t>?</a:t>
            </a:r>
          </a:p>
          <a:p>
            <a:r>
              <a:rPr lang="en-GB" sz="1000" dirty="0" smtClean="0">
                <a:latin typeface="Arial" panose="020B0604020202020204" pitchFamily="34" charset="0"/>
                <a:cs typeface="Arial" panose="020B0604020202020204" pitchFamily="34" charset="0"/>
              </a:rPr>
              <a:t>When </a:t>
            </a:r>
            <a:r>
              <a:rPr lang="en-GB" sz="1000" dirty="0">
                <a:latin typeface="Arial" panose="020B0604020202020204" pitchFamily="34" charset="0"/>
                <a:cs typeface="Arial" panose="020B0604020202020204" pitchFamily="34" charset="0"/>
              </a:rPr>
              <a:t>I am suffering and in pain, do I turn to God and His will for me, or do I fall into despair and self-pity</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We Pray for the Gift of Contrition for Our Sins</a:t>
            </a:r>
          </a:p>
          <a:p>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pray that w</a:t>
            </a:r>
            <a:r>
              <a:rPr lang="en-GB" sz="1000" dirty="0" smtClean="0">
                <a:latin typeface="Arial" panose="020B0604020202020204" pitchFamily="34" charset="0"/>
                <a:cs typeface="Arial" panose="020B0604020202020204" pitchFamily="34" charset="0"/>
              </a:rPr>
              <a:t>e can </a:t>
            </a:r>
            <a:r>
              <a:rPr lang="en-GB" sz="1000" dirty="0">
                <a:latin typeface="Arial" panose="020B0604020202020204" pitchFamily="34" charset="0"/>
                <a:cs typeface="Arial" panose="020B0604020202020204" pitchFamily="34" charset="0"/>
              </a:rPr>
              <a:t>better follow His example, despite </a:t>
            </a:r>
            <a:r>
              <a:rPr lang="en-GB" sz="1000" dirty="0" smtClean="0">
                <a:latin typeface="Arial" panose="020B0604020202020204" pitchFamily="34" charset="0"/>
                <a:cs typeface="Arial" panose="020B0604020202020204" pitchFamily="34" charset="0"/>
              </a:rPr>
              <a:t>our fears </a:t>
            </a:r>
            <a:r>
              <a:rPr lang="en-GB" sz="1000" dirty="0">
                <a:latin typeface="Arial" panose="020B0604020202020204" pitchFamily="34" charset="0"/>
                <a:cs typeface="Arial" panose="020B0604020202020204" pitchFamily="34" charset="0"/>
              </a:rPr>
              <a:t>and doubts.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pray that </a:t>
            </a:r>
            <a:r>
              <a:rPr lang="en-GB" sz="1000" dirty="0" smtClean="0">
                <a:latin typeface="Arial" panose="020B0604020202020204" pitchFamily="34" charset="0"/>
                <a:cs typeface="Arial" panose="020B0604020202020204" pitchFamily="34" charset="0"/>
              </a:rPr>
              <a:t>we can </a:t>
            </a:r>
            <a:r>
              <a:rPr lang="en-GB" sz="1000" dirty="0">
                <a:latin typeface="Arial" panose="020B0604020202020204" pitchFamily="34" charset="0"/>
                <a:cs typeface="Arial" panose="020B0604020202020204" pitchFamily="34" charset="0"/>
              </a:rPr>
              <a:t>learn to hear the voice of God in </a:t>
            </a:r>
            <a:r>
              <a:rPr lang="en-GB" sz="1000" dirty="0" smtClean="0">
                <a:latin typeface="Arial" panose="020B0604020202020204" pitchFamily="34" charset="0"/>
                <a:cs typeface="Arial" panose="020B0604020202020204" pitchFamily="34" charset="0"/>
              </a:rPr>
              <a:t>our suffering </a:t>
            </a:r>
            <a:r>
              <a:rPr lang="en-GB" sz="1000" dirty="0">
                <a:latin typeface="Arial" panose="020B0604020202020204" pitchFamily="34" charset="0"/>
                <a:cs typeface="Arial" panose="020B0604020202020204" pitchFamily="34" charset="0"/>
              </a:rPr>
              <a:t>and answer His call. </a:t>
            </a:r>
          </a:p>
          <a:p>
            <a:endParaRPr lang="en-GB" sz="10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39</a:t>
            </a:fld>
            <a:endParaRPr lang="en-GB" dirty="0"/>
          </a:p>
        </p:txBody>
      </p:sp>
    </p:spTree>
    <p:extLst>
      <p:ext uri="{BB962C8B-B14F-4D97-AF65-F5344CB8AC3E}">
        <p14:creationId xmlns:p14="http://schemas.microsoft.com/office/powerpoint/2010/main" val="4235097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4</a:t>
            </a:fld>
            <a:endParaRPr lang="en-GB"/>
          </a:p>
        </p:txBody>
      </p:sp>
    </p:spTree>
    <p:extLst>
      <p:ext uri="{BB962C8B-B14F-4D97-AF65-F5344CB8AC3E}">
        <p14:creationId xmlns:p14="http://schemas.microsoft.com/office/powerpoint/2010/main" val="36509495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40</a:t>
            </a:fld>
            <a:endParaRPr lang="en-GB"/>
          </a:p>
        </p:txBody>
      </p:sp>
    </p:spTree>
    <p:extLst>
      <p:ext uri="{BB962C8B-B14F-4D97-AF65-F5344CB8AC3E}">
        <p14:creationId xmlns:p14="http://schemas.microsoft.com/office/powerpoint/2010/main" val="38953251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672" y="4211960"/>
            <a:ext cx="6048672" cy="4608512"/>
          </a:xfrm>
        </p:spPr>
        <p:txBody>
          <a:bodyPr/>
          <a:lstStyle/>
          <a:p>
            <a:r>
              <a:rPr lang="en-GB" sz="1000" b="1" dirty="0" smtClean="0">
                <a:latin typeface="Arial" panose="020B0604020202020204" pitchFamily="34" charset="0"/>
                <a:cs typeface="Arial" panose="020B0604020202020204" pitchFamily="34" charset="0"/>
              </a:rPr>
              <a:t>Mark 15:1-16</a:t>
            </a:r>
          </a:p>
          <a:p>
            <a:r>
              <a:rPr lang="en-GB" sz="1000" dirty="0">
                <a:latin typeface="Arial" panose="020B0604020202020204" pitchFamily="34" charset="0"/>
                <a:cs typeface="Arial" panose="020B0604020202020204" pitchFamily="34" charset="0"/>
              </a:rPr>
              <a:t>15 Very early in the morning, the chief priests, with the elders, the teachers of the law and the whole Sanhedrin, made their plans. So they bound Jesus, led him away and handed him over to </a:t>
            </a:r>
            <a:r>
              <a:rPr lang="en-GB" sz="1000" dirty="0" smtClean="0">
                <a:latin typeface="Arial" panose="020B0604020202020204" pitchFamily="34" charset="0"/>
                <a:cs typeface="Arial" panose="020B0604020202020204" pitchFamily="34" charset="0"/>
              </a:rPr>
              <a:t>Pilate.</a:t>
            </a:r>
            <a:r>
              <a:rPr lang="en-GB" sz="1000" baseline="30000" dirty="0" smtClean="0">
                <a:latin typeface="Arial" panose="020B0604020202020204" pitchFamily="34" charset="0"/>
                <a:cs typeface="Arial" panose="020B0604020202020204" pitchFamily="34" charset="0"/>
              </a:rPr>
              <a:t>2</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“Are you the king of the Jews?” asked Pilate</a:t>
            </a:r>
            <a:r>
              <a:rPr lang="en-GB" sz="1000" dirty="0" smtClean="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You have said so,” Jesus </a:t>
            </a:r>
            <a:r>
              <a:rPr lang="en-GB" sz="1000" dirty="0" smtClean="0">
                <a:latin typeface="Arial" panose="020B0604020202020204" pitchFamily="34" charset="0"/>
                <a:cs typeface="Arial" panose="020B0604020202020204" pitchFamily="34" charset="0"/>
              </a:rPr>
              <a:t>replied. </a:t>
            </a:r>
            <a:r>
              <a:rPr lang="en-GB" sz="1000" baseline="30000" dirty="0" smtClean="0">
                <a:latin typeface="Arial" panose="020B0604020202020204" pitchFamily="34" charset="0"/>
                <a:cs typeface="Arial" panose="020B0604020202020204" pitchFamily="34" charset="0"/>
              </a:rPr>
              <a:t>3</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The chief priests accused him of many things. </a:t>
            </a:r>
            <a:r>
              <a:rPr lang="en-GB" sz="1000" baseline="30000" dirty="0">
                <a:latin typeface="Arial" panose="020B0604020202020204" pitchFamily="34" charset="0"/>
                <a:cs typeface="Arial" panose="020B0604020202020204" pitchFamily="34" charset="0"/>
              </a:rPr>
              <a:t>4 </a:t>
            </a:r>
            <a:r>
              <a:rPr lang="en-GB" sz="1000" dirty="0">
                <a:latin typeface="Arial" panose="020B0604020202020204" pitchFamily="34" charset="0"/>
                <a:cs typeface="Arial" panose="020B0604020202020204" pitchFamily="34" charset="0"/>
              </a:rPr>
              <a:t>So again Pilate asked him, “Aren’t you going to answer? See how many things they are accusing you of</a:t>
            </a:r>
            <a:r>
              <a:rPr lang="en-GB" sz="1000" dirty="0" smtClean="0">
                <a:latin typeface="Arial" panose="020B0604020202020204" pitchFamily="34" charset="0"/>
                <a:cs typeface="Arial" panose="020B0604020202020204" pitchFamily="34" charset="0"/>
              </a:rPr>
              <a:t>.”</a:t>
            </a:r>
            <a:r>
              <a:rPr lang="en-GB" sz="1000" baseline="30000" dirty="0" smtClean="0">
                <a:latin typeface="Arial" panose="020B0604020202020204" pitchFamily="34" charset="0"/>
                <a:cs typeface="Arial" panose="020B0604020202020204" pitchFamily="34" charset="0"/>
              </a:rPr>
              <a:t>5</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But Jesus still made no reply, and Pilate was </a:t>
            </a:r>
            <a:r>
              <a:rPr lang="en-GB" sz="1000" dirty="0" smtClean="0">
                <a:latin typeface="Arial" panose="020B0604020202020204" pitchFamily="34" charset="0"/>
                <a:cs typeface="Arial" panose="020B0604020202020204" pitchFamily="34" charset="0"/>
              </a:rPr>
              <a:t>amazed. </a:t>
            </a:r>
            <a:r>
              <a:rPr lang="en-GB" sz="1000" baseline="30000" dirty="0" smtClean="0">
                <a:latin typeface="Arial" panose="020B0604020202020204" pitchFamily="34" charset="0"/>
                <a:cs typeface="Arial" panose="020B0604020202020204" pitchFamily="34" charset="0"/>
              </a:rPr>
              <a:t>6</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Now it was the custom at the festival to release a prisoner whom the people requested. </a:t>
            </a:r>
            <a:r>
              <a:rPr lang="en-GB" sz="1000" baseline="30000" dirty="0">
                <a:latin typeface="Arial" panose="020B0604020202020204" pitchFamily="34" charset="0"/>
                <a:cs typeface="Arial" panose="020B0604020202020204" pitchFamily="34" charset="0"/>
              </a:rPr>
              <a:t>7 </a:t>
            </a:r>
            <a:r>
              <a:rPr lang="en-GB" sz="1000" dirty="0">
                <a:latin typeface="Arial" panose="020B0604020202020204" pitchFamily="34" charset="0"/>
                <a:cs typeface="Arial" panose="020B0604020202020204" pitchFamily="34" charset="0"/>
              </a:rPr>
              <a:t>A man called Barabbas was in prison with the insurrectionists who had committed murder in the uprising. </a:t>
            </a:r>
            <a:r>
              <a:rPr lang="en-GB" sz="1000" baseline="30000" dirty="0">
                <a:latin typeface="Arial" panose="020B0604020202020204" pitchFamily="34" charset="0"/>
                <a:cs typeface="Arial" panose="020B0604020202020204" pitchFamily="34" charset="0"/>
              </a:rPr>
              <a:t>8 </a:t>
            </a:r>
            <a:r>
              <a:rPr lang="en-GB" sz="1000" dirty="0">
                <a:latin typeface="Arial" panose="020B0604020202020204" pitchFamily="34" charset="0"/>
                <a:cs typeface="Arial" panose="020B0604020202020204" pitchFamily="34" charset="0"/>
              </a:rPr>
              <a:t>The crowd came up and asked Pilate to do for them what he usually </a:t>
            </a:r>
            <a:r>
              <a:rPr lang="en-GB" sz="1000" dirty="0" smtClean="0">
                <a:latin typeface="Arial" panose="020B0604020202020204" pitchFamily="34" charset="0"/>
                <a:cs typeface="Arial" panose="020B0604020202020204" pitchFamily="34" charset="0"/>
              </a:rPr>
              <a:t>did.</a:t>
            </a:r>
            <a:r>
              <a:rPr lang="en-GB" sz="1000" baseline="30000" dirty="0" smtClean="0">
                <a:latin typeface="Arial" panose="020B0604020202020204" pitchFamily="34" charset="0"/>
                <a:cs typeface="Arial" panose="020B0604020202020204" pitchFamily="34" charset="0"/>
              </a:rPr>
              <a:t>9</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“Do you want me to release to you the king of the Jews?” asked Pilate, </a:t>
            </a:r>
            <a:r>
              <a:rPr lang="en-GB" sz="1000" baseline="30000" dirty="0">
                <a:latin typeface="Arial" panose="020B0604020202020204" pitchFamily="34" charset="0"/>
                <a:cs typeface="Arial" panose="020B0604020202020204" pitchFamily="34" charset="0"/>
              </a:rPr>
              <a:t>10 </a:t>
            </a:r>
            <a:r>
              <a:rPr lang="en-GB" sz="1000" dirty="0">
                <a:latin typeface="Arial" panose="020B0604020202020204" pitchFamily="34" charset="0"/>
                <a:cs typeface="Arial" panose="020B0604020202020204" pitchFamily="34" charset="0"/>
              </a:rPr>
              <a:t>knowing it was out of self-interest that the chief priests had handed Jesus over to him. </a:t>
            </a:r>
            <a:r>
              <a:rPr lang="en-GB" sz="1000" baseline="30000" dirty="0">
                <a:latin typeface="Arial" panose="020B0604020202020204" pitchFamily="34" charset="0"/>
                <a:cs typeface="Arial" panose="020B0604020202020204" pitchFamily="34" charset="0"/>
              </a:rPr>
              <a:t>11 </a:t>
            </a:r>
            <a:r>
              <a:rPr lang="en-GB" sz="1000" dirty="0">
                <a:latin typeface="Arial" panose="020B0604020202020204" pitchFamily="34" charset="0"/>
                <a:cs typeface="Arial" panose="020B0604020202020204" pitchFamily="34" charset="0"/>
              </a:rPr>
              <a:t>But the chief priests stirred up the crowd to have Pilate release Barabbas </a:t>
            </a:r>
            <a:r>
              <a:rPr lang="en-GB" sz="1000" dirty="0" smtClean="0">
                <a:latin typeface="Arial" panose="020B0604020202020204" pitchFamily="34" charset="0"/>
                <a:cs typeface="Arial" panose="020B0604020202020204" pitchFamily="34" charset="0"/>
              </a:rPr>
              <a:t>instead.</a:t>
            </a:r>
            <a:r>
              <a:rPr lang="en-GB" sz="1000" baseline="30000" dirty="0" smtClean="0">
                <a:latin typeface="Arial" panose="020B0604020202020204" pitchFamily="34" charset="0"/>
                <a:cs typeface="Arial" panose="020B0604020202020204" pitchFamily="34" charset="0"/>
              </a:rPr>
              <a:t>12</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“What shall I do, then, with the one you call the king of the Jews?” Pilate asked </a:t>
            </a:r>
            <a:r>
              <a:rPr lang="en-GB" sz="1000" dirty="0" smtClean="0">
                <a:latin typeface="Arial" panose="020B0604020202020204" pitchFamily="34" charset="0"/>
                <a:cs typeface="Arial" panose="020B0604020202020204" pitchFamily="34" charset="0"/>
              </a:rPr>
              <a:t>them.</a:t>
            </a:r>
            <a:r>
              <a:rPr lang="en-GB" sz="1000" baseline="30000" dirty="0" smtClean="0">
                <a:latin typeface="Arial" panose="020B0604020202020204" pitchFamily="34" charset="0"/>
                <a:cs typeface="Arial" panose="020B0604020202020204" pitchFamily="34" charset="0"/>
              </a:rPr>
              <a:t>13</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“Crucify him!” they </a:t>
            </a:r>
            <a:r>
              <a:rPr lang="en-GB" sz="1000" dirty="0" smtClean="0">
                <a:latin typeface="Arial" panose="020B0604020202020204" pitchFamily="34" charset="0"/>
                <a:cs typeface="Arial" panose="020B0604020202020204" pitchFamily="34" charset="0"/>
              </a:rPr>
              <a:t>shouted.</a:t>
            </a:r>
            <a:r>
              <a:rPr lang="en-GB" sz="1000" baseline="30000" dirty="0" smtClean="0">
                <a:latin typeface="Arial" panose="020B0604020202020204" pitchFamily="34" charset="0"/>
                <a:cs typeface="Arial" panose="020B0604020202020204" pitchFamily="34" charset="0"/>
              </a:rPr>
              <a:t>14</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“Why? What crime has he committed?” asked </a:t>
            </a:r>
            <a:r>
              <a:rPr lang="en-GB" sz="1000" dirty="0" smtClean="0">
                <a:latin typeface="Arial" panose="020B0604020202020204" pitchFamily="34" charset="0"/>
                <a:cs typeface="Arial" panose="020B0604020202020204" pitchFamily="34" charset="0"/>
              </a:rPr>
              <a:t>Pilate. But </a:t>
            </a:r>
            <a:r>
              <a:rPr lang="en-GB" sz="1000" dirty="0">
                <a:latin typeface="Arial" panose="020B0604020202020204" pitchFamily="34" charset="0"/>
                <a:cs typeface="Arial" panose="020B0604020202020204" pitchFamily="34" charset="0"/>
              </a:rPr>
              <a:t>they shouted all the louder, “Crucify him</a:t>
            </a:r>
            <a:r>
              <a:rPr lang="en-GB" sz="1000" dirty="0" smtClean="0">
                <a:latin typeface="Arial" panose="020B0604020202020204" pitchFamily="34" charset="0"/>
                <a:cs typeface="Arial" panose="020B0604020202020204" pitchFamily="34" charset="0"/>
              </a:rPr>
              <a:t>!”</a:t>
            </a:r>
            <a:r>
              <a:rPr lang="en-GB" sz="1000" baseline="30000" dirty="0" smtClean="0">
                <a:latin typeface="Arial" panose="020B0604020202020204" pitchFamily="34" charset="0"/>
                <a:cs typeface="Arial" panose="020B0604020202020204" pitchFamily="34" charset="0"/>
              </a:rPr>
              <a:t>15</a:t>
            </a:r>
            <a:r>
              <a:rPr lang="en-GB" sz="1000" baseline="30000" dirty="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Wanting to satisfy the crowd, Pilate released Barabbas to them. He had Jesus flogged, and handed him over to be crucified</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Reflection</a:t>
            </a:r>
          </a:p>
          <a:p>
            <a:r>
              <a:rPr lang="en-GB" sz="1000" dirty="0">
                <a:latin typeface="Arial" panose="020B0604020202020204" pitchFamily="34" charset="0"/>
                <a:cs typeface="Arial" panose="020B0604020202020204" pitchFamily="34" charset="0"/>
              </a:rPr>
              <a:t>Pilate knew Jesus was innocent. </a:t>
            </a:r>
            <a:r>
              <a:rPr lang="en-GB" sz="1000" dirty="0" smtClean="0">
                <a:latin typeface="Arial" panose="020B0604020202020204" pitchFamily="34" charset="0"/>
                <a:cs typeface="Arial" panose="020B0604020202020204" pitchFamily="34" charset="0"/>
              </a:rPr>
              <a:t>But </a:t>
            </a:r>
            <a:r>
              <a:rPr lang="en-GB" sz="1000" dirty="0">
                <a:latin typeface="Arial" panose="020B0604020202020204" pitchFamily="34" charset="0"/>
                <a:cs typeface="Arial" panose="020B0604020202020204" pitchFamily="34" charset="0"/>
              </a:rPr>
              <a:t>to appease the Jews, he had Him scourged. He took the easy way out. He did what was popular rather than what was right. Jesus suffered humiliating, disfiguring, excruciating pain for Pilate’s weakness and failure to do what was right. How often do we do what is popular rather than what is </a:t>
            </a:r>
            <a:r>
              <a:rPr lang="en-GB" sz="1000" dirty="0" smtClean="0">
                <a:latin typeface="Arial" panose="020B0604020202020204" pitchFamily="34" charset="0"/>
                <a:cs typeface="Arial" panose="020B0604020202020204" pitchFamily="34" charset="0"/>
              </a:rPr>
              <a:t>right. Jesus </a:t>
            </a:r>
            <a:r>
              <a:rPr lang="en-GB" sz="1000" dirty="0">
                <a:latin typeface="Arial" panose="020B0604020202020204" pitchFamily="34" charset="0"/>
                <a:cs typeface="Arial" panose="020B0604020202020204" pitchFamily="34" charset="0"/>
              </a:rPr>
              <a:t>willingly took on Pilate’s sins at great cost and pain to Himself. When we act like Pilate (not doing what we know is right), Jesus suffers again for us</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Questions</a:t>
            </a:r>
          </a:p>
          <a:p>
            <a:r>
              <a:rPr lang="en-GB" sz="1000" dirty="0">
                <a:latin typeface="Arial" panose="020B0604020202020204" pitchFamily="34" charset="0"/>
                <a:cs typeface="Arial" panose="020B0604020202020204" pitchFamily="34" charset="0"/>
              </a:rPr>
              <a:t>How often do I go along with crowd, even when I know it is wrong? </a:t>
            </a:r>
            <a:r>
              <a:rPr lang="en-GB" sz="1000" dirty="0" smtClean="0">
                <a:latin typeface="Arial" panose="020B0604020202020204" pitchFamily="34" charset="0"/>
                <a:cs typeface="Arial" panose="020B0604020202020204" pitchFamily="34" charset="0"/>
              </a:rPr>
              <a:t>How </a:t>
            </a:r>
            <a:r>
              <a:rPr lang="en-GB" sz="1000" dirty="0">
                <a:latin typeface="Arial" panose="020B0604020202020204" pitchFamily="34" charset="0"/>
                <a:cs typeface="Arial" panose="020B0604020202020204" pitchFamily="34" charset="0"/>
              </a:rPr>
              <a:t>often do I forgive others’ </a:t>
            </a:r>
            <a:r>
              <a:rPr lang="en-GB" sz="1000" dirty="0" smtClean="0">
                <a:latin typeface="Arial" panose="020B0604020202020204" pitchFamily="34" charset="0"/>
                <a:cs typeface="Arial" panose="020B0604020202020204" pitchFamily="34" charset="0"/>
              </a:rPr>
              <a:t>behaviour </a:t>
            </a:r>
            <a:r>
              <a:rPr lang="en-GB" sz="1000" dirty="0">
                <a:latin typeface="Arial" panose="020B0604020202020204" pitchFamily="34" charset="0"/>
                <a:cs typeface="Arial" panose="020B0604020202020204" pitchFamily="34" charset="0"/>
              </a:rPr>
              <a:t>toward me? Am I willing to endure and accept ridicule, pain, and suffering to do the right things</a:t>
            </a:r>
            <a:r>
              <a:rPr lang="en-GB" sz="1000" dirty="0" smtClean="0">
                <a:latin typeface="Arial" panose="020B0604020202020204" pitchFamily="34" charset="0"/>
                <a:cs typeface="Arial" panose="020B0604020202020204" pitchFamily="34" charset="0"/>
              </a:rPr>
              <a:t>?</a:t>
            </a:r>
          </a:p>
          <a:p>
            <a:endParaRPr lang="en-GB" sz="1000" dirty="0" smtClean="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We Pray for the Gift of Purity of Heart</a:t>
            </a:r>
            <a:endParaRPr lang="en-GB" sz="1000" b="1" dirty="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pray that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have the strength to follow Jesus’s example in the scourging—to do what is right—not what is popular.</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94E292-E63B-4928-A81F-F76B10F5FE2F}" type="slidenum">
              <a:rPr lang="en-GB" smtClean="0"/>
              <a:t>41</a:t>
            </a:fld>
            <a:endParaRPr lang="en-GB"/>
          </a:p>
        </p:txBody>
      </p:sp>
    </p:spTree>
    <p:extLst>
      <p:ext uri="{BB962C8B-B14F-4D97-AF65-F5344CB8AC3E}">
        <p14:creationId xmlns:p14="http://schemas.microsoft.com/office/powerpoint/2010/main" val="8107412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42</a:t>
            </a:fld>
            <a:endParaRPr lang="en-GB"/>
          </a:p>
        </p:txBody>
      </p:sp>
    </p:spTree>
    <p:extLst>
      <p:ext uri="{BB962C8B-B14F-4D97-AF65-F5344CB8AC3E}">
        <p14:creationId xmlns:p14="http://schemas.microsoft.com/office/powerpoint/2010/main" val="33072729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8680" y="4343400"/>
            <a:ext cx="5760640" cy="4477072"/>
          </a:xfrm>
        </p:spPr>
        <p:txBody>
          <a:bodyPr/>
          <a:lstStyle/>
          <a:p>
            <a:r>
              <a:rPr lang="en-GB" sz="1000" b="1" dirty="0" smtClean="0">
                <a:latin typeface="Arial" pitchFamily="34" charset="0"/>
                <a:cs typeface="Arial" panose="020B0604020202020204" pitchFamily="34" charset="0"/>
              </a:rPr>
              <a:t>Matthew 27:27-31</a:t>
            </a:r>
          </a:p>
          <a:p>
            <a:r>
              <a:rPr lang="en-GB" sz="1000" baseline="30000" dirty="0">
                <a:latin typeface="Arial" panose="020B0604020202020204" pitchFamily="34" charset="0"/>
                <a:cs typeface="Arial" panose="020B0604020202020204" pitchFamily="34" charset="0"/>
              </a:rPr>
              <a:t>27 </a:t>
            </a:r>
            <a:r>
              <a:rPr lang="en-GB" sz="1000" dirty="0">
                <a:latin typeface="Arial" panose="020B0604020202020204" pitchFamily="34" charset="0"/>
                <a:cs typeface="Arial" panose="020B0604020202020204" pitchFamily="34" charset="0"/>
              </a:rPr>
              <a:t>Then the governor’s soldiers took Jesus into the </a:t>
            </a:r>
            <a:r>
              <a:rPr lang="en-GB" sz="1000" dirty="0" err="1">
                <a:latin typeface="Arial" panose="020B0604020202020204" pitchFamily="34" charset="0"/>
                <a:cs typeface="Arial" panose="020B0604020202020204" pitchFamily="34" charset="0"/>
              </a:rPr>
              <a:t>Praetorium</a:t>
            </a:r>
            <a:r>
              <a:rPr lang="en-GB" sz="1000" dirty="0">
                <a:latin typeface="Arial" panose="020B0604020202020204" pitchFamily="34" charset="0"/>
                <a:cs typeface="Arial" panose="020B0604020202020204" pitchFamily="34" charset="0"/>
              </a:rPr>
              <a:t> and gathered the whole company of soldiers around him. </a:t>
            </a:r>
            <a:r>
              <a:rPr lang="en-GB" sz="1000" baseline="30000" dirty="0">
                <a:latin typeface="Arial" panose="020B0604020202020204" pitchFamily="34" charset="0"/>
                <a:cs typeface="Arial" panose="020B0604020202020204" pitchFamily="34" charset="0"/>
              </a:rPr>
              <a:t>28 </a:t>
            </a:r>
            <a:r>
              <a:rPr lang="en-GB" sz="1000" dirty="0">
                <a:latin typeface="Arial" panose="020B0604020202020204" pitchFamily="34" charset="0"/>
                <a:cs typeface="Arial" panose="020B0604020202020204" pitchFamily="34" charset="0"/>
              </a:rPr>
              <a:t>They stripped him and put a scarlet robe on him, </a:t>
            </a:r>
            <a:r>
              <a:rPr lang="en-GB" sz="1000" baseline="30000" dirty="0">
                <a:latin typeface="Arial" panose="020B0604020202020204" pitchFamily="34" charset="0"/>
                <a:cs typeface="Arial" panose="020B0604020202020204" pitchFamily="34" charset="0"/>
              </a:rPr>
              <a:t>29 </a:t>
            </a:r>
            <a:r>
              <a:rPr lang="en-GB" sz="1000" dirty="0">
                <a:latin typeface="Arial" panose="020B0604020202020204" pitchFamily="34" charset="0"/>
                <a:cs typeface="Arial" panose="020B0604020202020204" pitchFamily="34" charset="0"/>
              </a:rPr>
              <a:t>and then twisted together a crown of thorns and set it on his head. They put a staff in his right hand. Then they knelt in front of him and mocked him. “Hail, king of the Jews!” they said. </a:t>
            </a:r>
            <a:r>
              <a:rPr lang="en-GB" sz="1000" baseline="30000" dirty="0">
                <a:latin typeface="Arial" panose="020B0604020202020204" pitchFamily="34" charset="0"/>
                <a:cs typeface="Arial" panose="020B0604020202020204" pitchFamily="34" charset="0"/>
              </a:rPr>
              <a:t>30 </a:t>
            </a:r>
            <a:r>
              <a:rPr lang="en-GB" sz="1000" dirty="0">
                <a:latin typeface="Arial" panose="020B0604020202020204" pitchFamily="34" charset="0"/>
                <a:cs typeface="Arial" panose="020B0604020202020204" pitchFamily="34" charset="0"/>
              </a:rPr>
              <a:t>They spit on him, and took the staff and struck him on the head again and again. </a:t>
            </a:r>
            <a:r>
              <a:rPr lang="en-GB" sz="1000" baseline="30000" dirty="0">
                <a:latin typeface="Arial" panose="020B0604020202020204" pitchFamily="34" charset="0"/>
                <a:cs typeface="Arial" panose="020B0604020202020204" pitchFamily="34" charset="0"/>
              </a:rPr>
              <a:t>31 </a:t>
            </a:r>
            <a:r>
              <a:rPr lang="en-GB" sz="1000" dirty="0">
                <a:latin typeface="Arial" panose="020B0604020202020204" pitchFamily="34" charset="0"/>
                <a:cs typeface="Arial" panose="020B0604020202020204" pitchFamily="34" charset="0"/>
              </a:rPr>
              <a:t>After they had mocked him, they took off the robe and put his own clothes on him. Then they led him away to crucify him</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Reflection</a:t>
            </a:r>
          </a:p>
          <a:p>
            <a:r>
              <a:rPr lang="en-GB" sz="1000" dirty="0">
                <a:latin typeface="Arial" panose="020B0604020202020204" pitchFamily="34" charset="0"/>
                <a:cs typeface="Arial" panose="020B0604020202020204" pitchFamily="34" charset="0"/>
              </a:rPr>
              <a:t>More humiliation and cruelty piled on top of a savage beating. Jesus’s torturers beat Him mercilessly, but that did not satisfy </a:t>
            </a:r>
            <a:r>
              <a:rPr lang="en-GB" sz="1000" dirty="0" smtClean="0">
                <a:latin typeface="Arial" panose="020B0604020202020204" pitchFamily="34" charset="0"/>
                <a:cs typeface="Arial" panose="020B0604020202020204" pitchFamily="34" charset="0"/>
              </a:rPr>
              <a:t>them, they </a:t>
            </a:r>
            <a:r>
              <a:rPr lang="en-GB" sz="1000" dirty="0">
                <a:latin typeface="Arial" panose="020B0604020202020204" pitchFamily="34" charset="0"/>
                <a:cs typeface="Arial" panose="020B0604020202020204" pitchFamily="34" charset="0"/>
              </a:rPr>
              <a:t>needed to humiliate Him further by mocking Him. </a:t>
            </a:r>
            <a:r>
              <a:rPr lang="en-GB" sz="1000" dirty="0" smtClean="0">
                <a:latin typeface="Arial" panose="020B0604020202020204" pitchFamily="34" charset="0"/>
                <a:cs typeface="Arial" panose="020B0604020202020204" pitchFamily="34" charset="0"/>
              </a:rPr>
              <a:t>Jesus </a:t>
            </a:r>
            <a:r>
              <a:rPr lang="en-GB" sz="1000" dirty="0">
                <a:latin typeface="Arial" panose="020B0604020202020204" pitchFamily="34" charset="0"/>
                <a:cs typeface="Arial" panose="020B0604020202020204" pitchFamily="34" charset="0"/>
              </a:rPr>
              <a:t>came into this world humbly to teach the way of salvation. But God’s way is not man’s way. God’s way is through humility: </a:t>
            </a:r>
            <a:r>
              <a:rPr lang="en-GB" sz="1000" dirty="0" smtClean="0">
                <a:latin typeface="Arial" panose="020B0604020202020204" pitchFamily="34" charset="0"/>
                <a:cs typeface="Arial" panose="020B0604020202020204" pitchFamily="34" charset="0"/>
              </a:rPr>
              <a:t>recognising </a:t>
            </a:r>
            <a:r>
              <a:rPr lang="en-GB" sz="1000" dirty="0">
                <a:latin typeface="Arial" panose="020B0604020202020204" pitchFamily="34" charset="0"/>
                <a:cs typeface="Arial" panose="020B0604020202020204" pitchFamily="34" charset="0"/>
              </a:rPr>
              <a:t>nothing good is possible without God. Man is proud, believing he can achieve greatness without God’s grace. In this pride, man is capable of great cruelty as demonstrated by the crowning with thorns. </a:t>
            </a:r>
            <a:r>
              <a:rPr lang="en-GB" sz="1000" dirty="0" smtClean="0">
                <a:latin typeface="Arial" panose="020B0604020202020204" pitchFamily="34" charset="0"/>
                <a:cs typeface="Arial" panose="020B0604020202020204" pitchFamily="34" charset="0"/>
              </a:rPr>
              <a:t>He </a:t>
            </a:r>
            <a:r>
              <a:rPr lang="en-GB" sz="1000" dirty="0">
                <a:latin typeface="Arial" panose="020B0604020202020204" pitchFamily="34" charset="0"/>
                <a:cs typeface="Arial" panose="020B0604020202020204" pitchFamily="34" charset="0"/>
              </a:rPr>
              <a:t>did not despair or turn away from God’s will because it was unpopular or because the crowd made fun of Him. In loving tolerance, He forgave all of His tormenters—He saved all of mankind— past, present, and future —from </a:t>
            </a:r>
            <a:r>
              <a:rPr lang="en-GB" sz="1000" dirty="0" smtClean="0">
                <a:latin typeface="Arial" panose="020B0604020202020204" pitchFamily="34" charset="0"/>
                <a:cs typeface="Arial" panose="020B0604020202020204" pitchFamily="34" charset="0"/>
              </a:rPr>
              <a:t>sin</a:t>
            </a:r>
            <a:r>
              <a:rPr lang="en-GB" sz="1000" dirty="0">
                <a:latin typeface="Arial" panose="020B0604020202020204" pitchFamily="34" charset="0"/>
                <a:cs typeface="Arial" panose="020B0604020202020204" pitchFamily="34" charset="0"/>
              </a:rPr>
              <a:t>. We have but to follow in His path—to follow the model He presented to us when His tormentors crowned Him King of the Jews</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Questions</a:t>
            </a:r>
          </a:p>
          <a:p>
            <a:r>
              <a:rPr lang="en-GB" sz="1000" dirty="0">
                <a:latin typeface="Arial" panose="020B0604020202020204" pitchFamily="34" charset="0"/>
                <a:cs typeface="Arial" panose="020B0604020202020204" pitchFamily="34" charset="0"/>
              </a:rPr>
              <a:t>Do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deny God’s path out of fear of embarrassment or ridicule? Do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back down when challenged or when </a:t>
            </a:r>
            <a:r>
              <a:rPr lang="en-GB" sz="1000" dirty="0" smtClean="0">
                <a:latin typeface="Arial" panose="020B0604020202020204" pitchFamily="34" charset="0"/>
                <a:cs typeface="Arial" panose="020B0604020202020204" pitchFamily="34" charset="0"/>
              </a:rPr>
              <a:t>we are made </a:t>
            </a:r>
            <a:r>
              <a:rPr lang="en-GB" sz="1000" dirty="0">
                <a:latin typeface="Arial" panose="020B0604020202020204" pitchFamily="34" charset="0"/>
                <a:cs typeface="Arial" panose="020B0604020202020204" pitchFamily="34" charset="0"/>
              </a:rPr>
              <a:t>fun of for choosing Christ’s way? How often have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joined in on the humiliation of another person</a:t>
            </a:r>
            <a:r>
              <a:rPr lang="en-GB" sz="1000" dirty="0" smtClean="0">
                <a:latin typeface="Arial" panose="020B0604020202020204" pitchFamily="34" charset="0"/>
                <a:cs typeface="Arial" panose="020B0604020202020204" pitchFamily="34" charset="0"/>
              </a:rPr>
              <a:t>?</a:t>
            </a:r>
          </a:p>
          <a:p>
            <a:endParaRPr lang="en-GB" sz="1000"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We Pray for Moral Courage</a:t>
            </a:r>
          </a:p>
          <a:p>
            <a:r>
              <a:rPr lang="en-GB" sz="1000" dirty="0" smtClean="0">
                <a:latin typeface="Arial" pitchFamily="34" charset="0"/>
                <a:cs typeface="Arial" pitchFamily="34" charset="0"/>
              </a:rPr>
              <a:t>We </a:t>
            </a:r>
            <a:r>
              <a:rPr lang="en-GB" sz="1000" dirty="0">
                <a:latin typeface="Arial" pitchFamily="34" charset="0"/>
                <a:cs typeface="Arial" pitchFamily="34" charset="0"/>
              </a:rPr>
              <a:t>pray that </a:t>
            </a:r>
            <a:r>
              <a:rPr lang="en-GB" sz="1000" dirty="0" smtClean="0">
                <a:latin typeface="Arial" pitchFamily="34" charset="0"/>
                <a:cs typeface="Arial" pitchFamily="34" charset="0"/>
              </a:rPr>
              <a:t>we humbly </a:t>
            </a:r>
            <a:r>
              <a:rPr lang="en-GB" sz="1000" dirty="0">
                <a:latin typeface="Arial" pitchFamily="34" charset="0"/>
                <a:cs typeface="Arial" pitchFamily="34" charset="0"/>
              </a:rPr>
              <a:t>pursue Christ’s path of love and tolerance toward those who might persecute or ridicule </a:t>
            </a:r>
            <a:r>
              <a:rPr lang="en-GB" sz="1000" dirty="0" smtClean="0">
                <a:latin typeface="Arial" pitchFamily="34" charset="0"/>
                <a:cs typeface="Arial" pitchFamily="34" charset="0"/>
              </a:rPr>
              <a:t>us; </a:t>
            </a:r>
            <a:r>
              <a:rPr lang="en-GB" sz="1000" dirty="0">
                <a:latin typeface="Arial" pitchFamily="34" charset="0"/>
                <a:cs typeface="Arial" pitchFamily="34" charset="0"/>
              </a:rPr>
              <a:t>that </a:t>
            </a:r>
            <a:r>
              <a:rPr lang="en-GB" sz="1000" dirty="0" smtClean="0">
                <a:latin typeface="Arial" pitchFamily="34" charset="0"/>
                <a:cs typeface="Arial" pitchFamily="34" charset="0"/>
              </a:rPr>
              <a:t>we do </a:t>
            </a:r>
            <a:r>
              <a:rPr lang="en-GB" sz="1000" dirty="0">
                <a:latin typeface="Arial" pitchFamily="34" charset="0"/>
                <a:cs typeface="Arial" pitchFamily="34" charset="0"/>
              </a:rPr>
              <a:t>not allow ridicule or embarrassment to ever deter </a:t>
            </a:r>
            <a:r>
              <a:rPr lang="en-GB" sz="1000" dirty="0" smtClean="0">
                <a:latin typeface="Arial" pitchFamily="34" charset="0"/>
                <a:cs typeface="Arial" pitchFamily="34" charset="0"/>
              </a:rPr>
              <a:t>us from </a:t>
            </a:r>
            <a:r>
              <a:rPr lang="en-GB" sz="1000" dirty="0">
                <a:latin typeface="Arial" pitchFamily="34" charset="0"/>
                <a:cs typeface="Arial" pitchFamily="34" charset="0"/>
              </a:rPr>
              <a:t>Christ’s way.</a:t>
            </a:r>
          </a:p>
          <a:p>
            <a:endParaRPr lang="en-GB"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094E292-E63B-4928-A81F-F76B10F5FE2F}" type="slidenum">
              <a:rPr lang="en-GB" smtClean="0"/>
              <a:t>43</a:t>
            </a:fld>
            <a:endParaRPr lang="en-GB"/>
          </a:p>
        </p:txBody>
      </p:sp>
    </p:spTree>
    <p:extLst>
      <p:ext uri="{BB962C8B-B14F-4D97-AF65-F5344CB8AC3E}">
        <p14:creationId xmlns:p14="http://schemas.microsoft.com/office/powerpoint/2010/main" val="14115962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44</a:t>
            </a:fld>
            <a:endParaRPr lang="en-GB"/>
          </a:p>
        </p:txBody>
      </p:sp>
    </p:spTree>
    <p:extLst>
      <p:ext uri="{BB962C8B-B14F-4D97-AF65-F5344CB8AC3E}">
        <p14:creationId xmlns:p14="http://schemas.microsoft.com/office/powerpoint/2010/main" val="5677591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4664" y="4343400"/>
            <a:ext cx="6120680" cy="4333056"/>
          </a:xfrm>
        </p:spPr>
        <p:txBody>
          <a:bodyPr/>
          <a:lstStyle/>
          <a:p>
            <a:r>
              <a:rPr lang="en-GB" sz="1000" b="1" dirty="0">
                <a:latin typeface="Arial" pitchFamily="34" charset="0"/>
                <a:cs typeface="Arial" pitchFamily="34" charset="0"/>
              </a:rPr>
              <a:t>Mark </a:t>
            </a:r>
            <a:r>
              <a:rPr lang="en-GB" sz="1000" b="1" dirty="0" smtClean="0">
                <a:latin typeface="Arial" pitchFamily="34" charset="0"/>
                <a:cs typeface="Arial" pitchFamily="34" charset="0"/>
              </a:rPr>
              <a:t>15:20-22</a:t>
            </a:r>
            <a:endParaRPr lang="en-GB" sz="1000" baseline="30000" dirty="0" smtClean="0">
              <a:latin typeface="Arial" pitchFamily="34" charset="0"/>
              <a:cs typeface="Arial" pitchFamily="34" charset="0"/>
            </a:endParaRPr>
          </a:p>
          <a:p>
            <a:r>
              <a:rPr lang="en-GB" sz="1000" baseline="30000" dirty="0" smtClean="0">
                <a:latin typeface="Arial" pitchFamily="34" charset="0"/>
                <a:cs typeface="Arial" pitchFamily="34" charset="0"/>
              </a:rPr>
              <a:t>20</a:t>
            </a:r>
            <a:r>
              <a:rPr lang="en-GB" sz="1000" baseline="30000" dirty="0">
                <a:latin typeface="Arial" pitchFamily="34" charset="0"/>
                <a:cs typeface="Arial" pitchFamily="34" charset="0"/>
              </a:rPr>
              <a:t> </a:t>
            </a:r>
            <a:r>
              <a:rPr lang="en-GB" sz="1000" dirty="0">
                <a:latin typeface="Arial" pitchFamily="34" charset="0"/>
                <a:cs typeface="Arial" pitchFamily="34" charset="0"/>
              </a:rPr>
              <a:t>And when they had mocked him, they took off the purple robe and put his own clothes on him. Then they led him out to crucify </a:t>
            </a:r>
            <a:r>
              <a:rPr lang="en-GB" sz="1000" dirty="0" smtClean="0">
                <a:latin typeface="Arial" pitchFamily="34" charset="0"/>
                <a:cs typeface="Arial" pitchFamily="34" charset="0"/>
              </a:rPr>
              <a:t>him.</a:t>
            </a:r>
            <a:r>
              <a:rPr lang="en-GB" sz="1000" baseline="30000" dirty="0" smtClean="0">
                <a:latin typeface="Arial" pitchFamily="34" charset="0"/>
                <a:cs typeface="Arial" pitchFamily="34" charset="0"/>
              </a:rPr>
              <a:t>21</a:t>
            </a:r>
            <a:r>
              <a:rPr lang="en-GB" sz="1000" baseline="30000" dirty="0">
                <a:latin typeface="Arial" pitchFamily="34" charset="0"/>
                <a:cs typeface="Arial" pitchFamily="34" charset="0"/>
              </a:rPr>
              <a:t> </a:t>
            </a:r>
            <a:r>
              <a:rPr lang="en-GB" sz="1000" dirty="0">
                <a:latin typeface="Arial" pitchFamily="34" charset="0"/>
                <a:cs typeface="Arial" pitchFamily="34" charset="0"/>
              </a:rPr>
              <a:t>A certain man from Cyrene, Simon, the father of Alexander and Rufus, was passing by on his way in from the country, and they forced him to carry the cross. </a:t>
            </a:r>
            <a:r>
              <a:rPr lang="en-GB" sz="1000" baseline="30000" dirty="0">
                <a:latin typeface="Arial" pitchFamily="34" charset="0"/>
                <a:cs typeface="Arial" pitchFamily="34" charset="0"/>
              </a:rPr>
              <a:t>22 </a:t>
            </a:r>
            <a:r>
              <a:rPr lang="en-GB" sz="1000" dirty="0">
                <a:latin typeface="Arial" pitchFamily="34" charset="0"/>
                <a:cs typeface="Arial" pitchFamily="34" charset="0"/>
              </a:rPr>
              <a:t>They brought Jesus to the place </a:t>
            </a:r>
            <a:r>
              <a:rPr lang="en-GB" sz="1000" dirty="0" smtClean="0">
                <a:latin typeface="Arial" pitchFamily="34" charset="0"/>
                <a:cs typeface="Arial" pitchFamily="34" charset="0"/>
              </a:rPr>
              <a:t>called Golgotha </a:t>
            </a:r>
            <a:r>
              <a:rPr lang="en-GB" sz="1000" dirty="0">
                <a:latin typeface="Arial" pitchFamily="34" charset="0"/>
                <a:cs typeface="Arial" pitchFamily="34" charset="0"/>
              </a:rPr>
              <a:t>(which means “the place of the skull”). </a:t>
            </a:r>
            <a:endParaRPr lang="en-GB" sz="1000" dirty="0" smtClean="0">
              <a:latin typeface="Arial" pitchFamily="34" charset="0"/>
              <a:cs typeface="Arial" pitchFamily="34" charset="0"/>
            </a:endParaRPr>
          </a:p>
          <a:p>
            <a:endParaRPr lang="en-GB" sz="1000" dirty="0">
              <a:latin typeface="Arial" pitchFamily="34" charset="0"/>
              <a:cs typeface="Arial" pitchFamily="34" charset="0"/>
            </a:endParaRPr>
          </a:p>
          <a:p>
            <a:r>
              <a:rPr lang="en-GB" sz="1000" b="1" dirty="0" smtClean="0">
                <a:latin typeface="Arial" pitchFamily="34" charset="0"/>
                <a:cs typeface="Arial" pitchFamily="34" charset="0"/>
              </a:rPr>
              <a:t>Reflection</a:t>
            </a:r>
          </a:p>
          <a:p>
            <a:r>
              <a:rPr lang="en-GB" sz="1000" dirty="0">
                <a:latin typeface="Arial" pitchFamily="34" charset="0"/>
                <a:cs typeface="Arial" pitchFamily="34" charset="0"/>
              </a:rPr>
              <a:t>Jesus was forced to carry His Cross to His own execution. After torture and </a:t>
            </a:r>
            <a:r>
              <a:rPr lang="en-GB" sz="1000" dirty="0" smtClean="0">
                <a:latin typeface="Arial" pitchFamily="34" charset="0"/>
                <a:cs typeface="Arial" pitchFamily="34" charset="0"/>
              </a:rPr>
              <a:t>humiliation Jesus </a:t>
            </a:r>
            <a:r>
              <a:rPr lang="en-GB" sz="1000" dirty="0">
                <a:latin typeface="Arial" pitchFamily="34" charset="0"/>
                <a:cs typeface="Arial" pitchFamily="34" charset="0"/>
              </a:rPr>
              <a:t>picked up His Cross and headed to Calvary. He had a mission to complete. He experienced in that short period of time all the sin and evil in this world—past, present and future—and now it was all in that </a:t>
            </a:r>
            <a:r>
              <a:rPr lang="en-GB" sz="1000" dirty="0" smtClean="0">
                <a:latin typeface="Arial" pitchFamily="34" charset="0"/>
                <a:cs typeface="Arial" pitchFamily="34" charset="0"/>
              </a:rPr>
              <a:t>Cross. </a:t>
            </a:r>
            <a:r>
              <a:rPr lang="en-GB" sz="1000" dirty="0">
                <a:latin typeface="Arial" pitchFamily="34" charset="0"/>
                <a:cs typeface="Arial" pitchFamily="34" charset="0"/>
              </a:rPr>
              <a:t>And when His human body could no longer endure the abuse, He fell—but He did not despair. He allowed Simon to show charity. God worked through Simon for us to see. When, in our human frailty we fall, we must not despair. We must find God in others and accept help on the way to fulfilling God’s will for us, regardless of the pain and suffering we might be forced to endure. Conversely, when we see others suffering to </a:t>
            </a:r>
            <a:r>
              <a:rPr lang="en-GB" sz="1000" dirty="0" smtClean="0">
                <a:latin typeface="Arial" pitchFamily="34" charset="0"/>
                <a:cs typeface="Arial" pitchFamily="34" charset="0"/>
              </a:rPr>
              <a:t>fulfil </a:t>
            </a:r>
            <a:r>
              <a:rPr lang="en-GB" sz="1000" dirty="0">
                <a:latin typeface="Arial" pitchFamily="34" charset="0"/>
                <a:cs typeface="Arial" pitchFamily="34" charset="0"/>
              </a:rPr>
              <a:t>God’s will, we must allow God to work through us, like Simon. He initially did not want to help. </a:t>
            </a:r>
            <a:r>
              <a:rPr lang="en-GB" sz="1000" dirty="0" smtClean="0">
                <a:latin typeface="Arial" pitchFamily="34" charset="0"/>
                <a:cs typeface="Arial" pitchFamily="34" charset="0"/>
              </a:rPr>
              <a:t>However</a:t>
            </a:r>
            <a:r>
              <a:rPr lang="en-GB" sz="1000" dirty="0">
                <a:latin typeface="Arial" pitchFamily="34" charset="0"/>
                <a:cs typeface="Arial" pitchFamily="34" charset="0"/>
              </a:rPr>
              <a:t>, once he started, he had a conversion and found reward in the very act of charity. We, too, must act in charity</a:t>
            </a:r>
            <a:r>
              <a:rPr lang="en-GB" sz="1000" dirty="0" smtClean="0">
                <a:latin typeface="Arial" pitchFamily="34" charset="0"/>
                <a:cs typeface="Arial" pitchFamily="34" charset="0"/>
              </a:rPr>
              <a:t>.</a:t>
            </a:r>
          </a:p>
          <a:p>
            <a:endParaRPr lang="en-GB" sz="1000" dirty="0">
              <a:latin typeface="Arial" pitchFamily="34" charset="0"/>
              <a:cs typeface="Arial" pitchFamily="34" charset="0"/>
            </a:endParaRPr>
          </a:p>
          <a:p>
            <a:r>
              <a:rPr lang="en-GB" sz="1000" b="1" dirty="0" smtClean="0">
                <a:latin typeface="Arial" pitchFamily="34" charset="0"/>
                <a:cs typeface="Arial" pitchFamily="34" charset="0"/>
              </a:rPr>
              <a:t>Questions</a:t>
            </a:r>
          </a:p>
          <a:p>
            <a:r>
              <a:rPr lang="en-GB" sz="1000" dirty="0">
                <a:latin typeface="Arial" pitchFamily="34" charset="0"/>
                <a:cs typeface="Arial" pitchFamily="34" charset="0"/>
              </a:rPr>
              <a:t>Do I act, like Jesus, with complete selflessness in my times of suffering? </a:t>
            </a:r>
            <a:endParaRPr lang="en-GB" sz="1000" dirty="0" smtClean="0">
              <a:latin typeface="Arial" pitchFamily="34" charset="0"/>
              <a:cs typeface="Arial" pitchFamily="34" charset="0"/>
            </a:endParaRPr>
          </a:p>
          <a:p>
            <a:r>
              <a:rPr lang="en-GB" sz="1000" dirty="0" smtClean="0">
                <a:latin typeface="Arial" pitchFamily="34" charset="0"/>
                <a:cs typeface="Arial" pitchFamily="34" charset="0"/>
              </a:rPr>
              <a:t>Simon </a:t>
            </a:r>
            <a:r>
              <a:rPr lang="en-GB" sz="1000" dirty="0">
                <a:latin typeface="Arial" pitchFamily="34" charset="0"/>
                <a:cs typeface="Arial" pitchFamily="34" charset="0"/>
              </a:rPr>
              <a:t>did not know the “stranger” was Jesus, the Son of God. Do I see the Son of God in the strangers around me?</a:t>
            </a:r>
          </a:p>
          <a:p>
            <a:endParaRPr lang="en-GB" sz="1000" dirty="0" smtClean="0">
              <a:latin typeface="Arial" pitchFamily="34" charset="0"/>
              <a:cs typeface="Arial" pitchFamily="34" charset="0"/>
            </a:endParaRPr>
          </a:p>
          <a:p>
            <a:r>
              <a:rPr lang="en-GB" sz="1000" b="1" dirty="0" smtClean="0">
                <a:latin typeface="Arial" pitchFamily="34" charset="0"/>
                <a:cs typeface="Arial" pitchFamily="34" charset="0"/>
              </a:rPr>
              <a:t>We Pray for Patience</a:t>
            </a:r>
          </a:p>
          <a:p>
            <a:r>
              <a:rPr lang="en-GB" sz="1000" dirty="0" smtClean="0">
                <a:latin typeface="Arial" pitchFamily="34" charset="0"/>
                <a:cs typeface="Arial" pitchFamily="34" charset="0"/>
              </a:rPr>
              <a:t>We </a:t>
            </a:r>
            <a:r>
              <a:rPr lang="en-GB" sz="1000" dirty="0">
                <a:latin typeface="Arial" pitchFamily="34" charset="0"/>
                <a:cs typeface="Arial" pitchFamily="34" charset="0"/>
              </a:rPr>
              <a:t>pray that </a:t>
            </a:r>
            <a:r>
              <a:rPr lang="en-GB" sz="1000" dirty="0" smtClean="0">
                <a:latin typeface="Arial" pitchFamily="34" charset="0"/>
                <a:cs typeface="Arial" pitchFamily="34" charset="0"/>
              </a:rPr>
              <a:t>our eyes </a:t>
            </a:r>
            <a:r>
              <a:rPr lang="en-GB" sz="1000" dirty="0">
                <a:latin typeface="Arial" pitchFamily="34" charset="0"/>
                <a:cs typeface="Arial" pitchFamily="34" charset="0"/>
              </a:rPr>
              <a:t>are opened to see Christ in those around </a:t>
            </a:r>
            <a:r>
              <a:rPr lang="en-GB" sz="1000" dirty="0" smtClean="0">
                <a:latin typeface="Arial" pitchFamily="34" charset="0"/>
                <a:cs typeface="Arial" pitchFamily="34" charset="0"/>
              </a:rPr>
              <a:t>us. We </a:t>
            </a:r>
            <a:r>
              <a:rPr lang="en-GB" sz="1000" dirty="0">
                <a:latin typeface="Arial" pitchFamily="34" charset="0"/>
                <a:cs typeface="Arial" pitchFamily="34" charset="0"/>
              </a:rPr>
              <a:t>pray that </a:t>
            </a:r>
            <a:r>
              <a:rPr lang="en-GB" sz="1000" dirty="0" smtClean="0">
                <a:latin typeface="Arial" pitchFamily="34" charset="0"/>
                <a:cs typeface="Arial" pitchFamily="34" charset="0"/>
              </a:rPr>
              <a:t>we </a:t>
            </a:r>
            <a:r>
              <a:rPr lang="en-GB" sz="1000" dirty="0">
                <a:latin typeface="Arial" pitchFamily="34" charset="0"/>
                <a:cs typeface="Arial" pitchFamily="34" charset="0"/>
              </a:rPr>
              <a:t>carry </a:t>
            </a:r>
            <a:r>
              <a:rPr lang="en-GB" sz="1000" dirty="0" smtClean="0">
                <a:latin typeface="Arial" pitchFamily="34" charset="0"/>
                <a:cs typeface="Arial" pitchFamily="34" charset="0"/>
              </a:rPr>
              <a:t>our cross </a:t>
            </a:r>
            <a:r>
              <a:rPr lang="en-GB" sz="1000" dirty="0">
                <a:latin typeface="Arial" pitchFamily="34" charset="0"/>
                <a:cs typeface="Arial" pitchFamily="34" charset="0"/>
              </a:rPr>
              <a:t>lightly and have charity even in </a:t>
            </a:r>
            <a:r>
              <a:rPr lang="en-GB" sz="1000" dirty="0" smtClean="0">
                <a:latin typeface="Arial" pitchFamily="34" charset="0"/>
                <a:cs typeface="Arial" pitchFamily="34" charset="0"/>
              </a:rPr>
              <a:t>our own </a:t>
            </a:r>
            <a:r>
              <a:rPr lang="en-GB" sz="1000" dirty="0">
                <a:latin typeface="Arial" pitchFamily="34" charset="0"/>
                <a:cs typeface="Arial" pitchFamily="34" charset="0"/>
              </a:rPr>
              <a:t>suffering. Jesus carried His Cross so that </a:t>
            </a:r>
            <a:r>
              <a:rPr lang="en-GB" sz="1000" dirty="0" smtClean="0">
                <a:latin typeface="Arial" pitchFamily="34" charset="0"/>
                <a:cs typeface="Arial" pitchFamily="34" charset="0"/>
              </a:rPr>
              <a:t>our cross </a:t>
            </a:r>
            <a:r>
              <a:rPr lang="en-GB" sz="1000" dirty="0">
                <a:latin typeface="Arial" pitchFamily="34" charset="0"/>
                <a:cs typeface="Arial" pitchFamily="34" charset="0"/>
              </a:rPr>
              <a:t>might be bearable—even then, He is there to help </a:t>
            </a:r>
            <a:r>
              <a:rPr lang="en-GB" sz="1000" dirty="0" smtClean="0">
                <a:latin typeface="Arial" pitchFamily="34" charset="0"/>
                <a:cs typeface="Arial" pitchFamily="34" charset="0"/>
              </a:rPr>
              <a:t>us carry ours—for </a:t>
            </a:r>
            <a:r>
              <a:rPr lang="en-GB" sz="1000" dirty="0">
                <a:latin typeface="Arial" pitchFamily="34" charset="0"/>
                <a:cs typeface="Arial" pitchFamily="34" charset="0"/>
              </a:rPr>
              <a:t>on </a:t>
            </a:r>
            <a:r>
              <a:rPr lang="en-GB" sz="1000" dirty="0" smtClean="0">
                <a:latin typeface="Arial" pitchFamily="34" charset="0"/>
                <a:cs typeface="Arial" pitchFamily="34" charset="0"/>
              </a:rPr>
              <a:t>our own</a:t>
            </a:r>
            <a:r>
              <a:rPr lang="en-GB" sz="1000" dirty="0">
                <a:latin typeface="Arial" pitchFamily="34" charset="0"/>
                <a:cs typeface="Arial" pitchFamily="34" charset="0"/>
              </a:rPr>
              <a:t>, </a:t>
            </a:r>
            <a:r>
              <a:rPr lang="en-GB" sz="1000" dirty="0" smtClean="0">
                <a:latin typeface="Arial" pitchFamily="34" charset="0"/>
                <a:cs typeface="Arial" pitchFamily="34" charset="0"/>
              </a:rPr>
              <a:t>we are </a:t>
            </a:r>
            <a:r>
              <a:rPr lang="en-GB" sz="1000" dirty="0">
                <a:latin typeface="Arial" pitchFamily="34" charset="0"/>
                <a:cs typeface="Arial" pitchFamily="34" charset="0"/>
              </a:rPr>
              <a:t>incapable.</a:t>
            </a:r>
          </a:p>
          <a:p>
            <a:endParaRPr lang="en-GB"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094E292-E63B-4928-A81F-F76B10F5FE2F}" type="slidenum">
              <a:rPr lang="en-GB" smtClean="0"/>
              <a:t>45</a:t>
            </a:fld>
            <a:endParaRPr lang="en-GB"/>
          </a:p>
        </p:txBody>
      </p:sp>
    </p:spTree>
    <p:extLst>
      <p:ext uri="{BB962C8B-B14F-4D97-AF65-F5344CB8AC3E}">
        <p14:creationId xmlns:p14="http://schemas.microsoft.com/office/powerpoint/2010/main" val="15720292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46</a:t>
            </a:fld>
            <a:endParaRPr lang="en-GB"/>
          </a:p>
        </p:txBody>
      </p:sp>
    </p:spTree>
    <p:extLst>
      <p:ext uri="{BB962C8B-B14F-4D97-AF65-F5344CB8AC3E}">
        <p14:creationId xmlns:p14="http://schemas.microsoft.com/office/powerpoint/2010/main" val="1582580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2656" y="4139952"/>
            <a:ext cx="6336704" cy="4608512"/>
          </a:xfrm>
        </p:spPr>
        <p:txBody>
          <a:bodyPr/>
          <a:lstStyle/>
          <a:p>
            <a:r>
              <a:rPr lang="en-GB" sz="1000" b="1" dirty="0">
                <a:latin typeface="Arial" pitchFamily="34" charset="0"/>
                <a:cs typeface="Arial" pitchFamily="34" charset="0"/>
              </a:rPr>
              <a:t>Luke 23:33-46</a:t>
            </a:r>
          </a:p>
          <a:p>
            <a:r>
              <a:rPr lang="en-GB" sz="1000" baseline="30000" dirty="0" smtClean="0">
                <a:latin typeface="Arial" pitchFamily="34" charset="0"/>
                <a:cs typeface="Arial" pitchFamily="34" charset="0"/>
              </a:rPr>
              <a:t>33 </a:t>
            </a:r>
            <a:r>
              <a:rPr lang="en-GB" sz="1000" dirty="0" smtClean="0">
                <a:latin typeface="Arial" pitchFamily="34" charset="0"/>
                <a:cs typeface="Arial" pitchFamily="34" charset="0"/>
              </a:rPr>
              <a:t>When they came to the place called the Skull, they crucified him there, along with the criminals—one on his right, the other on his left. </a:t>
            </a:r>
            <a:r>
              <a:rPr lang="en-GB" sz="1000" baseline="30000" dirty="0" smtClean="0">
                <a:latin typeface="Arial" pitchFamily="34" charset="0"/>
                <a:cs typeface="Arial" pitchFamily="34" charset="0"/>
              </a:rPr>
              <a:t>34 </a:t>
            </a:r>
            <a:r>
              <a:rPr lang="en-GB" sz="1000" dirty="0" smtClean="0">
                <a:latin typeface="Arial" pitchFamily="34" charset="0"/>
                <a:cs typeface="Arial" pitchFamily="34" charset="0"/>
              </a:rPr>
              <a:t>Jesus said, “Father, forgive them, for they do not know what they are doing.”</a:t>
            </a:r>
            <a:r>
              <a:rPr lang="en-GB" sz="1000" baseline="30000" dirty="0" smtClean="0">
                <a:latin typeface="Arial" pitchFamily="34" charset="0"/>
                <a:cs typeface="Arial" pitchFamily="34" charset="0"/>
              </a:rPr>
              <a:t> </a:t>
            </a:r>
            <a:r>
              <a:rPr lang="en-GB" sz="1000" dirty="0" smtClean="0">
                <a:latin typeface="Arial" pitchFamily="34" charset="0"/>
                <a:cs typeface="Arial" pitchFamily="34" charset="0"/>
              </a:rPr>
              <a:t>And they divided up his clothes by casting lots. </a:t>
            </a:r>
            <a:r>
              <a:rPr lang="en-GB" sz="1000" baseline="30000" dirty="0" smtClean="0">
                <a:latin typeface="Arial" pitchFamily="34" charset="0"/>
                <a:cs typeface="Arial" pitchFamily="34" charset="0"/>
              </a:rPr>
              <a:t>35 </a:t>
            </a:r>
            <a:r>
              <a:rPr lang="en-GB" sz="1000" dirty="0" smtClean="0">
                <a:latin typeface="Arial" pitchFamily="34" charset="0"/>
                <a:cs typeface="Arial" pitchFamily="34" charset="0"/>
              </a:rPr>
              <a:t>The people stood watching, and the rulers even sneered at him. They said, “He saved others; let him save himself if he is God’s Messiah, the Chosen One.” </a:t>
            </a:r>
            <a:r>
              <a:rPr lang="en-GB" sz="1000" baseline="30000" dirty="0" smtClean="0">
                <a:latin typeface="Arial" pitchFamily="34" charset="0"/>
                <a:cs typeface="Arial" pitchFamily="34" charset="0"/>
              </a:rPr>
              <a:t>36 </a:t>
            </a:r>
            <a:r>
              <a:rPr lang="en-GB" sz="1000" dirty="0" smtClean="0">
                <a:latin typeface="Arial" pitchFamily="34" charset="0"/>
                <a:cs typeface="Arial" pitchFamily="34" charset="0"/>
              </a:rPr>
              <a:t>The soldiers also came up and mocked him. They offered him wine vinegar </a:t>
            </a:r>
            <a:r>
              <a:rPr lang="en-GB" sz="1000" baseline="30000" dirty="0" smtClean="0">
                <a:latin typeface="Arial" pitchFamily="34" charset="0"/>
                <a:cs typeface="Arial" pitchFamily="34" charset="0"/>
              </a:rPr>
              <a:t>37 </a:t>
            </a:r>
            <a:r>
              <a:rPr lang="en-GB" sz="1000" dirty="0" smtClean="0">
                <a:latin typeface="Arial" pitchFamily="34" charset="0"/>
                <a:cs typeface="Arial" pitchFamily="34" charset="0"/>
              </a:rPr>
              <a:t>and said, “If you are the king of the Jews, save yourself.” </a:t>
            </a:r>
            <a:r>
              <a:rPr lang="en-GB" sz="1000" baseline="30000" dirty="0" smtClean="0">
                <a:latin typeface="Arial" pitchFamily="34" charset="0"/>
                <a:cs typeface="Arial" pitchFamily="34" charset="0"/>
              </a:rPr>
              <a:t>38 </a:t>
            </a:r>
            <a:r>
              <a:rPr lang="en-GB" sz="1000" dirty="0" smtClean="0">
                <a:latin typeface="Arial" pitchFamily="34" charset="0"/>
                <a:cs typeface="Arial" pitchFamily="34" charset="0"/>
              </a:rPr>
              <a:t>There was a written notice above him, which read: </a:t>
            </a:r>
            <a:r>
              <a:rPr lang="en-GB" sz="1000" cap="small" dirty="0" smtClean="0">
                <a:latin typeface="Arial" pitchFamily="34" charset="0"/>
                <a:cs typeface="Arial" pitchFamily="34" charset="0"/>
              </a:rPr>
              <a:t>this is the king of the </a:t>
            </a:r>
            <a:r>
              <a:rPr lang="en-GB" sz="1000" cap="small" dirty="0" err="1" smtClean="0">
                <a:latin typeface="Arial" pitchFamily="34" charset="0"/>
                <a:cs typeface="Arial" pitchFamily="34" charset="0"/>
              </a:rPr>
              <a:t>jews</a:t>
            </a:r>
            <a:r>
              <a:rPr lang="en-GB" sz="1000" dirty="0" smtClean="0">
                <a:latin typeface="Arial" pitchFamily="34" charset="0"/>
                <a:cs typeface="Arial" pitchFamily="34" charset="0"/>
              </a:rPr>
              <a:t>. </a:t>
            </a:r>
            <a:r>
              <a:rPr lang="en-GB" sz="1000" baseline="30000" dirty="0" smtClean="0">
                <a:latin typeface="Arial" pitchFamily="34" charset="0"/>
                <a:cs typeface="Arial" pitchFamily="34" charset="0"/>
              </a:rPr>
              <a:t>39 </a:t>
            </a:r>
            <a:r>
              <a:rPr lang="en-GB" sz="1000" dirty="0" smtClean="0">
                <a:latin typeface="Arial" pitchFamily="34" charset="0"/>
                <a:cs typeface="Arial" pitchFamily="34" charset="0"/>
              </a:rPr>
              <a:t>One of the criminals who hung there hurled insults at him: “Aren’t you the Messiah? Save yourself and us!” </a:t>
            </a:r>
            <a:r>
              <a:rPr lang="en-GB" sz="1000" baseline="30000" dirty="0" smtClean="0">
                <a:latin typeface="Arial" pitchFamily="34" charset="0"/>
                <a:cs typeface="Arial" pitchFamily="34" charset="0"/>
              </a:rPr>
              <a:t>40 </a:t>
            </a:r>
            <a:r>
              <a:rPr lang="en-GB" sz="1000" dirty="0" smtClean="0">
                <a:latin typeface="Arial" pitchFamily="34" charset="0"/>
                <a:cs typeface="Arial" pitchFamily="34" charset="0"/>
              </a:rPr>
              <a:t>But the other criminal rebuked him. “Don’t you fear God,” he said, “since you are under the same sentence? </a:t>
            </a:r>
            <a:r>
              <a:rPr lang="en-GB" sz="1000" baseline="30000" dirty="0" smtClean="0">
                <a:latin typeface="Arial" pitchFamily="34" charset="0"/>
                <a:cs typeface="Arial" pitchFamily="34" charset="0"/>
              </a:rPr>
              <a:t>41 </a:t>
            </a:r>
            <a:r>
              <a:rPr lang="en-GB" sz="1000" dirty="0" smtClean="0">
                <a:latin typeface="Arial" pitchFamily="34" charset="0"/>
                <a:cs typeface="Arial" pitchFamily="34" charset="0"/>
              </a:rPr>
              <a:t>We are punished justly, for we are getting what our deeds deserve. But this man has done nothing wrong.” </a:t>
            </a:r>
            <a:r>
              <a:rPr lang="en-GB" sz="1000" baseline="30000" dirty="0" smtClean="0">
                <a:latin typeface="Arial" pitchFamily="34" charset="0"/>
                <a:cs typeface="Arial" pitchFamily="34" charset="0"/>
              </a:rPr>
              <a:t>42 </a:t>
            </a:r>
            <a:r>
              <a:rPr lang="en-GB" sz="1000" dirty="0" smtClean="0">
                <a:latin typeface="Arial" pitchFamily="34" charset="0"/>
                <a:cs typeface="Arial" pitchFamily="34" charset="0"/>
              </a:rPr>
              <a:t>Then he said, “Jesus, remember me when you come into your kingdom.” </a:t>
            </a:r>
            <a:r>
              <a:rPr lang="en-GB" sz="1000" baseline="30000" dirty="0" smtClean="0">
                <a:latin typeface="Arial" pitchFamily="34" charset="0"/>
                <a:cs typeface="Arial" pitchFamily="34" charset="0"/>
              </a:rPr>
              <a:t>43 </a:t>
            </a:r>
            <a:r>
              <a:rPr lang="en-GB" sz="1000" dirty="0" smtClean="0">
                <a:latin typeface="Arial" pitchFamily="34" charset="0"/>
                <a:cs typeface="Arial" pitchFamily="34" charset="0"/>
              </a:rPr>
              <a:t>Jesus answered him, “Truly I tell you, today you will be with me in paradise.” </a:t>
            </a:r>
            <a:r>
              <a:rPr lang="en-GB" sz="1000" baseline="30000" dirty="0" smtClean="0">
                <a:latin typeface="Arial" pitchFamily="34" charset="0"/>
                <a:cs typeface="Arial" pitchFamily="34" charset="0"/>
              </a:rPr>
              <a:t>44 </a:t>
            </a:r>
            <a:r>
              <a:rPr lang="en-GB" sz="1000" dirty="0" smtClean="0">
                <a:latin typeface="Arial" pitchFamily="34" charset="0"/>
                <a:cs typeface="Arial" pitchFamily="34" charset="0"/>
              </a:rPr>
              <a:t>It was now about noon, and darkness came over the whole land until three in the afternoon, </a:t>
            </a:r>
            <a:r>
              <a:rPr lang="en-GB" sz="1000" baseline="30000" dirty="0" smtClean="0">
                <a:latin typeface="Arial" pitchFamily="34" charset="0"/>
                <a:cs typeface="Arial" pitchFamily="34" charset="0"/>
              </a:rPr>
              <a:t>45 </a:t>
            </a:r>
            <a:r>
              <a:rPr lang="en-GB" sz="1000" dirty="0" smtClean="0">
                <a:latin typeface="Arial" pitchFamily="34" charset="0"/>
                <a:cs typeface="Arial" pitchFamily="34" charset="0"/>
              </a:rPr>
              <a:t>for the sun stopped shining. And the curtain of the temple was torn in two. </a:t>
            </a:r>
            <a:r>
              <a:rPr lang="en-GB" sz="1000" baseline="30000" dirty="0" smtClean="0">
                <a:latin typeface="Arial" pitchFamily="34" charset="0"/>
                <a:cs typeface="Arial" pitchFamily="34" charset="0"/>
              </a:rPr>
              <a:t>46 </a:t>
            </a:r>
            <a:r>
              <a:rPr lang="en-GB" sz="1000" dirty="0" smtClean="0">
                <a:latin typeface="Arial" pitchFamily="34" charset="0"/>
                <a:cs typeface="Arial" pitchFamily="34" charset="0"/>
              </a:rPr>
              <a:t>Jesus called out with a loud voice, “Father, into your hands I commit my spirit.”</a:t>
            </a:r>
            <a:r>
              <a:rPr lang="en-GB" sz="1000" baseline="30000" dirty="0" smtClean="0">
                <a:latin typeface="Arial" pitchFamily="34" charset="0"/>
                <a:cs typeface="Arial" pitchFamily="34" charset="0"/>
              </a:rPr>
              <a:t> </a:t>
            </a:r>
            <a:r>
              <a:rPr lang="en-GB" sz="1000" dirty="0" smtClean="0">
                <a:latin typeface="Arial" pitchFamily="34" charset="0"/>
                <a:cs typeface="Arial" pitchFamily="34" charset="0"/>
              </a:rPr>
              <a:t>When he had said this, he breathed his last.</a:t>
            </a:r>
          </a:p>
          <a:p>
            <a:endParaRPr lang="en-GB" sz="1000" dirty="0">
              <a:latin typeface="Arial" pitchFamily="34" charset="0"/>
              <a:cs typeface="Arial" pitchFamily="34" charset="0"/>
            </a:endParaRPr>
          </a:p>
          <a:p>
            <a:r>
              <a:rPr lang="en-GB" sz="1000" b="1" dirty="0" smtClean="0">
                <a:latin typeface="Arial" pitchFamily="34" charset="0"/>
                <a:cs typeface="Arial" pitchFamily="34" charset="0"/>
              </a:rPr>
              <a:t>Reflection</a:t>
            </a:r>
          </a:p>
          <a:p>
            <a:r>
              <a:rPr lang="en-GB" sz="1000" dirty="0" smtClean="0">
                <a:latin typeface="Arial" pitchFamily="34" charset="0"/>
                <a:cs typeface="Arial" pitchFamily="34" charset="0"/>
              </a:rPr>
              <a:t>In </a:t>
            </a:r>
            <a:r>
              <a:rPr lang="en-GB" sz="1000" dirty="0">
                <a:latin typeface="Arial" pitchFamily="34" charset="0"/>
                <a:cs typeface="Arial" pitchFamily="34" charset="0"/>
              </a:rPr>
              <a:t>death, </a:t>
            </a:r>
            <a:r>
              <a:rPr lang="en-GB" sz="1000" dirty="0" smtClean="0">
                <a:latin typeface="Arial" pitchFamily="34" charset="0"/>
                <a:cs typeface="Arial" pitchFamily="34" charset="0"/>
              </a:rPr>
              <a:t>one </a:t>
            </a:r>
            <a:r>
              <a:rPr lang="en-GB" sz="1000" dirty="0">
                <a:latin typeface="Arial" pitchFamily="34" charset="0"/>
                <a:cs typeface="Arial" pitchFamily="34" charset="0"/>
              </a:rPr>
              <a:t>can only imagine what any other person would be thinking in His place: fear, self-pity, self-preservation, resentment, despair. </a:t>
            </a:r>
            <a:r>
              <a:rPr lang="en-GB" sz="1000" dirty="0" smtClean="0">
                <a:latin typeface="Arial" pitchFamily="34" charset="0"/>
                <a:cs typeface="Arial" pitchFamily="34" charset="0"/>
              </a:rPr>
              <a:t>But </a:t>
            </a:r>
            <a:r>
              <a:rPr lang="en-GB" sz="1000" dirty="0">
                <a:latin typeface="Arial" pitchFamily="34" charset="0"/>
                <a:cs typeface="Arial" pitchFamily="34" charset="0"/>
              </a:rPr>
              <a:t>not Jesus. His mind and His words were filled with forgiveness, love, and charity. Even in death He teaches us—He showed how abundant His mercy is. He forgave the thief to show we only need to ask to be forgiven and we are, even in the last moments of our life. </a:t>
            </a:r>
            <a:r>
              <a:rPr lang="en-GB" sz="1000" dirty="0" smtClean="0">
                <a:latin typeface="Arial" pitchFamily="34" charset="0"/>
                <a:cs typeface="Arial" pitchFamily="34" charset="0"/>
              </a:rPr>
              <a:t>In </a:t>
            </a:r>
            <a:r>
              <a:rPr lang="en-GB" sz="1000" dirty="0">
                <a:latin typeface="Arial" pitchFamily="34" charset="0"/>
                <a:cs typeface="Arial" pitchFamily="34" charset="0"/>
              </a:rPr>
              <a:t>His humanity, Jesus showed us what is possible for us—if we only have faith in God and trust in His will. Jesus’s crucifixion is not about despair—it is about hope. It is about what is possible in God. If Jesus in His humanity can display the best of all human characteristics during His trauma, can’t we emulate Him in our lives? </a:t>
            </a:r>
            <a:endParaRPr lang="en-GB" sz="1000" dirty="0" smtClean="0">
              <a:latin typeface="Arial" pitchFamily="34" charset="0"/>
              <a:cs typeface="Arial" pitchFamily="34" charset="0"/>
            </a:endParaRPr>
          </a:p>
          <a:p>
            <a:endParaRPr lang="en-GB" sz="1000" dirty="0">
              <a:latin typeface="Arial" pitchFamily="34" charset="0"/>
              <a:cs typeface="Arial" pitchFamily="34" charset="0"/>
            </a:endParaRPr>
          </a:p>
          <a:p>
            <a:r>
              <a:rPr lang="en-GB" sz="1000" b="1" dirty="0" smtClean="0">
                <a:latin typeface="Arial" pitchFamily="34" charset="0"/>
                <a:cs typeface="Arial" pitchFamily="34" charset="0"/>
              </a:rPr>
              <a:t>Questions</a:t>
            </a:r>
          </a:p>
          <a:p>
            <a:r>
              <a:rPr lang="en-GB" sz="1000" dirty="0">
                <a:latin typeface="Arial" pitchFamily="34" charset="0"/>
                <a:cs typeface="Arial" pitchFamily="34" charset="0"/>
              </a:rPr>
              <a:t>In my trials and tribulations, do I become a selfish, self-pitying, resentful creature? Do I despair</a:t>
            </a:r>
            <a:r>
              <a:rPr lang="en-GB" sz="1000" dirty="0" smtClean="0">
                <a:latin typeface="Arial" pitchFamily="34" charset="0"/>
                <a:cs typeface="Arial" pitchFamily="34" charset="0"/>
              </a:rPr>
              <a:t>?</a:t>
            </a:r>
          </a:p>
          <a:p>
            <a:endParaRPr lang="en-GB" sz="1000" dirty="0">
              <a:latin typeface="Arial" pitchFamily="34" charset="0"/>
              <a:cs typeface="Arial" pitchFamily="34" charset="0"/>
            </a:endParaRPr>
          </a:p>
          <a:p>
            <a:r>
              <a:rPr lang="en-GB" sz="1000" b="1" dirty="0" smtClean="0">
                <a:latin typeface="Arial" pitchFamily="34" charset="0"/>
                <a:cs typeface="Arial" pitchFamily="34" charset="0"/>
              </a:rPr>
              <a:t>We Pray for Perseverance</a:t>
            </a:r>
          </a:p>
          <a:p>
            <a:r>
              <a:rPr lang="en-GB" sz="1000" dirty="0" smtClean="0">
                <a:latin typeface="Arial" pitchFamily="34" charset="0"/>
                <a:cs typeface="Arial" pitchFamily="34" charset="0"/>
              </a:rPr>
              <a:t>We </a:t>
            </a:r>
            <a:r>
              <a:rPr lang="en-GB" sz="1000" dirty="0">
                <a:latin typeface="Arial" pitchFamily="34" charset="0"/>
                <a:cs typeface="Arial" pitchFamily="34" charset="0"/>
              </a:rPr>
              <a:t>pray that </a:t>
            </a:r>
            <a:r>
              <a:rPr lang="en-GB" sz="1000" dirty="0" smtClean="0">
                <a:latin typeface="Arial" pitchFamily="34" charset="0"/>
                <a:cs typeface="Arial" pitchFamily="34" charset="0"/>
              </a:rPr>
              <a:t>we may </a:t>
            </a:r>
            <a:r>
              <a:rPr lang="en-GB" sz="1000" dirty="0">
                <a:latin typeface="Arial" pitchFamily="34" charset="0"/>
                <a:cs typeface="Arial" pitchFamily="34" charset="0"/>
              </a:rPr>
              <a:t>follow Christ’s example even in </a:t>
            </a:r>
            <a:r>
              <a:rPr lang="en-GB" sz="1000" dirty="0" smtClean="0">
                <a:latin typeface="Arial" pitchFamily="34" charset="0"/>
                <a:cs typeface="Arial" pitchFamily="34" charset="0"/>
              </a:rPr>
              <a:t>our most </a:t>
            </a:r>
            <a:r>
              <a:rPr lang="en-GB" sz="1000" dirty="0">
                <a:latin typeface="Arial" pitchFamily="34" charset="0"/>
                <a:cs typeface="Arial" pitchFamily="34" charset="0"/>
              </a:rPr>
              <a:t>difficult times to become more Christ-like and continue </a:t>
            </a:r>
            <a:r>
              <a:rPr lang="en-GB" sz="1000" dirty="0" smtClean="0">
                <a:latin typeface="Arial" pitchFamily="34" charset="0"/>
                <a:cs typeface="Arial" pitchFamily="34" charset="0"/>
              </a:rPr>
              <a:t>our mission </a:t>
            </a:r>
            <a:r>
              <a:rPr lang="en-GB" sz="1000" dirty="0">
                <a:latin typeface="Arial" pitchFamily="34" charset="0"/>
                <a:cs typeface="Arial" pitchFamily="34" charset="0"/>
              </a:rPr>
              <a:t>of faith and hope.</a:t>
            </a:r>
          </a:p>
          <a:p>
            <a:endParaRPr lang="en-GB" sz="1000" dirty="0" smtClean="0">
              <a:latin typeface="Arial" pitchFamily="34" charset="0"/>
              <a:cs typeface="Arial" pitchFamily="34" charset="0"/>
            </a:endParaRPr>
          </a:p>
          <a:p>
            <a:endParaRPr lang="en-GB" sz="1000" dirty="0">
              <a:latin typeface="Arial" pitchFamily="34" charset="0"/>
              <a:cs typeface="Arial" pitchFamily="34" charset="0"/>
            </a:endParaRPr>
          </a:p>
          <a:p>
            <a:endParaRPr lang="en-GB" sz="1000" dirty="0" smtClean="0">
              <a:latin typeface="Arial" pitchFamily="34" charset="0"/>
              <a:cs typeface="Arial" pitchFamily="34" charset="0"/>
            </a:endParaRPr>
          </a:p>
          <a:p>
            <a:endParaRPr lang="en-GB" sz="1000" dirty="0">
              <a:latin typeface="Arial" pitchFamily="34" charset="0"/>
              <a:cs typeface="Arial" pitchFamily="34" charset="0"/>
            </a:endParaRPr>
          </a:p>
          <a:p>
            <a:endParaRPr lang="en-GB"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094E292-E63B-4928-A81F-F76B10F5FE2F}" type="slidenum">
              <a:rPr lang="en-GB" smtClean="0"/>
              <a:t>47</a:t>
            </a:fld>
            <a:endParaRPr lang="en-GB"/>
          </a:p>
        </p:txBody>
      </p:sp>
    </p:spTree>
    <p:extLst>
      <p:ext uri="{BB962C8B-B14F-4D97-AF65-F5344CB8AC3E}">
        <p14:creationId xmlns:p14="http://schemas.microsoft.com/office/powerpoint/2010/main" val="12009560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48</a:t>
            </a:fld>
            <a:endParaRPr lang="en-GB"/>
          </a:p>
        </p:txBody>
      </p:sp>
    </p:spTree>
    <p:extLst>
      <p:ext uri="{BB962C8B-B14F-4D97-AF65-F5344CB8AC3E}">
        <p14:creationId xmlns:p14="http://schemas.microsoft.com/office/powerpoint/2010/main" val="10387542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49</a:t>
            </a:fld>
            <a:endParaRPr lang="en-GB"/>
          </a:p>
        </p:txBody>
      </p:sp>
    </p:spTree>
    <p:extLst>
      <p:ext uri="{BB962C8B-B14F-4D97-AF65-F5344CB8AC3E}">
        <p14:creationId xmlns:p14="http://schemas.microsoft.com/office/powerpoint/2010/main" val="2325319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5</a:t>
            </a:fld>
            <a:endParaRPr lang="en-GB"/>
          </a:p>
        </p:txBody>
      </p:sp>
    </p:spTree>
    <p:extLst>
      <p:ext uri="{BB962C8B-B14F-4D97-AF65-F5344CB8AC3E}">
        <p14:creationId xmlns:p14="http://schemas.microsoft.com/office/powerpoint/2010/main" val="39277258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Glorious Mysteries are the crown of Jesus' triumphs. How exhilarating to know that Jesus is God and that He rose from the dead thereby destroying death and making you an heir to Heaven. Reminding yourself of these glorious events in the Glorious Mysteries as you pray the Rosary prayer will keep your faith alive and strong. </a:t>
            </a:r>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Catholic rosary prayers are concluded with these final glorious events. </a:t>
            </a:r>
            <a:r>
              <a:rPr lang="en-GB" dirty="0" smtClean="0">
                <a:latin typeface="Arial" panose="020B0604020202020204" pitchFamily="34" charset="0"/>
                <a:cs typeface="Arial" panose="020B0604020202020204" pitchFamily="34" charset="0"/>
              </a:rPr>
              <a:t>Jesus’ resurrection is </a:t>
            </a:r>
            <a:r>
              <a:rPr lang="en-GB" dirty="0">
                <a:latin typeface="Arial" panose="020B0604020202020204" pitchFamily="34" charset="0"/>
                <a:cs typeface="Arial" panose="020B0604020202020204" pitchFamily="34" charset="0"/>
              </a:rPr>
              <a:t>the foundation of Christian belief. </a:t>
            </a:r>
            <a:r>
              <a:rPr lang="en-GB" dirty="0" smtClean="0">
                <a:latin typeface="Arial" panose="020B0604020202020204" pitchFamily="34" charset="0"/>
                <a:cs typeface="Arial" panose="020B0604020202020204" pitchFamily="34" charset="0"/>
              </a:rPr>
              <a:t>After </a:t>
            </a:r>
            <a:r>
              <a:rPr lang="en-GB" dirty="0">
                <a:latin typeface="Arial" panose="020B0604020202020204" pitchFamily="34" charset="0"/>
                <a:cs typeface="Arial" panose="020B0604020202020204" pitchFamily="34" charset="0"/>
              </a:rPr>
              <a:t>the </a:t>
            </a:r>
            <a:r>
              <a:rPr lang="en-GB" dirty="0" smtClean="0">
                <a:latin typeface="Arial" panose="020B0604020202020204" pitchFamily="34" charset="0"/>
                <a:cs typeface="Arial" panose="020B0604020202020204" pitchFamily="34" charset="0"/>
              </a:rPr>
              <a:t>resurrection </a:t>
            </a:r>
            <a:r>
              <a:rPr lang="en-GB" dirty="0">
                <a:latin typeface="Arial" panose="020B0604020202020204" pitchFamily="34" charset="0"/>
                <a:cs typeface="Arial" panose="020B0604020202020204" pitchFamily="34" charset="0"/>
              </a:rPr>
              <a:t>of Jesus, He </a:t>
            </a:r>
            <a:r>
              <a:rPr lang="en-GB" dirty="0" smtClean="0">
                <a:latin typeface="Arial" panose="020B0604020202020204" pitchFamily="34" charset="0"/>
                <a:cs typeface="Arial" panose="020B0604020202020204" pitchFamily="34" charset="0"/>
              </a:rPr>
              <a:t>ascended into heaven. </a:t>
            </a:r>
            <a:r>
              <a:rPr lang="en-GB" dirty="0">
                <a:latin typeface="Arial" panose="020B0604020202020204" pitchFamily="34" charset="0"/>
                <a:cs typeface="Arial" panose="020B0604020202020204" pitchFamily="34" charset="0"/>
              </a:rPr>
              <a:t>There He now sits at the right hand of God the Father. </a:t>
            </a:r>
            <a:r>
              <a:rPr lang="en-GB" dirty="0" smtClean="0">
                <a:latin typeface="Arial" panose="020B0604020202020204" pitchFamily="34" charset="0"/>
                <a:cs typeface="Arial" panose="020B0604020202020204" pitchFamily="34" charset="0"/>
              </a:rPr>
              <a:t>He sent the Holy Spirit </a:t>
            </a:r>
            <a:r>
              <a:rPr lang="en-GB" dirty="0">
                <a:latin typeface="Arial" panose="020B0604020202020204" pitchFamily="34" charset="0"/>
                <a:cs typeface="Arial" panose="020B0604020202020204" pitchFamily="34" charset="0"/>
              </a:rPr>
              <a:t>to strengthen </a:t>
            </a:r>
            <a:r>
              <a:rPr lang="en-GB" dirty="0" smtClean="0">
                <a:latin typeface="Arial" panose="020B0604020202020204" pitchFamily="34" charset="0"/>
                <a:cs typeface="Arial" panose="020B0604020202020204" pitchFamily="34" charset="0"/>
              </a:rPr>
              <a:t>humankind. He </a:t>
            </a:r>
            <a:r>
              <a:rPr lang="en-GB" dirty="0">
                <a:latin typeface="Arial" panose="020B0604020202020204" pitchFamily="34" charset="0"/>
                <a:cs typeface="Arial" panose="020B0604020202020204" pitchFamily="34" charset="0"/>
              </a:rPr>
              <a:t>took His Mother, body and soul </a:t>
            </a:r>
            <a:r>
              <a:rPr lang="en-GB" dirty="0" smtClean="0">
                <a:latin typeface="Arial" panose="020B0604020202020204" pitchFamily="34" charset="0"/>
                <a:cs typeface="Arial" panose="020B0604020202020204" pitchFamily="34" charset="0"/>
              </a:rPr>
              <a:t>up to Heaven then crowned Her Queen of Heaven </a:t>
            </a:r>
            <a:r>
              <a:rPr lang="en-GB" dirty="0">
                <a:latin typeface="Arial" panose="020B0604020202020204" pitchFamily="34" charset="0"/>
                <a:cs typeface="Arial" panose="020B0604020202020204" pitchFamily="34" charset="0"/>
              </a:rPr>
              <a:t>and </a:t>
            </a:r>
            <a:r>
              <a:rPr lang="en-GB" dirty="0" smtClean="0">
                <a:latin typeface="Arial" panose="020B0604020202020204" pitchFamily="34" charset="0"/>
                <a:cs typeface="Arial" panose="020B0604020202020204" pitchFamily="34" charset="0"/>
              </a:rPr>
              <a:t>Earth</a:t>
            </a:r>
            <a:r>
              <a:rPr lang="en-GB" dirty="0">
                <a:latin typeface="Arial" panose="020B0604020202020204" pitchFamily="34" charset="0"/>
                <a:cs typeface="Arial" panose="020B0604020202020204" pitchFamily="34" charset="0"/>
              </a:rPr>
              <a:t>. </a:t>
            </a:r>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Five </a:t>
            </a:r>
            <a:r>
              <a:rPr lang="en-GB" dirty="0" smtClean="0">
                <a:latin typeface="Arial" panose="020B0604020202020204" pitchFamily="34" charset="0"/>
                <a:cs typeface="Arial" panose="020B0604020202020204" pitchFamily="34" charset="0"/>
              </a:rPr>
              <a:t>Glorious Mysteries </a:t>
            </a:r>
            <a:r>
              <a:rPr lang="en-GB" dirty="0">
                <a:latin typeface="Arial" panose="020B0604020202020204" pitchFamily="34" charset="0"/>
                <a:cs typeface="Arial" panose="020B0604020202020204" pitchFamily="34" charset="0"/>
              </a:rPr>
              <a:t>of the Rosary are recited on </a:t>
            </a:r>
            <a:r>
              <a:rPr lang="en-GB" dirty="0" smtClean="0">
                <a:latin typeface="Arial" panose="020B0604020202020204" pitchFamily="34" charset="0"/>
                <a:cs typeface="Arial" panose="020B0604020202020204" pitchFamily="34" charset="0"/>
              </a:rPr>
              <a:t>Wednesdays except during Lent and on Sundays From Easter to Advent .</a:t>
            </a:r>
            <a:endParaRPr lang="en-GB" dirty="0">
              <a:latin typeface="Arial" panose="020B0604020202020204" pitchFamily="34" charset="0"/>
              <a:cs typeface="Arial" panose="020B0604020202020204" pitchFamily="34" charset="0"/>
            </a:endParaRPr>
          </a:p>
          <a:p>
            <a:endParaRPr lang="en-GB" dirty="0" smtClean="0"/>
          </a:p>
          <a:p>
            <a:pPr algn="ctr"/>
            <a:r>
              <a:rPr lang="en-GB" b="1" dirty="0"/>
              <a:t>We enter the triumph of our Lord Jesus in His resurrection and the birth of the Church in all of its glory with Mother Mary as Queen of Heaven! </a:t>
            </a:r>
          </a:p>
        </p:txBody>
      </p:sp>
      <p:sp>
        <p:nvSpPr>
          <p:cNvPr id="4" name="Slide Number Placeholder 3"/>
          <p:cNvSpPr>
            <a:spLocks noGrp="1"/>
          </p:cNvSpPr>
          <p:nvPr>
            <p:ph type="sldNum" sz="quarter" idx="10"/>
          </p:nvPr>
        </p:nvSpPr>
        <p:spPr/>
        <p:txBody>
          <a:bodyPr/>
          <a:lstStyle/>
          <a:p>
            <a:fld id="{B094E292-E63B-4928-A81F-F76B10F5FE2F}" type="slidenum">
              <a:rPr lang="en-GB" smtClean="0"/>
              <a:t>50</a:t>
            </a:fld>
            <a:endParaRPr lang="en-GB"/>
          </a:p>
        </p:txBody>
      </p:sp>
    </p:spTree>
    <p:extLst>
      <p:ext uri="{BB962C8B-B14F-4D97-AF65-F5344CB8AC3E}">
        <p14:creationId xmlns:p14="http://schemas.microsoft.com/office/powerpoint/2010/main" val="26730296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itchFamily="34" charset="0"/>
                <a:cs typeface="Arial" pitchFamily="34" charset="0"/>
              </a:rPr>
              <a:t>How to Pray the Rosary</a:t>
            </a:r>
          </a:p>
          <a:p>
            <a:endParaRPr lang="en-GB" dirty="0">
              <a:latin typeface="Arial" pitchFamily="34" charset="0"/>
              <a:cs typeface="Arial" pitchFamily="34" charset="0"/>
            </a:endParaRPr>
          </a:p>
          <a:p>
            <a:r>
              <a:rPr lang="en-GB" dirty="0">
                <a:latin typeface="Arial" pitchFamily="34" charset="0"/>
                <a:cs typeface="Arial" pitchFamily="34" charset="0"/>
              </a:rPr>
              <a:t>1. Begin by touching the crucifix and praying the Sign of the Cross followed by the Apostle's Creed.</a:t>
            </a:r>
          </a:p>
          <a:p>
            <a:endParaRPr lang="en-GB" dirty="0">
              <a:latin typeface="Arial" pitchFamily="34" charset="0"/>
              <a:cs typeface="Arial" pitchFamily="34" charset="0"/>
            </a:endParaRPr>
          </a:p>
          <a:p>
            <a:r>
              <a:rPr lang="en-GB" dirty="0">
                <a:latin typeface="Arial" pitchFamily="34" charset="0"/>
                <a:cs typeface="Arial" pitchFamily="34" charset="0"/>
              </a:rPr>
              <a:t>2. On the first large rosary bead, pray the Our Father.</a:t>
            </a:r>
          </a:p>
          <a:p>
            <a:endParaRPr lang="en-GB" dirty="0">
              <a:latin typeface="Arial" pitchFamily="34" charset="0"/>
              <a:cs typeface="Arial" pitchFamily="34" charset="0"/>
            </a:endParaRPr>
          </a:p>
          <a:p>
            <a:r>
              <a:rPr lang="en-GB" dirty="0">
                <a:latin typeface="Arial" pitchFamily="34" charset="0"/>
                <a:cs typeface="Arial" pitchFamily="34" charset="0"/>
              </a:rPr>
              <a:t>3. On each of the next three beads, pray a Hail Mary.</a:t>
            </a:r>
          </a:p>
          <a:p>
            <a:endParaRPr lang="en-GB" dirty="0">
              <a:latin typeface="Arial" pitchFamily="34" charset="0"/>
              <a:cs typeface="Arial" pitchFamily="34" charset="0"/>
            </a:endParaRPr>
          </a:p>
          <a:p>
            <a:r>
              <a:rPr lang="en-GB" dirty="0">
                <a:latin typeface="Arial" pitchFamily="34" charset="0"/>
                <a:cs typeface="Arial" pitchFamily="34" charset="0"/>
              </a:rPr>
              <a:t>4. On the next large bead, pray the Glory Be to the Father.</a:t>
            </a:r>
          </a:p>
          <a:p>
            <a:endParaRPr lang="en-GB" dirty="0">
              <a:latin typeface="Arial" pitchFamily="34" charset="0"/>
              <a:cs typeface="Arial" pitchFamily="34" charset="0"/>
            </a:endParaRPr>
          </a:p>
          <a:p>
            <a:r>
              <a:rPr lang="en-GB" dirty="0">
                <a:latin typeface="Arial" pitchFamily="34" charset="0"/>
                <a:cs typeface="Arial" pitchFamily="34" charset="0"/>
              </a:rPr>
              <a:t>5. At the beginning of each decade, announce the "mystery" to be contemplated, for example, the first </a:t>
            </a:r>
            <a:r>
              <a:rPr lang="en-GB" dirty="0" smtClean="0">
                <a:latin typeface="Arial" pitchFamily="34" charset="0"/>
                <a:cs typeface="Arial" pitchFamily="34" charset="0"/>
              </a:rPr>
              <a:t>glorious mystery </a:t>
            </a:r>
            <a:r>
              <a:rPr lang="en-GB" dirty="0">
                <a:latin typeface="Arial" pitchFamily="34" charset="0"/>
                <a:cs typeface="Arial" pitchFamily="34" charset="0"/>
              </a:rPr>
              <a:t>is </a:t>
            </a:r>
            <a:r>
              <a:rPr lang="en-GB" dirty="0" smtClean="0">
                <a:latin typeface="Arial" pitchFamily="34" charset="0"/>
                <a:cs typeface="Arial" pitchFamily="34" charset="0"/>
              </a:rPr>
              <a:t>“The Resurrection".</a:t>
            </a:r>
            <a:endParaRPr lang="en-GB" dirty="0">
              <a:latin typeface="Arial" pitchFamily="34" charset="0"/>
              <a:cs typeface="Arial" pitchFamily="34" charset="0"/>
            </a:endParaRPr>
          </a:p>
          <a:p>
            <a:endParaRPr lang="en-GB" dirty="0">
              <a:latin typeface="Arial" pitchFamily="34" charset="0"/>
              <a:cs typeface="Arial" pitchFamily="34" charset="0"/>
            </a:endParaRPr>
          </a:p>
          <a:p>
            <a:r>
              <a:rPr lang="en-GB" dirty="0">
                <a:latin typeface="Arial" pitchFamily="34" charset="0"/>
                <a:cs typeface="Arial" pitchFamily="34" charset="0"/>
              </a:rPr>
              <a:t>6. After a short pause for reflection, recite the "Our Father", ten "Hail Marys" and the "Glory be to the Father".</a:t>
            </a:r>
          </a:p>
          <a:p>
            <a:endParaRPr lang="en-GB" dirty="0">
              <a:latin typeface="Arial" pitchFamily="34" charset="0"/>
              <a:cs typeface="Arial" pitchFamily="34" charset="0"/>
            </a:endParaRPr>
          </a:p>
          <a:p>
            <a:r>
              <a:rPr lang="en-GB" dirty="0">
                <a:latin typeface="Arial" pitchFamily="34" charset="0"/>
                <a:cs typeface="Arial" pitchFamily="34" charset="0"/>
              </a:rPr>
              <a:t>After this, repeat stages 5 and 6 for the remaining four decades.</a:t>
            </a:r>
          </a:p>
          <a:p>
            <a:endParaRPr lang="en-GB" dirty="0">
              <a:latin typeface="Arial" pitchFamily="34" charset="0"/>
              <a:cs typeface="Arial" pitchFamily="34" charset="0"/>
            </a:endParaRPr>
          </a:p>
          <a:p>
            <a:r>
              <a:rPr lang="en-GB" dirty="0">
                <a:latin typeface="Arial" pitchFamily="34" charset="0"/>
                <a:cs typeface="Arial" pitchFamily="34" charset="0"/>
              </a:rPr>
              <a:t>At the end of the Rosary, the Hail Holy Queen.</a:t>
            </a:r>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51</a:t>
            </a:fld>
            <a:endParaRPr lang="en-GB"/>
          </a:p>
        </p:txBody>
      </p:sp>
    </p:spTree>
    <p:extLst>
      <p:ext uri="{BB962C8B-B14F-4D97-AF65-F5344CB8AC3E}">
        <p14:creationId xmlns:p14="http://schemas.microsoft.com/office/powerpoint/2010/main" val="26035887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52</a:t>
            </a:fld>
            <a:endParaRPr lang="en-GB"/>
          </a:p>
        </p:txBody>
      </p:sp>
    </p:spTree>
    <p:extLst>
      <p:ext uri="{BB962C8B-B14F-4D97-AF65-F5344CB8AC3E}">
        <p14:creationId xmlns:p14="http://schemas.microsoft.com/office/powerpoint/2010/main" val="29742717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53</a:t>
            </a:fld>
            <a:endParaRPr lang="en-GB"/>
          </a:p>
        </p:txBody>
      </p:sp>
    </p:spTree>
    <p:extLst>
      <p:ext uri="{BB962C8B-B14F-4D97-AF65-F5344CB8AC3E}">
        <p14:creationId xmlns:p14="http://schemas.microsoft.com/office/powerpoint/2010/main" val="5019368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54</a:t>
            </a:fld>
            <a:endParaRPr lang="en-GB"/>
          </a:p>
        </p:txBody>
      </p:sp>
    </p:spTree>
    <p:extLst>
      <p:ext uri="{BB962C8B-B14F-4D97-AF65-F5344CB8AC3E}">
        <p14:creationId xmlns:p14="http://schemas.microsoft.com/office/powerpoint/2010/main" val="16109965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672" y="4343400"/>
            <a:ext cx="5904656" cy="4261048"/>
          </a:xfrm>
        </p:spPr>
        <p:txBody>
          <a:bodyPr/>
          <a:lstStyle/>
          <a:p>
            <a:r>
              <a:rPr lang="en-GB" sz="1000" b="1" dirty="0" smtClean="0">
                <a:latin typeface="Arial" pitchFamily="34" charset="0"/>
                <a:cs typeface="Arial" pitchFamily="34" charset="0"/>
              </a:rPr>
              <a:t>Matthew 28:1-10</a:t>
            </a:r>
          </a:p>
          <a:p>
            <a:r>
              <a:rPr lang="en-GB" sz="1000" dirty="0" smtClean="0">
                <a:latin typeface="Arial" pitchFamily="34" charset="0"/>
                <a:cs typeface="Arial" pitchFamily="34" charset="0"/>
              </a:rPr>
              <a:t>28</a:t>
            </a:r>
            <a:r>
              <a:rPr lang="en-GB" sz="1000" dirty="0">
                <a:latin typeface="Arial" pitchFamily="34" charset="0"/>
                <a:cs typeface="Arial" pitchFamily="34" charset="0"/>
              </a:rPr>
              <a:t> After the Sabbath, at dawn on the first day of the week, Mary Magdalene and the other Mary went to look at the </a:t>
            </a:r>
            <a:r>
              <a:rPr lang="en-GB" sz="1000" dirty="0" smtClean="0">
                <a:latin typeface="Arial" pitchFamily="34" charset="0"/>
                <a:cs typeface="Arial" pitchFamily="34" charset="0"/>
              </a:rPr>
              <a:t>tomb. </a:t>
            </a:r>
            <a:r>
              <a:rPr lang="en-GB" sz="1000" baseline="30000" dirty="0" smtClean="0">
                <a:latin typeface="Arial" pitchFamily="34" charset="0"/>
                <a:cs typeface="Arial" pitchFamily="34" charset="0"/>
              </a:rPr>
              <a:t>2</a:t>
            </a:r>
            <a:r>
              <a:rPr lang="en-GB" sz="1000" baseline="30000" dirty="0">
                <a:latin typeface="Arial" pitchFamily="34" charset="0"/>
                <a:cs typeface="Arial" pitchFamily="34" charset="0"/>
              </a:rPr>
              <a:t> </a:t>
            </a:r>
            <a:r>
              <a:rPr lang="en-GB" sz="1000" dirty="0">
                <a:latin typeface="Arial" pitchFamily="34" charset="0"/>
                <a:cs typeface="Arial" pitchFamily="34" charset="0"/>
              </a:rPr>
              <a:t>There was a violent earthquake, for an angel of the Lord came down from heaven and, going to the tomb, rolled back the stone and sat on it. </a:t>
            </a:r>
            <a:r>
              <a:rPr lang="en-GB" sz="1000" baseline="30000" dirty="0">
                <a:latin typeface="Arial" pitchFamily="34" charset="0"/>
                <a:cs typeface="Arial" pitchFamily="34" charset="0"/>
              </a:rPr>
              <a:t>3 </a:t>
            </a:r>
            <a:r>
              <a:rPr lang="en-GB" sz="1000" dirty="0">
                <a:latin typeface="Arial" pitchFamily="34" charset="0"/>
                <a:cs typeface="Arial" pitchFamily="34" charset="0"/>
              </a:rPr>
              <a:t>His appearance was like lightning, and his clothes were white as snow. </a:t>
            </a:r>
            <a:r>
              <a:rPr lang="en-GB" sz="1000" baseline="30000" dirty="0">
                <a:latin typeface="Arial" pitchFamily="34" charset="0"/>
                <a:cs typeface="Arial" pitchFamily="34" charset="0"/>
              </a:rPr>
              <a:t>4 </a:t>
            </a:r>
            <a:r>
              <a:rPr lang="en-GB" sz="1000" dirty="0">
                <a:latin typeface="Arial" pitchFamily="34" charset="0"/>
                <a:cs typeface="Arial" pitchFamily="34" charset="0"/>
              </a:rPr>
              <a:t>The guards were so afraid of him that they shook and became like dead </a:t>
            </a:r>
            <a:r>
              <a:rPr lang="en-GB" sz="1000" dirty="0" smtClean="0">
                <a:latin typeface="Arial" pitchFamily="34" charset="0"/>
                <a:cs typeface="Arial" pitchFamily="34" charset="0"/>
              </a:rPr>
              <a:t>men. </a:t>
            </a:r>
            <a:r>
              <a:rPr lang="en-GB" sz="1000" baseline="30000" dirty="0" smtClean="0">
                <a:latin typeface="Arial" pitchFamily="34" charset="0"/>
                <a:cs typeface="Arial" pitchFamily="34" charset="0"/>
              </a:rPr>
              <a:t>5</a:t>
            </a:r>
            <a:r>
              <a:rPr lang="en-GB" sz="1000" baseline="30000" dirty="0">
                <a:latin typeface="Arial" pitchFamily="34" charset="0"/>
                <a:cs typeface="Arial" pitchFamily="34" charset="0"/>
              </a:rPr>
              <a:t> </a:t>
            </a:r>
            <a:r>
              <a:rPr lang="en-GB" sz="1000" dirty="0">
                <a:latin typeface="Arial" pitchFamily="34" charset="0"/>
                <a:cs typeface="Arial" pitchFamily="34" charset="0"/>
              </a:rPr>
              <a:t>The angel said to the women, “Do not be afraid, for I know that you are looking for Jesus, who was crucified. </a:t>
            </a:r>
            <a:r>
              <a:rPr lang="en-GB" sz="1000" baseline="30000" dirty="0">
                <a:latin typeface="Arial" pitchFamily="34" charset="0"/>
                <a:cs typeface="Arial" pitchFamily="34" charset="0"/>
              </a:rPr>
              <a:t>6 </a:t>
            </a:r>
            <a:r>
              <a:rPr lang="en-GB" sz="1000" dirty="0">
                <a:latin typeface="Arial" pitchFamily="34" charset="0"/>
                <a:cs typeface="Arial" pitchFamily="34" charset="0"/>
              </a:rPr>
              <a:t>He is not here; he has risen, just as he said. Come and see the place where he lay. </a:t>
            </a:r>
            <a:r>
              <a:rPr lang="en-GB" sz="1000" baseline="30000" dirty="0">
                <a:latin typeface="Arial" pitchFamily="34" charset="0"/>
                <a:cs typeface="Arial" pitchFamily="34" charset="0"/>
              </a:rPr>
              <a:t>7 </a:t>
            </a:r>
            <a:r>
              <a:rPr lang="en-GB" sz="1000" dirty="0">
                <a:latin typeface="Arial" pitchFamily="34" charset="0"/>
                <a:cs typeface="Arial" pitchFamily="34" charset="0"/>
              </a:rPr>
              <a:t>Then go quickly and tell his disciples: ‘He has risen from the dead and is going ahead of you into Galilee. There you will see him.’ Now I have told you</a:t>
            </a:r>
            <a:r>
              <a:rPr lang="en-GB" sz="1000" dirty="0" smtClean="0">
                <a:latin typeface="Arial" pitchFamily="34" charset="0"/>
                <a:cs typeface="Arial" pitchFamily="34" charset="0"/>
              </a:rPr>
              <a:t>.” </a:t>
            </a:r>
            <a:r>
              <a:rPr lang="en-GB" sz="1000" baseline="30000" dirty="0" smtClean="0">
                <a:latin typeface="Arial" pitchFamily="34" charset="0"/>
                <a:cs typeface="Arial" pitchFamily="34" charset="0"/>
              </a:rPr>
              <a:t>8</a:t>
            </a:r>
            <a:r>
              <a:rPr lang="en-GB" sz="1000" baseline="30000" dirty="0">
                <a:latin typeface="Arial" pitchFamily="34" charset="0"/>
                <a:cs typeface="Arial" pitchFamily="34" charset="0"/>
              </a:rPr>
              <a:t> </a:t>
            </a:r>
            <a:r>
              <a:rPr lang="en-GB" sz="1000" dirty="0">
                <a:latin typeface="Arial" pitchFamily="34" charset="0"/>
                <a:cs typeface="Arial" pitchFamily="34" charset="0"/>
              </a:rPr>
              <a:t>So the women hurried away from the tomb, afraid yet filled with joy, and ran to tell his disciples. </a:t>
            </a:r>
            <a:r>
              <a:rPr lang="en-GB" sz="1000" baseline="30000" dirty="0">
                <a:latin typeface="Arial" pitchFamily="34" charset="0"/>
                <a:cs typeface="Arial" pitchFamily="34" charset="0"/>
              </a:rPr>
              <a:t>9 </a:t>
            </a:r>
            <a:r>
              <a:rPr lang="en-GB" sz="1000" dirty="0">
                <a:latin typeface="Arial" pitchFamily="34" charset="0"/>
                <a:cs typeface="Arial" pitchFamily="34" charset="0"/>
              </a:rPr>
              <a:t>Suddenly Jesus met them. “Greetings,” he said. They came to him, clasped his feet and worshiped him. </a:t>
            </a:r>
            <a:r>
              <a:rPr lang="en-GB" sz="1000" baseline="30000" dirty="0">
                <a:latin typeface="Arial" pitchFamily="34" charset="0"/>
                <a:cs typeface="Arial" pitchFamily="34" charset="0"/>
              </a:rPr>
              <a:t>10 </a:t>
            </a:r>
            <a:r>
              <a:rPr lang="en-GB" sz="1000" dirty="0">
                <a:latin typeface="Arial" pitchFamily="34" charset="0"/>
                <a:cs typeface="Arial" pitchFamily="34" charset="0"/>
              </a:rPr>
              <a:t>Then Jesus said to them, “Do not be afraid. Go and tell my brothers to go to Galilee; there they will see me.”</a:t>
            </a:r>
          </a:p>
          <a:p>
            <a:endParaRPr lang="en-GB" sz="1000" dirty="0" smtClean="0">
              <a:latin typeface="Arial" pitchFamily="34" charset="0"/>
              <a:cs typeface="Arial" pitchFamily="34" charset="0"/>
            </a:endParaRPr>
          </a:p>
          <a:p>
            <a:r>
              <a:rPr lang="en-GB" sz="1000" b="1" dirty="0" smtClean="0">
                <a:latin typeface="Arial" pitchFamily="34" charset="0"/>
                <a:cs typeface="Arial" pitchFamily="34" charset="0"/>
              </a:rPr>
              <a:t>Reflection</a:t>
            </a:r>
          </a:p>
          <a:p>
            <a:r>
              <a:rPr lang="en-GB" sz="1000" dirty="0">
                <a:latin typeface="Arial" pitchFamily="34" charset="0"/>
                <a:cs typeface="Arial" pitchFamily="34" charset="0"/>
              </a:rPr>
              <a:t>The Resurrection of Christ is about hope. It is the </a:t>
            </a:r>
            <a:r>
              <a:rPr lang="en-GB" sz="1000" dirty="0" smtClean="0">
                <a:latin typeface="Arial" pitchFamily="34" charset="0"/>
                <a:cs typeface="Arial" pitchFamily="34" charset="0"/>
              </a:rPr>
              <a:t>fulfilment </a:t>
            </a:r>
            <a:r>
              <a:rPr lang="en-GB" sz="1000" dirty="0">
                <a:latin typeface="Arial" pitchFamily="34" charset="0"/>
                <a:cs typeface="Arial" pitchFamily="34" charset="0"/>
              </a:rPr>
              <a:t>of God’s Word. Everything that had ever been prophesied about Him, everything He had ever said or done is fulfilled in His resurrection. Jesus conquered death and sin. He completed His mission to redeem us with the Father so that we can follow Him into eternal life. Christ’s resurrection is the </a:t>
            </a:r>
            <a:r>
              <a:rPr lang="en-GB" sz="1000" dirty="0" smtClean="0">
                <a:latin typeface="Arial" pitchFamily="34" charset="0"/>
                <a:cs typeface="Arial" pitchFamily="34" charset="0"/>
              </a:rPr>
              <a:t>fulfilment </a:t>
            </a:r>
            <a:r>
              <a:rPr lang="en-GB" sz="1000" dirty="0">
                <a:latin typeface="Arial" pitchFamily="34" charset="0"/>
                <a:cs typeface="Arial" pitchFamily="34" charset="0"/>
              </a:rPr>
              <a:t>of our faith. It is beyond our comprehension. It defies all that we know of our world—of nature itself. It is truly a miracle. The resurrection is proof that all things are possible in Christ</a:t>
            </a:r>
            <a:r>
              <a:rPr lang="en-GB" sz="1000" dirty="0" smtClean="0">
                <a:latin typeface="Arial" pitchFamily="34" charset="0"/>
                <a:cs typeface="Arial" pitchFamily="34" charset="0"/>
              </a:rPr>
              <a:t>.</a:t>
            </a:r>
          </a:p>
          <a:p>
            <a:endParaRPr lang="en-GB" sz="1000" dirty="0">
              <a:latin typeface="Arial" pitchFamily="34" charset="0"/>
              <a:cs typeface="Arial" pitchFamily="34" charset="0"/>
            </a:endParaRPr>
          </a:p>
          <a:p>
            <a:r>
              <a:rPr lang="en-GB" sz="1000" b="1" dirty="0" smtClean="0">
                <a:latin typeface="Arial" pitchFamily="34" charset="0"/>
                <a:cs typeface="Arial" pitchFamily="34" charset="0"/>
              </a:rPr>
              <a:t>Questions</a:t>
            </a:r>
          </a:p>
          <a:p>
            <a:r>
              <a:rPr lang="en-GB" sz="1000" dirty="0">
                <a:latin typeface="Arial" pitchFamily="34" charset="0"/>
                <a:cs typeface="Arial" pitchFamily="34" charset="0"/>
              </a:rPr>
              <a:t>Do I have faith that God will </a:t>
            </a:r>
            <a:r>
              <a:rPr lang="en-GB" sz="1000" dirty="0" smtClean="0">
                <a:latin typeface="Arial" pitchFamily="34" charset="0"/>
                <a:cs typeface="Arial" pitchFamily="34" charset="0"/>
              </a:rPr>
              <a:t>fulfil </a:t>
            </a:r>
            <a:r>
              <a:rPr lang="en-GB" sz="1000" dirty="0">
                <a:latin typeface="Arial" pitchFamily="34" charset="0"/>
                <a:cs typeface="Arial" pitchFamily="34" charset="0"/>
              </a:rPr>
              <a:t>His promise to me in my life</a:t>
            </a:r>
            <a:r>
              <a:rPr lang="en-GB" sz="1000" dirty="0" smtClean="0">
                <a:latin typeface="Arial" pitchFamily="34" charset="0"/>
                <a:cs typeface="Arial" pitchFamily="34" charset="0"/>
              </a:rPr>
              <a:t>?</a:t>
            </a:r>
          </a:p>
          <a:p>
            <a:endParaRPr lang="en-GB" sz="1000" dirty="0">
              <a:latin typeface="Arial" pitchFamily="34" charset="0"/>
              <a:cs typeface="Arial" pitchFamily="34" charset="0"/>
            </a:endParaRPr>
          </a:p>
          <a:p>
            <a:r>
              <a:rPr lang="en-GB" sz="1000" b="1" dirty="0" smtClean="0">
                <a:latin typeface="Arial" pitchFamily="34" charset="0"/>
                <a:cs typeface="Arial" pitchFamily="34" charset="0"/>
              </a:rPr>
              <a:t>We Pray for Faith</a:t>
            </a:r>
          </a:p>
          <a:p>
            <a:r>
              <a:rPr lang="en-GB" sz="1000" dirty="0" smtClean="0">
                <a:latin typeface="Arial" pitchFamily="34" charset="0"/>
                <a:cs typeface="Arial" pitchFamily="34" charset="0"/>
              </a:rPr>
              <a:t>We </a:t>
            </a:r>
            <a:r>
              <a:rPr lang="en-GB" sz="1000" dirty="0">
                <a:latin typeface="Arial" pitchFamily="34" charset="0"/>
                <a:cs typeface="Arial" pitchFamily="34" charset="0"/>
              </a:rPr>
              <a:t>pray that each day </a:t>
            </a:r>
            <a:r>
              <a:rPr lang="en-GB" sz="1000" dirty="0" smtClean="0">
                <a:latin typeface="Arial" pitchFamily="34" charset="0"/>
                <a:cs typeface="Arial" pitchFamily="34" charset="0"/>
              </a:rPr>
              <a:t>our faith </a:t>
            </a:r>
            <a:r>
              <a:rPr lang="en-GB" sz="1000" dirty="0">
                <a:latin typeface="Arial" pitchFamily="34" charset="0"/>
                <a:cs typeface="Arial" pitchFamily="34" charset="0"/>
              </a:rPr>
              <a:t>grows and is strengthened through the power and mystery of Christ’s resurrection.</a:t>
            </a:r>
          </a:p>
          <a:p>
            <a:endParaRPr lang="en-GB" sz="1000" dirty="0" smtClean="0">
              <a:latin typeface="Arial" pitchFamily="34" charset="0"/>
              <a:cs typeface="Arial" pitchFamily="34" charset="0"/>
            </a:endParaRPr>
          </a:p>
          <a:p>
            <a:endParaRPr lang="en-GB"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094E292-E63B-4928-A81F-F76B10F5FE2F}" type="slidenum">
              <a:rPr lang="en-GB" smtClean="0"/>
              <a:t>55</a:t>
            </a:fld>
            <a:endParaRPr lang="en-GB"/>
          </a:p>
        </p:txBody>
      </p:sp>
    </p:spTree>
    <p:extLst>
      <p:ext uri="{BB962C8B-B14F-4D97-AF65-F5344CB8AC3E}">
        <p14:creationId xmlns:p14="http://schemas.microsoft.com/office/powerpoint/2010/main" val="1674574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56</a:t>
            </a:fld>
            <a:endParaRPr lang="en-GB"/>
          </a:p>
        </p:txBody>
      </p:sp>
    </p:spTree>
    <p:extLst>
      <p:ext uri="{BB962C8B-B14F-4D97-AF65-F5344CB8AC3E}">
        <p14:creationId xmlns:p14="http://schemas.microsoft.com/office/powerpoint/2010/main" val="15250983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smtClean="0">
                <a:latin typeface="Arial" pitchFamily="34" charset="0"/>
                <a:cs typeface="Arial" pitchFamily="34" charset="0"/>
              </a:rPr>
              <a:t>Luke 24:44-53</a:t>
            </a:r>
          </a:p>
          <a:p>
            <a:r>
              <a:rPr lang="en-GB" sz="1000" baseline="30000" dirty="0">
                <a:latin typeface="Arial" pitchFamily="34" charset="0"/>
                <a:cs typeface="Arial" pitchFamily="34" charset="0"/>
              </a:rPr>
              <a:t>44 </a:t>
            </a:r>
            <a:r>
              <a:rPr lang="en-GB" sz="1000" dirty="0">
                <a:latin typeface="Arial" pitchFamily="34" charset="0"/>
                <a:cs typeface="Arial" pitchFamily="34" charset="0"/>
              </a:rPr>
              <a:t>He said to them, “This is what I told you while I was still with you: Everything must be fulfilled that is written about me in the Law of Moses, the Prophets and the Psalms</a:t>
            </a:r>
            <a:r>
              <a:rPr lang="en-GB" sz="1000" dirty="0" smtClean="0">
                <a:latin typeface="Arial" pitchFamily="34" charset="0"/>
                <a:cs typeface="Arial" pitchFamily="34" charset="0"/>
              </a:rPr>
              <a:t>.” </a:t>
            </a:r>
            <a:r>
              <a:rPr lang="en-GB" sz="1000" baseline="30000" dirty="0" smtClean="0">
                <a:latin typeface="Arial" pitchFamily="34" charset="0"/>
                <a:cs typeface="Arial" pitchFamily="34" charset="0"/>
              </a:rPr>
              <a:t>45</a:t>
            </a:r>
            <a:r>
              <a:rPr lang="en-GB" sz="1000" baseline="30000" dirty="0">
                <a:latin typeface="Arial" pitchFamily="34" charset="0"/>
                <a:cs typeface="Arial" pitchFamily="34" charset="0"/>
              </a:rPr>
              <a:t> </a:t>
            </a:r>
            <a:r>
              <a:rPr lang="en-GB" sz="1000" dirty="0">
                <a:latin typeface="Arial" pitchFamily="34" charset="0"/>
                <a:cs typeface="Arial" pitchFamily="34" charset="0"/>
              </a:rPr>
              <a:t>Then he opened their minds so they could understand the Scriptures. </a:t>
            </a:r>
            <a:r>
              <a:rPr lang="en-GB" sz="1000" baseline="30000" dirty="0">
                <a:latin typeface="Arial" pitchFamily="34" charset="0"/>
                <a:cs typeface="Arial" pitchFamily="34" charset="0"/>
              </a:rPr>
              <a:t>46 </a:t>
            </a:r>
            <a:r>
              <a:rPr lang="en-GB" sz="1000" dirty="0">
                <a:latin typeface="Arial" pitchFamily="34" charset="0"/>
                <a:cs typeface="Arial" pitchFamily="34" charset="0"/>
              </a:rPr>
              <a:t>He told them, “This is what is written: The Messiah will suffer and rise from the dead on the third day, </a:t>
            </a:r>
            <a:r>
              <a:rPr lang="en-GB" sz="1000" baseline="30000" dirty="0">
                <a:latin typeface="Arial" pitchFamily="34" charset="0"/>
                <a:cs typeface="Arial" pitchFamily="34" charset="0"/>
              </a:rPr>
              <a:t>47 </a:t>
            </a:r>
            <a:r>
              <a:rPr lang="en-GB" sz="1000" dirty="0">
                <a:latin typeface="Arial" pitchFamily="34" charset="0"/>
                <a:cs typeface="Arial" pitchFamily="34" charset="0"/>
              </a:rPr>
              <a:t>and repentance for the forgiveness of sins will be preached in his name to all nations, beginning at Jerusalem. </a:t>
            </a:r>
            <a:r>
              <a:rPr lang="en-GB" sz="1000" baseline="30000" dirty="0">
                <a:latin typeface="Arial" pitchFamily="34" charset="0"/>
                <a:cs typeface="Arial" pitchFamily="34" charset="0"/>
              </a:rPr>
              <a:t>48 </a:t>
            </a:r>
            <a:r>
              <a:rPr lang="en-GB" sz="1000" dirty="0">
                <a:latin typeface="Arial" pitchFamily="34" charset="0"/>
                <a:cs typeface="Arial" pitchFamily="34" charset="0"/>
              </a:rPr>
              <a:t>You are witnesses of these things. </a:t>
            </a:r>
            <a:r>
              <a:rPr lang="en-GB" sz="1000" baseline="30000" dirty="0">
                <a:latin typeface="Arial" pitchFamily="34" charset="0"/>
                <a:cs typeface="Arial" pitchFamily="34" charset="0"/>
              </a:rPr>
              <a:t>49 </a:t>
            </a:r>
            <a:r>
              <a:rPr lang="en-GB" sz="1000" dirty="0">
                <a:latin typeface="Arial" pitchFamily="34" charset="0"/>
                <a:cs typeface="Arial" pitchFamily="34" charset="0"/>
              </a:rPr>
              <a:t>I am going to send you what my Father has promised; but stay in the city until you have been clothed with power from on high</a:t>
            </a:r>
            <a:r>
              <a:rPr lang="en-GB" sz="1000" dirty="0" smtClean="0">
                <a:latin typeface="Arial" pitchFamily="34" charset="0"/>
                <a:cs typeface="Arial" pitchFamily="34" charset="0"/>
              </a:rPr>
              <a:t>.” </a:t>
            </a:r>
            <a:r>
              <a:rPr lang="en-GB" sz="1000" baseline="30000" dirty="0" smtClean="0">
                <a:latin typeface="Arial" pitchFamily="34" charset="0"/>
                <a:cs typeface="Arial" pitchFamily="34" charset="0"/>
              </a:rPr>
              <a:t>50</a:t>
            </a:r>
            <a:r>
              <a:rPr lang="en-GB" sz="1000" baseline="30000" dirty="0">
                <a:latin typeface="Arial" pitchFamily="34" charset="0"/>
                <a:cs typeface="Arial" pitchFamily="34" charset="0"/>
              </a:rPr>
              <a:t> </a:t>
            </a:r>
            <a:r>
              <a:rPr lang="en-GB" sz="1000" dirty="0">
                <a:latin typeface="Arial" pitchFamily="34" charset="0"/>
                <a:cs typeface="Arial" pitchFamily="34" charset="0"/>
              </a:rPr>
              <a:t>When he had led them out to the vicinity of Bethany, he lifted up his hands and blessed them. </a:t>
            </a:r>
            <a:r>
              <a:rPr lang="en-GB" sz="1000" baseline="30000" dirty="0">
                <a:latin typeface="Arial" pitchFamily="34" charset="0"/>
                <a:cs typeface="Arial" pitchFamily="34" charset="0"/>
              </a:rPr>
              <a:t>51 </a:t>
            </a:r>
            <a:r>
              <a:rPr lang="en-GB" sz="1000" dirty="0">
                <a:latin typeface="Arial" pitchFamily="34" charset="0"/>
                <a:cs typeface="Arial" pitchFamily="34" charset="0"/>
              </a:rPr>
              <a:t>While he was blessing them, he left them and was taken up into heaven. </a:t>
            </a:r>
            <a:r>
              <a:rPr lang="en-GB" sz="1000" baseline="30000" dirty="0">
                <a:latin typeface="Arial" pitchFamily="34" charset="0"/>
                <a:cs typeface="Arial" pitchFamily="34" charset="0"/>
              </a:rPr>
              <a:t>52 </a:t>
            </a:r>
            <a:r>
              <a:rPr lang="en-GB" sz="1000" dirty="0">
                <a:latin typeface="Arial" pitchFamily="34" charset="0"/>
                <a:cs typeface="Arial" pitchFamily="34" charset="0"/>
              </a:rPr>
              <a:t>Then they worshiped him and returned to Jerusalem with great joy. </a:t>
            </a:r>
            <a:r>
              <a:rPr lang="en-GB" sz="1000" baseline="30000" dirty="0">
                <a:latin typeface="Arial" pitchFamily="34" charset="0"/>
                <a:cs typeface="Arial" pitchFamily="34" charset="0"/>
              </a:rPr>
              <a:t>53 </a:t>
            </a:r>
            <a:r>
              <a:rPr lang="en-GB" sz="1000" dirty="0">
                <a:latin typeface="Arial" pitchFamily="34" charset="0"/>
                <a:cs typeface="Arial" pitchFamily="34" charset="0"/>
              </a:rPr>
              <a:t>And they stayed continually at the temple, praising God.</a:t>
            </a:r>
          </a:p>
          <a:p>
            <a:endParaRPr lang="en-GB" sz="1000" b="1" dirty="0">
              <a:latin typeface="Arial" pitchFamily="34" charset="0"/>
              <a:cs typeface="Arial" pitchFamily="34" charset="0"/>
            </a:endParaRPr>
          </a:p>
          <a:p>
            <a:r>
              <a:rPr lang="en-GB" sz="1000" b="1" dirty="0" smtClean="0">
                <a:latin typeface="Arial" pitchFamily="34" charset="0"/>
                <a:cs typeface="Arial" pitchFamily="34" charset="0"/>
              </a:rPr>
              <a:t>Reflection</a:t>
            </a:r>
          </a:p>
          <a:p>
            <a:r>
              <a:rPr lang="en-GB" sz="1000" dirty="0" smtClean="0">
                <a:latin typeface="Arial" pitchFamily="34" charset="0"/>
                <a:cs typeface="Arial" pitchFamily="34" charset="0"/>
              </a:rPr>
              <a:t>As </a:t>
            </a:r>
            <a:r>
              <a:rPr lang="en-GB" sz="1000" dirty="0">
                <a:latin typeface="Arial" pitchFamily="34" charset="0"/>
                <a:cs typeface="Arial" pitchFamily="34" charset="0"/>
              </a:rPr>
              <a:t>witnesses to this glorious miracle, Jesus’s disciples gain the hope and belief that they will follow Him into heaven. In the same way, Jesus’s ascension gives us hope that we too might follow Him into heaven to be with God the Father. After all, we were created to be with God. All of our faith points us in this direction. Jesus loves us and wants us to follow Him</a:t>
            </a:r>
            <a:r>
              <a:rPr lang="en-GB" sz="1000" dirty="0" smtClean="0">
                <a:latin typeface="Arial" pitchFamily="34" charset="0"/>
                <a:cs typeface="Arial" pitchFamily="34" charset="0"/>
              </a:rPr>
              <a:t>.</a:t>
            </a:r>
          </a:p>
          <a:p>
            <a:endParaRPr lang="en-GB" sz="1000" dirty="0">
              <a:latin typeface="Arial" pitchFamily="34" charset="0"/>
              <a:cs typeface="Arial" pitchFamily="34" charset="0"/>
            </a:endParaRPr>
          </a:p>
          <a:p>
            <a:r>
              <a:rPr lang="en-GB" sz="1000" b="1" dirty="0" smtClean="0">
                <a:latin typeface="Arial" pitchFamily="34" charset="0"/>
                <a:cs typeface="Arial" pitchFamily="34" charset="0"/>
              </a:rPr>
              <a:t>Questions</a:t>
            </a:r>
            <a:endParaRPr lang="en-GB" sz="1000" b="1" dirty="0">
              <a:latin typeface="Arial" pitchFamily="34" charset="0"/>
              <a:cs typeface="Arial" pitchFamily="34" charset="0"/>
            </a:endParaRPr>
          </a:p>
          <a:p>
            <a:r>
              <a:rPr lang="en-GB" sz="1000" dirty="0">
                <a:latin typeface="Arial" pitchFamily="34" charset="0"/>
                <a:cs typeface="Arial" pitchFamily="34" charset="0"/>
              </a:rPr>
              <a:t>Do I use Jesus’s ascension into heaven to strengthen my faith and hope each day? </a:t>
            </a:r>
            <a:endParaRPr lang="en-GB" sz="1000" dirty="0" smtClean="0">
              <a:latin typeface="Arial" pitchFamily="34" charset="0"/>
              <a:cs typeface="Arial" pitchFamily="34" charset="0"/>
            </a:endParaRPr>
          </a:p>
          <a:p>
            <a:r>
              <a:rPr lang="en-GB" sz="1000" dirty="0" smtClean="0">
                <a:latin typeface="Arial" pitchFamily="34" charset="0"/>
                <a:cs typeface="Arial" pitchFamily="34" charset="0"/>
              </a:rPr>
              <a:t>Do </a:t>
            </a:r>
            <a:r>
              <a:rPr lang="en-GB" sz="1000" dirty="0">
                <a:latin typeface="Arial" pitchFamily="34" charset="0"/>
                <a:cs typeface="Arial" pitchFamily="34" charset="0"/>
              </a:rPr>
              <a:t>I allow the Holy Spirit to come to me to guide and direct my life</a:t>
            </a:r>
            <a:r>
              <a:rPr lang="en-GB" sz="1000" dirty="0" smtClean="0">
                <a:latin typeface="Arial" pitchFamily="34" charset="0"/>
                <a:cs typeface="Arial" pitchFamily="34" charset="0"/>
              </a:rPr>
              <a:t>?</a:t>
            </a:r>
          </a:p>
          <a:p>
            <a:endParaRPr lang="en-GB" sz="1000" dirty="0" smtClean="0">
              <a:latin typeface="Arial" pitchFamily="34" charset="0"/>
              <a:cs typeface="Arial" pitchFamily="34" charset="0"/>
            </a:endParaRPr>
          </a:p>
          <a:p>
            <a:r>
              <a:rPr lang="en-GB" sz="1000" b="1" dirty="0" smtClean="0">
                <a:latin typeface="Arial" pitchFamily="34" charset="0"/>
                <a:cs typeface="Arial" pitchFamily="34" charset="0"/>
              </a:rPr>
              <a:t>We Pray for Hope</a:t>
            </a:r>
            <a:endParaRPr lang="en-GB" sz="1000" b="1" dirty="0">
              <a:latin typeface="Arial" pitchFamily="34" charset="0"/>
              <a:cs typeface="Arial" pitchFamily="34" charset="0"/>
            </a:endParaRPr>
          </a:p>
          <a:p>
            <a:r>
              <a:rPr lang="en-GB" sz="1000" dirty="0" smtClean="0">
                <a:latin typeface="Arial" pitchFamily="34" charset="0"/>
                <a:cs typeface="Arial" pitchFamily="34" charset="0"/>
              </a:rPr>
              <a:t>We </a:t>
            </a:r>
            <a:r>
              <a:rPr lang="en-GB" sz="1000" dirty="0">
                <a:latin typeface="Arial" pitchFamily="34" charset="0"/>
                <a:cs typeface="Arial" pitchFamily="34" charset="0"/>
              </a:rPr>
              <a:t>pray that </a:t>
            </a:r>
            <a:r>
              <a:rPr lang="en-GB" sz="1000" dirty="0" smtClean="0">
                <a:latin typeface="Arial" pitchFamily="34" charset="0"/>
                <a:cs typeface="Arial" pitchFamily="34" charset="0"/>
              </a:rPr>
              <a:t>we </a:t>
            </a:r>
            <a:r>
              <a:rPr lang="en-GB" sz="1000" dirty="0">
                <a:latin typeface="Arial" pitchFamily="34" charset="0"/>
                <a:cs typeface="Arial" pitchFamily="34" charset="0"/>
              </a:rPr>
              <a:t>find faith and hope in Christ’s ascension so </a:t>
            </a:r>
            <a:r>
              <a:rPr lang="en-GB" sz="1000" dirty="0" smtClean="0">
                <a:latin typeface="Arial" pitchFamily="34" charset="0"/>
                <a:cs typeface="Arial" pitchFamily="34" charset="0"/>
              </a:rPr>
              <a:t>we </a:t>
            </a:r>
            <a:r>
              <a:rPr lang="en-GB" sz="1000" dirty="0">
                <a:latin typeface="Arial" pitchFamily="34" charset="0"/>
                <a:cs typeface="Arial" pitchFamily="34" charset="0"/>
              </a:rPr>
              <a:t>too might follow Him to the Father.</a:t>
            </a:r>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57</a:t>
            </a:fld>
            <a:endParaRPr lang="en-GB"/>
          </a:p>
        </p:txBody>
      </p:sp>
    </p:spTree>
    <p:extLst>
      <p:ext uri="{BB962C8B-B14F-4D97-AF65-F5344CB8AC3E}">
        <p14:creationId xmlns:p14="http://schemas.microsoft.com/office/powerpoint/2010/main" val="34830565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58</a:t>
            </a:fld>
            <a:endParaRPr lang="en-GB"/>
          </a:p>
        </p:txBody>
      </p:sp>
    </p:spTree>
    <p:extLst>
      <p:ext uri="{BB962C8B-B14F-4D97-AF65-F5344CB8AC3E}">
        <p14:creationId xmlns:p14="http://schemas.microsoft.com/office/powerpoint/2010/main" val="41746841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smtClean="0">
                <a:latin typeface="Arial" pitchFamily="34" charset="0"/>
                <a:cs typeface="Arial" pitchFamily="34" charset="0"/>
              </a:rPr>
              <a:t>John 14:15-21</a:t>
            </a:r>
          </a:p>
          <a:p>
            <a:r>
              <a:rPr lang="en-GB" sz="1000" baseline="30000" dirty="0">
                <a:latin typeface="Arial" pitchFamily="34" charset="0"/>
                <a:cs typeface="Arial" pitchFamily="34" charset="0"/>
              </a:rPr>
              <a:t>15 </a:t>
            </a:r>
            <a:r>
              <a:rPr lang="en-GB" sz="1000" dirty="0">
                <a:latin typeface="Arial" pitchFamily="34" charset="0"/>
                <a:cs typeface="Arial" pitchFamily="34" charset="0"/>
              </a:rPr>
              <a:t>“If you love me, keep my commands. </a:t>
            </a:r>
            <a:r>
              <a:rPr lang="en-GB" sz="1000" baseline="30000" dirty="0">
                <a:latin typeface="Arial" pitchFamily="34" charset="0"/>
                <a:cs typeface="Arial" pitchFamily="34" charset="0"/>
              </a:rPr>
              <a:t>16 </a:t>
            </a:r>
            <a:r>
              <a:rPr lang="en-GB" sz="1000" dirty="0">
                <a:latin typeface="Arial" pitchFamily="34" charset="0"/>
                <a:cs typeface="Arial" pitchFamily="34" charset="0"/>
              </a:rPr>
              <a:t>And I will ask the Father, and he will give you another advocate to help you and be with you forever— </a:t>
            </a:r>
            <a:r>
              <a:rPr lang="en-GB" sz="1000" baseline="30000" dirty="0">
                <a:latin typeface="Arial" pitchFamily="34" charset="0"/>
                <a:cs typeface="Arial" pitchFamily="34" charset="0"/>
              </a:rPr>
              <a:t>17 </a:t>
            </a:r>
            <a:r>
              <a:rPr lang="en-GB" sz="1000" dirty="0">
                <a:latin typeface="Arial" pitchFamily="34" charset="0"/>
                <a:cs typeface="Arial" pitchFamily="34" charset="0"/>
              </a:rPr>
              <a:t>the Spirit of truth. The world cannot accept him, because it neither sees him nor knows him. But you know him, for he lives with you and will </a:t>
            </a:r>
            <a:r>
              <a:rPr lang="en-GB" sz="1000" dirty="0" smtClean="0">
                <a:latin typeface="Arial" pitchFamily="34" charset="0"/>
                <a:cs typeface="Arial" pitchFamily="34" charset="0"/>
              </a:rPr>
              <a:t>be </a:t>
            </a:r>
            <a:r>
              <a:rPr lang="en-GB" sz="1000" dirty="0">
                <a:latin typeface="Arial" pitchFamily="34" charset="0"/>
                <a:cs typeface="Arial" pitchFamily="34" charset="0"/>
              </a:rPr>
              <a:t>in you. </a:t>
            </a:r>
            <a:r>
              <a:rPr lang="en-GB" sz="1000" baseline="30000" dirty="0">
                <a:latin typeface="Arial" pitchFamily="34" charset="0"/>
                <a:cs typeface="Arial" pitchFamily="34" charset="0"/>
              </a:rPr>
              <a:t>18 </a:t>
            </a:r>
            <a:r>
              <a:rPr lang="en-GB" sz="1000" dirty="0">
                <a:latin typeface="Arial" pitchFamily="34" charset="0"/>
                <a:cs typeface="Arial" pitchFamily="34" charset="0"/>
              </a:rPr>
              <a:t>I will not leave you as orphans; I will come to you. </a:t>
            </a:r>
            <a:r>
              <a:rPr lang="en-GB" sz="1000" baseline="30000" dirty="0">
                <a:latin typeface="Arial" pitchFamily="34" charset="0"/>
                <a:cs typeface="Arial" pitchFamily="34" charset="0"/>
              </a:rPr>
              <a:t>19 </a:t>
            </a:r>
            <a:r>
              <a:rPr lang="en-GB" sz="1000" dirty="0">
                <a:latin typeface="Arial" pitchFamily="34" charset="0"/>
                <a:cs typeface="Arial" pitchFamily="34" charset="0"/>
              </a:rPr>
              <a:t>Before long, the world will not see me anymore, but you will see me. Because I live, you also will live. </a:t>
            </a:r>
            <a:r>
              <a:rPr lang="en-GB" sz="1000" baseline="30000" dirty="0">
                <a:latin typeface="Arial" pitchFamily="34" charset="0"/>
                <a:cs typeface="Arial" pitchFamily="34" charset="0"/>
              </a:rPr>
              <a:t>20 </a:t>
            </a:r>
            <a:r>
              <a:rPr lang="en-GB" sz="1000" dirty="0">
                <a:latin typeface="Arial" pitchFamily="34" charset="0"/>
                <a:cs typeface="Arial" pitchFamily="34" charset="0"/>
              </a:rPr>
              <a:t>On that day you will realize that I am in my Father, and you are in me, and I am in you. </a:t>
            </a:r>
            <a:r>
              <a:rPr lang="en-GB" sz="1000" baseline="30000" dirty="0">
                <a:latin typeface="Arial" pitchFamily="34" charset="0"/>
                <a:cs typeface="Arial" pitchFamily="34" charset="0"/>
              </a:rPr>
              <a:t>21 </a:t>
            </a:r>
            <a:r>
              <a:rPr lang="en-GB" sz="1000" dirty="0">
                <a:latin typeface="Arial" pitchFamily="34" charset="0"/>
                <a:cs typeface="Arial" pitchFamily="34" charset="0"/>
              </a:rPr>
              <a:t>Whoever has my commands and keeps them is the one who loves me. The one who loves me will be loved by my Father, and I too will love them and show myself to them.”</a:t>
            </a:r>
            <a:endParaRPr lang="en-GB" sz="1000" b="1" dirty="0" smtClean="0">
              <a:latin typeface="Arial" pitchFamily="34" charset="0"/>
              <a:cs typeface="Arial" pitchFamily="34" charset="0"/>
            </a:endParaRPr>
          </a:p>
          <a:p>
            <a:endParaRPr lang="en-GB" sz="1000" dirty="0">
              <a:latin typeface="Arial" pitchFamily="34" charset="0"/>
              <a:cs typeface="Arial" pitchFamily="34" charset="0"/>
            </a:endParaRPr>
          </a:p>
          <a:p>
            <a:r>
              <a:rPr lang="en-GB" sz="1000" b="1" dirty="0" smtClean="0">
                <a:latin typeface="Arial" pitchFamily="34" charset="0"/>
                <a:cs typeface="Arial" pitchFamily="34" charset="0"/>
              </a:rPr>
              <a:t>Reflection</a:t>
            </a:r>
          </a:p>
          <a:p>
            <a:r>
              <a:rPr lang="en-GB" sz="1000" dirty="0" smtClean="0">
                <a:latin typeface="Arial" pitchFamily="34" charset="0"/>
                <a:cs typeface="Arial" pitchFamily="34" charset="0"/>
              </a:rPr>
              <a:t>Like </a:t>
            </a:r>
            <a:r>
              <a:rPr lang="en-GB" sz="1000" dirty="0">
                <a:latin typeface="Arial" pitchFamily="34" charset="0"/>
                <a:cs typeface="Arial" pitchFamily="34" charset="0"/>
              </a:rPr>
              <a:t>Christ’s disciples, it is up to us to accept this gift into our lives. When we do, the confusion and fear about where and how to begin our personal missions melts away and certainty replaces it. The Holy Spirit, once accepted into our lives, speaks to us in many ways. He comes into our thoughts. He speaks through our conscious and through signs all around us. He gives us guidance and direction, strength, and grace to carry out God’s will</a:t>
            </a:r>
            <a:r>
              <a:rPr lang="en-GB" sz="1000" dirty="0" smtClean="0">
                <a:latin typeface="Arial" pitchFamily="34" charset="0"/>
                <a:cs typeface="Arial" pitchFamily="34" charset="0"/>
              </a:rPr>
              <a:t>.</a:t>
            </a:r>
          </a:p>
          <a:p>
            <a:endParaRPr lang="en-GB" sz="1000" dirty="0">
              <a:latin typeface="Arial" pitchFamily="34" charset="0"/>
              <a:cs typeface="Arial" pitchFamily="34" charset="0"/>
            </a:endParaRPr>
          </a:p>
          <a:p>
            <a:r>
              <a:rPr lang="en-GB" sz="1000" b="1" dirty="0" smtClean="0">
                <a:latin typeface="Arial" pitchFamily="34" charset="0"/>
                <a:cs typeface="Arial" pitchFamily="34" charset="0"/>
              </a:rPr>
              <a:t>Questions</a:t>
            </a:r>
            <a:endParaRPr lang="en-GB" sz="1000" b="1" dirty="0">
              <a:latin typeface="Arial" pitchFamily="34" charset="0"/>
              <a:cs typeface="Arial" pitchFamily="34" charset="0"/>
            </a:endParaRPr>
          </a:p>
          <a:p>
            <a:r>
              <a:rPr lang="en-GB" sz="1000" dirty="0">
                <a:latin typeface="Arial" pitchFamily="34" charset="0"/>
                <a:cs typeface="Arial" pitchFamily="34" charset="0"/>
              </a:rPr>
              <a:t>Do I accept the Holy Spirit into my life to give me strength and wisdom to live and die as Christ did? Do I listen and follow the Holy Spirit’s instructions</a:t>
            </a:r>
            <a:r>
              <a:rPr lang="en-GB" sz="1000" dirty="0" smtClean="0">
                <a:latin typeface="Arial" pitchFamily="34" charset="0"/>
                <a:cs typeface="Arial" pitchFamily="34" charset="0"/>
              </a:rPr>
              <a:t>?</a:t>
            </a:r>
          </a:p>
          <a:p>
            <a:endParaRPr lang="en-GB" sz="1000" dirty="0">
              <a:latin typeface="Arial" pitchFamily="34" charset="0"/>
              <a:cs typeface="Arial" pitchFamily="34" charset="0"/>
            </a:endParaRPr>
          </a:p>
          <a:p>
            <a:r>
              <a:rPr lang="en-GB" sz="1000" b="1" dirty="0" smtClean="0">
                <a:latin typeface="Arial" pitchFamily="34" charset="0"/>
                <a:cs typeface="Arial" pitchFamily="34" charset="0"/>
              </a:rPr>
              <a:t>We Pray for Love</a:t>
            </a:r>
            <a:endParaRPr lang="en-GB" sz="1000" b="1" dirty="0">
              <a:latin typeface="Arial" pitchFamily="34" charset="0"/>
              <a:cs typeface="Arial" pitchFamily="34" charset="0"/>
            </a:endParaRPr>
          </a:p>
          <a:p>
            <a:r>
              <a:rPr lang="en-GB" sz="1000" dirty="0" smtClean="0">
                <a:latin typeface="Arial" pitchFamily="34" charset="0"/>
                <a:cs typeface="Arial" pitchFamily="34" charset="0"/>
              </a:rPr>
              <a:t>We </a:t>
            </a:r>
            <a:r>
              <a:rPr lang="en-GB" sz="1000" dirty="0">
                <a:latin typeface="Arial" pitchFamily="34" charset="0"/>
                <a:cs typeface="Arial" pitchFamily="34" charset="0"/>
              </a:rPr>
              <a:t>pray that </a:t>
            </a:r>
            <a:r>
              <a:rPr lang="en-GB" sz="1000" dirty="0" smtClean="0">
                <a:latin typeface="Arial" pitchFamily="34" charset="0"/>
                <a:cs typeface="Arial" pitchFamily="34" charset="0"/>
              </a:rPr>
              <a:t>we accept </a:t>
            </a:r>
            <a:r>
              <a:rPr lang="en-GB" sz="1000" dirty="0">
                <a:latin typeface="Arial" pitchFamily="34" charset="0"/>
                <a:cs typeface="Arial" pitchFamily="34" charset="0"/>
              </a:rPr>
              <a:t>the Holy Spirit into </a:t>
            </a:r>
            <a:r>
              <a:rPr lang="en-GB" sz="1000" dirty="0" smtClean="0">
                <a:latin typeface="Arial" pitchFamily="34" charset="0"/>
                <a:cs typeface="Arial" pitchFamily="34" charset="0"/>
              </a:rPr>
              <a:t>our heart </a:t>
            </a:r>
            <a:r>
              <a:rPr lang="en-GB" sz="1000" dirty="0">
                <a:latin typeface="Arial" pitchFamily="34" charset="0"/>
                <a:cs typeface="Arial" pitchFamily="34" charset="0"/>
              </a:rPr>
              <a:t>and into </a:t>
            </a:r>
            <a:r>
              <a:rPr lang="en-GB" sz="1000" dirty="0" smtClean="0">
                <a:latin typeface="Arial" pitchFamily="34" charset="0"/>
                <a:cs typeface="Arial" pitchFamily="34" charset="0"/>
              </a:rPr>
              <a:t>our lives. We </a:t>
            </a:r>
            <a:r>
              <a:rPr lang="en-GB" sz="1000" dirty="0">
                <a:latin typeface="Arial" pitchFamily="34" charset="0"/>
                <a:cs typeface="Arial" pitchFamily="34" charset="0"/>
              </a:rPr>
              <a:t>pray that </a:t>
            </a:r>
            <a:r>
              <a:rPr lang="en-GB" sz="1000" dirty="0" smtClean="0">
                <a:latin typeface="Arial" pitchFamily="34" charset="0"/>
                <a:cs typeface="Arial" pitchFamily="34" charset="0"/>
              </a:rPr>
              <a:t>we </a:t>
            </a:r>
            <a:r>
              <a:rPr lang="en-GB" sz="1000" dirty="0">
                <a:latin typeface="Arial" pitchFamily="34" charset="0"/>
                <a:cs typeface="Arial" pitchFamily="34" charset="0"/>
              </a:rPr>
              <a:t>follow His direction to become an instrument of God in this world.</a:t>
            </a:r>
            <a:endParaRPr lang="en-GB" sz="1000" dirty="0">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094E292-E63B-4928-A81F-F76B10F5FE2F}" type="slidenum">
              <a:rPr lang="en-GB" smtClean="0"/>
              <a:t>59</a:t>
            </a:fld>
            <a:endParaRPr lang="en-GB"/>
          </a:p>
        </p:txBody>
      </p:sp>
    </p:spTree>
    <p:extLst>
      <p:ext uri="{BB962C8B-B14F-4D97-AF65-F5344CB8AC3E}">
        <p14:creationId xmlns:p14="http://schemas.microsoft.com/office/powerpoint/2010/main" val="306214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6</a:t>
            </a:fld>
            <a:endParaRPr lang="en-GB"/>
          </a:p>
        </p:txBody>
      </p:sp>
    </p:spTree>
    <p:extLst>
      <p:ext uri="{BB962C8B-B14F-4D97-AF65-F5344CB8AC3E}">
        <p14:creationId xmlns:p14="http://schemas.microsoft.com/office/powerpoint/2010/main" val="12884639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60</a:t>
            </a:fld>
            <a:endParaRPr lang="en-GB"/>
          </a:p>
        </p:txBody>
      </p:sp>
    </p:spTree>
    <p:extLst>
      <p:ext uri="{BB962C8B-B14F-4D97-AF65-F5344CB8AC3E}">
        <p14:creationId xmlns:p14="http://schemas.microsoft.com/office/powerpoint/2010/main" val="1008405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smtClean="0">
                <a:latin typeface="Arial" pitchFamily="34" charset="0"/>
                <a:cs typeface="Arial" pitchFamily="34" charset="0"/>
              </a:rPr>
              <a:t>Catechism of the Catholic Church</a:t>
            </a:r>
          </a:p>
          <a:p>
            <a:r>
              <a:rPr lang="en-GB" sz="1000" b="1" dirty="0" smtClean="0">
                <a:latin typeface="Arial" pitchFamily="34" charset="0"/>
                <a:cs typeface="Arial" pitchFamily="34" charset="0"/>
              </a:rPr>
              <a:t>965</a:t>
            </a:r>
            <a:r>
              <a:rPr lang="en-GB" sz="1000" dirty="0" smtClean="0">
                <a:latin typeface="Arial" pitchFamily="34" charset="0"/>
                <a:cs typeface="Arial" pitchFamily="34" charset="0"/>
              </a:rPr>
              <a:t> </a:t>
            </a:r>
            <a:r>
              <a:rPr lang="en-GB" sz="1000" dirty="0">
                <a:latin typeface="Arial" pitchFamily="34" charset="0"/>
                <a:cs typeface="Arial" pitchFamily="34" charset="0"/>
              </a:rPr>
              <a:t>After her Son's Ascension, Mary "aided the beginnings of the Church by her prayers."</a:t>
            </a:r>
            <a:r>
              <a:rPr lang="en-GB" sz="1000" baseline="30000" dirty="0">
                <a:latin typeface="Arial" pitchFamily="34" charset="0"/>
                <a:cs typeface="Arial" pitchFamily="34" charset="0"/>
              </a:rPr>
              <a:t>506</a:t>
            </a:r>
            <a:r>
              <a:rPr lang="en-GB" sz="1000" dirty="0">
                <a:latin typeface="Arial" pitchFamily="34" charset="0"/>
                <a:cs typeface="Arial" pitchFamily="34" charset="0"/>
              </a:rPr>
              <a:t> In her association with the apostles and several women, "we also see Mary by her prayers imploring the gift of the Spirit, who had already overshadowed her in the Annunciation."</a:t>
            </a:r>
            <a:r>
              <a:rPr lang="en-GB" sz="1000" baseline="30000" dirty="0">
                <a:latin typeface="Arial" pitchFamily="34" charset="0"/>
                <a:cs typeface="Arial" pitchFamily="34" charset="0"/>
              </a:rPr>
              <a:t>507</a:t>
            </a:r>
            <a:r>
              <a:rPr lang="en-GB" sz="1000" dirty="0">
                <a:latin typeface="Arial" pitchFamily="34" charset="0"/>
                <a:cs typeface="Arial" pitchFamily="34" charset="0"/>
              </a:rPr>
              <a:t> </a:t>
            </a:r>
            <a:r>
              <a:rPr lang="en-GB" sz="1000" b="1" dirty="0" smtClean="0">
                <a:latin typeface="Arial" pitchFamily="34" charset="0"/>
                <a:cs typeface="Arial" pitchFamily="34" charset="0"/>
              </a:rPr>
              <a:t>.</a:t>
            </a:r>
            <a:r>
              <a:rPr lang="en-GB" sz="1000" b="1" dirty="0">
                <a:latin typeface="Arial" pitchFamily="34" charset="0"/>
                <a:cs typeface="Arial" pitchFamily="34" charset="0"/>
              </a:rPr>
              <a:t> . . also in her </a:t>
            </a:r>
            <a:r>
              <a:rPr lang="en-GB" sz="1000" b="1" dirty="0" smtClean="0">
                <a:latin typeface="Arial" pitchFamily="34" charset="0"/>
                <a:cs typeface="Arial" pitchFamily="34" charset="0"/>
              </a:rPr>
              <a:t>Assumption…  966</a:t>
            </a:r>
            <a:r>
              <a:rPr lang="en-GB" sz="1000" dirty="0" smtClean="0">
                <a:latin typeface="Arial" pitchFamily="34" charset="0"/>
                <a:cs typeface="Arial" pitchFamily="34" charset="0"/>
              </a:rPr>
              <a:t> </a:t>
            </a:r>
            <a:r>
              <a:rPr lang="en-GB" sz="1000" dirty="0">
                <a:latin typeface="Arial" pitchFamily="34" charset="0"/>
                <a:cs typeface="Arial" pitchFamily="34" charset="0"/>
              </a:rPr>
              <a:t>"Finally the Immaculate Virgin, preserved free from all stain of original sin, when the course of her earthly life was finished, was taken up body and soul into heavenly glory, and exalted by the Lord as Queen over all things, so that she might be the more fully conformed to her Son, the Lord of lords and conqueror of sin and death."</a:t>
            </a:r>
            <a:r>
              <a:rPr lang="en-GB" sz="1000" baseline="30000" dirty="0">
                <a:latin typeface="Arial" pitchFamily="34" charset="0"/>
                <a:cs typeface="Arial" pitchFamily="34" charset="0"/>
              </a:rPr>
              <a:t>508</a:t>
            </a:r>
            <a:r>
              <a:rPr lang="en-GB" sz="1000" dirty="0">
                <a:latin typeface="Arial" pitchFamily="34" charset="0"/>
                <a:cs typeface="Arial" pitchFamily="34" charset="0"/>
              </a:rPr>
              <a:t> The Assumption of the Blessed Virgin is a singular participation in her Son's Resurrection and an anticipation of the resurrection of other </a:t>
            </a:r>
            <a:r>
              <a:rPr lang="en-GB" sz="1000" dirty="0" smtClean="0">
                <a:latin typeface="Arial" pitchFamily="34" charset="0"/>
                <a:cs typeface="Arial" pitchFamily="34" charset="0"/>
              </a:rPr>
              <a:t>Christians.</a:t>
            </a:r>
          </a:p>
          <a:p>
            <a:endParaRPr lang="en-GB" sz="1000" dirty="0">
              <a:latin typeface="Arial" pitchFamily="34" charset="0"/>
              <a:cs typeface="Arial" pitchFamily="34" charset="0"/>
            </a:endParaRPr>
          </a:p>
          <a:p>
            <a:r>
              <a:rPr lang="en-GB" sz="1000" b="1" dirty="0" smtClean="0">
                <a:latin typeface="Arial" pitchFamily="34" charset="0"/>
                <a:cs typeface="Arial" pitchFamily="34" charset="0"/>
              </a:rPr>
              <a:t>Reflection</a:t>
            </a:r>
          </a:p>
          <a:p>
            <a:r>
              <a:rPr lang="en-GB" sz="1000" dirty="0">
                <a:latin typeface="Arial" pitchFamily="34" charset="0"/>
                <a:cs typeface="Arial" pitchFamily="34" charset="0"/>
              </a:rPr>
              <a:t>Mary, without sin, was taken, body and soul, directly to God. Because she was without sin, her body was not allowed to be corrupted. If we follow Mary’s example, we too can share in the resurrection. </a:t>
            </a:r>
            <a:endParaRPr lang="en-GB" sz="1000" dirty="0" smtClean="0">
              <a:latin typeface="Arial" pitchFamily="34" charset="0"/>
              <a:cs typeface="Arial" pitchFamily="34" charset="0"/>
            </a:endParaRPr>
          </a:p>
          <a:p>
            <a:endParaRPr lang="en-GB" sz="1000" dirty="0">
              <a:latin typeface="Arial" pitchFamily="34" charset="0"/>
              <a:cs typeface="Arial" pitchFamily="34" charset="0"/>
            </a:endParaRPr>
          </a:p>
          <a:p>
            <a:r>
              <a:rPr lang="en-GB" sz="1000" b="1" dirty="0" smtClean="0">
                <a:latin typeface="Arial" pitchFamily="34" charset="0"/>
                <a:cs typeface="Arial" pitchFamily="34" charset="0"/>
              </a:rPr>
              <a:t>Questions</a:t>
            </a:r>
          </a:p>
          <a:p>
            <a:r>
              <a:rPr lang="en-GB" sz="1000" dirty="0">
                <a:latin typeface="Arial" pitchFamily="34" charset="0"/>
                <a:cs typeface="Arial" pitchFamily="34" charset="0"/>
              </a:rPr>
              <a:t>Do I try to follow Mary’s example by saying yes when I am called upon to do God’s will</a:t>
            </a:r>
            <a:r>
              <a:rPr lang="en-GB" sz="1000" dirty="0" smtClean="0">
                <a:latin typeface="Arial" pitchFamily="34" charset="0"/>
                <a:cs typeface="Arial" pitchFamily="34" charset="0"/>
              </a:rPr>
              <a:t>?</a:t>
            </a:r>
          </a:p>
          <a:p>
            <a:r>
              <a:rPr lang="en-GB" sz="1000" dirty="0" smtClean="0">
                <a:latin typeface="Arial" pitchFamily="34" charset="0"/>
                <a:cs typeface="Arial" pitchFamily="34" charset="0"/>
              </a:rPr>
              <a:t>Is </a:t>
            </a:r>
            <a:r>
              <a:rPr lang="en-GB" sz="1000" dirty="0">
                <a:latin typeface="Arial" pitchFamily="34" charset="0"/>
                <a:cs typeface="Arial" pitchFamily="34" charset="0"/>
              </a:rPr>
              <a:t>my faith and hope strengthened by Mary’s assumption, body and soul, into heaven</a:t>
            </a:r>
            <a:r>
              <a:rPr lang="en-GB" sz="1000" dirty="0" smtClean="0">
                <a:latin typeface="Arial" pitchFamily="34" charset="0"/>
                <a:cs typeface="Arial" pitchFamily="34" charset="0"/>
              </a:rPr>
              <a:t>?</a:t>
            </a:r>
          </a:p>
          <a:p>
            <a:endParaRPr lang="en-GB" sz="1000" dirty="0">
              <a:latin typeface="Arial" pitchFamily="34" charset="0"/>
              <a:cs typeface="Arial" pitchFamily="34" charset="0"/>
            </a:endParaRPr>
          </a:p>
          <a:p>
            <a:r>
              <a:rPr lang="en-GB" sz="1000" b="1" dirty="0" smtClean="0">
                <a:latin typeface="Arial" pitchFamily="34" charset="0"/>
                <a:cs typeface="Arial" pitchFamily="34" charset="0"/>
              </a:rPr>
              <a:t>We Pray for Devotion to Mary</a:t>
            </a:r>
          </a:p>
          <a:p>
            <a:r>
              <a:rPr lang="en-GB" sz="1000" dirty="0" smtClean="0">
                <a:latin typeface="Arial" pitchFamily="34" charset="0"/>
                <a:cs typeface="Arial" pitchFamily="34" charset="0"/>
              </a:rPr>
              <a:t>We </a:t>
            </a:r>
            <a:r>
              <a:rPr lang="en-GB" sz="1000" dirty="0">
                <a:latin typeface="Arial" pitchFamily="34" charset="0"/>
                <a:cs typeface="Arial" pitchFamily="34" charset="0"/>
              </a:rPr>
              <a:t>pray that </a:t>
            </a:r>
            <a:r>
              <a:rPr lang="en-GB" sz="1000" dirty="0" smtClean="0">
                <a:latin typeface="Arial" pitchFamily="34" charset="0"/>
                <a:cs typeface="Arial" pitchFamily="34" charset="0"/>
              </a:rPr>
              <a:t>we are </a:t>
            </a:r>
            <a:r>
              <a:rPr lang="en-GB" sz="1000" dirty="0">
                <a:latin typeface="Arial" pitchFamily="34" charset="0"/>
                <a:cs typeface="Arial" pitchFamily="34" charset="0"/>
              </a:rPr>
              <a:t>given strength and grace each day so that w</a:t>
            </a:r>
            <a:r>
              <a:rPr lang="en-GB" sz="1000" dirty="0" smtClean="0">
                <a:latin typeface="Arial" pitchFamily="34" charset="0"/>
                <a:cs typeface="Arial" pitchFamily="34" charset="0"/>
              </a:rPr>
              <a:t>e are prepared </a:t>
            </a:r>
            <a:r>
              <a:rPr lang="en-GB" sz="1000" dirty="0">
                <a:latin typeface="Arial" pitchFamily="34" charset="0"/>
                <a:cs typeface="Arial" pitchFamily="34" charset="0"/>
              </a:rPr>
              <a:t>to say yes when </a:t>
            </a:r>
            <a:r>
              <a:rPr lang="en-GB" sz="1000" dirty="0" smtClean="0">
                <a:latin typeface="Arial" pitchFamily="34" charset="0"/>
                <a:cs typeface="Arial" pitchFamily="34" charset="0"/>
              </a:rPr>
              <a:t>we are </a:t>
            </a:r>
            <a:r>
              <a:rPr lang="en-GB" sz="1000" dirty="0">
                <a:latin typeface="Arial" pitchFamily="34" charset="0"/>
                <a:cs typeface="Arial" pitchFamily="34" charset="0"/>
              </a:rPr>
              <a:t>called to do the will of God.</a:t>
            </a:r>
          </a:p>
          <a:p>
            <a:endParaRPr lang="en-GB"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094E292-E63B-4928-A81F-F76B10F5FE2F}" type="slidenum">
              <a:rPr lang="en-GB" smtClean="0"/>
              <a:t>61</a:t>
            </a:fld>
            <a:endParaRPr lang="en-GB"/>
          </a:p>
        </p:txBody>
      </p:sp>
    </p:spTree>
    <p:extLst>
      <p:ext uri="{BB962C8B-B14F-4D97-AF65-F5344CB8AC3E}">
        <p14:creationId xmlns:p14="http://schemas.microsoft.com/office/powerpoint/2010/main" val="17435695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62</a:t>
            </a:fld>
            <a:endParaRPr lang="en-GB"/>
          </a:p>
        </p:txBody>
      </p:sp>
    </p:spTree>
    <p:extLst>
      <p:ext uri="{BB962C8B-B14F-4D97-AF65-F5344CB8AC3E}">
        <p14:creationId xmlns:p14="http://schemas.microsoft.com/office/powerpoint/2010/main" val="40129473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05064"/>
          </a:xfrm>
        </p:spPr>
        <p:txBody>
          <a:bodyPr/>
          <a:lstStyle/>
          <a:p>
            <a:r>
              <a:rPr lang="en-GB" sz="1000" b="1" dirty="0" smtClean="0">
                <a:latin typeface="Arial" pitchFamily="34" charset="0"/>
                <a:cs typeface="Arial" pitchFamily="34" charset="0"/>
              </a:rPr>
              <a:t>Revelations 12:1</a:t>
            </a:r>
          </a:p>
          <a:p>
            <a:r>
              <a:rPr lang="en-GB" sz="1000" dirty="0" smtClean="0">
                <a:latin typeface="Arial" pitchFamily="34" charset="0"/>
                <a:cs typeface="Arial" pitchFamily="34" charset="0"/>
              </a:rPr>
              <a:t>12</a:t>
            </a:r>
            <a:r>
              <a:rPr lang="en-GB" sz="1000" dirty="0">
                <a:latin typeface="Arial" pitchFamily="34" charset="0"/>
                <a:cs typeface="Arial" pitchFamily="34" charset="0"/>
              </a:rPr>
              <a:t> And a great sign appeared in heaven: A woman clothed with the sun, and the moon under her feet, and on her head a crown of twelve stars:</a:t>
            </a:r>
            <a:endParaRPr lang="en-GB" sz="1000" b="1" dirty="0">
              <a:latin typeface="Arial" pitchFamily="34" charset="0"/>
              <a:cs typeface="Arial" pitchFamily="34" charset="0"/>
            </a:endParaRPr>
          </a:p>
          <a:p>
            <a:endParaRPr lang="en-GB" sz="1000" b="1" dirty="0" smtClean="0">
              <a:latin typeface="Arial" pitchFamily="34" charset="0"/>
              <a:cs typeface="Arial" pitchFamily="34" charset="0"/>
            </a:endParaRPr>
          </a:p>
          <a:p>
            <a:r>
              <a:rPr lang="en-GB" sz="1000" b="1" dirty="0" smtClean="0">
                <a:latin typeface="Arial" pitchFamily="34" charset="0"/>
                <a:cs typeface="Arial" pitchFamily="34" charset="0"/>
              </a:rPr>
              <a:t>Reflection</a:t>
            </a:r>
          </a:p>
          <a:p>
            <a:r>
              <a:rPr lang="en-GB" sz="1000" dirty="0" smtClean="0">
                <a:latin typeface="Arial" pitchFamily="34" charset="0"/>
                <a:cs typeface="Arial" pitchFamily="34" charset="0"/>
              </a:rPr>
              <a:t>The </a:t>
            </a:r>
            <a:r>
              <a:rPr lang="en-GB" sz="1000" dirty="0">
                <a:latin typeface="Arial" pitchFamily="34" charset="0"/>
                <a:cs typeface="Arial" pitchFamily="34" charset="0"/>
              </a:rPr>
              <a:t>Coronation of Mary as the Queen of All Creation is something to celebrate—a joyous event. Once again, Mary shows us that, through the grace of God, all things are possible. Mary could rest on her accomplishment. She could rejoice in the presence of God for the rest of eternity. But she is our mother, and she understands God’s will for us. He does not want any one of us to be left behind. So, Mary like the perfect mother she is, accepts her position in heaven humbly, but immediately sets out once again to serve God in shepherding us to Him. Like the Visitation, Mary comes to us to help us; to lead us to God through Christ. For she will not rest as Queen of Creation until all of God’s children are with Him in heaven. </a:t>
            </a:r>
          </a:p>
          <a:p>
            <a:endParaRPr lang="en-GB" sz="1000" dirty="0" smtClean="0">
              <a:latin typeface="Arial" pitchFamily="34" charset="0"/>
              <a:cs typeface="Arial" pitchFamily="34" charset="0"/>
            </a:endParaRPr>
          </a:p>
          <a:p>
            <a:r>
              <a:rPr lang="en-GB" sz="1000" b="1" dirty="0" smtClean="0">
                <a:latin typeface="Arial" pitchFamily="34" charset="0"/>
                <a:cs typeface="Arial" pitchFamily="34" charset="0"/>
              </a:rPr>
              <a:t>Questions</a:t>
            </a:r>
            <a:endParaRPr lang="en-GB" sz="1000" b="1" dirty="0">
              <a:latin typeface="Arial" pitchFamily="34" charset="0"/>
              <a:cs typeface="Arial" pitchFamily="34" charset="0"/>
            </a:endParaRPr>
          </a:p>
          <a:p>
            <a:r>
              <a:rPr lang="en-GB" sz="1000" dirty="0" smtClean="0">
                <a:latin typeface="Arial" pitchFamily="34" charset="0"/>
                <a:cs typeface="Arial" pitchFamily="34" charset="0"/>
              </a:rPr>
              <a:t>Do </a:t>
            </a:r>
            <a:r>
              <a:rPr lang="en-GB" sz="1000" dirty="0">
                <a:latin typeface="Arial" pitchFamily="34" charset="0"/>
                <a:cs typeface="Arial" pitchFamily="34" charset="0"/>
              </a:rPr>
              <a:t>I follow Mary’s example each day? </a:t>
            </a:r>
            <a:endParaRPr lang="en-GB" sz="1000" dirty="0" smtClean="0">
              <a:latin typeface="Arial" pitchFamily="34" charset="0"/>
              <a:cs typeface="Arial" pitchFamily="34" charset="0"/>
            </a:endParaRPr>
          </a:p>
          <a:p>
            <a:r>
              <a:rPr lang="en-GB" sz="1000" dirty="0" smtClean="0">
                <a:latin typeface="Arial" pitchFamily="34" charset="0"/>
                <a:cs typeface="Arial" pitchFamily="34" charset="0"/>
              </a:rPr>
              <a:t>Do </a:t>
            </a:r>
            <a:r>
              <a:rPr lang="en-GB" sz="1000" dirty="0">
                <a:latin typeface="Arial" pitchFamily="34" charset="0"/>
                <a:cs typeface="Arial" pitchFamily="34" charset="0"/>
              </a:rPr>
              <a:t>I open my heart to receive the grace of God through the Holy Spirit?</a:t>
            </a:r>
          </a:p>
          <a:p>
            <a:endParaRPr lang="en-GB" sz="1000" dirty="0" smtClean="0">
              <a:latin typeface="Arial" pitchFamily="34" charset="0"/>
              <a:cs typeface="Arial" pitchFamily="34" charset="0"/>
            </a:endParaRPr>
          </a:p>
          <a:p>
            <a:r>
              <a:rPr lang="en-GB" sz="1000" b="1" dirty="0" smtClean="0">
                <a:latin typeface="Arial" pitchFamily="34" charset="0"/>
                <a:cs typeface="Arial" pitchFamily="34" charset="0"/>
              </a:rPr>
              <a:t>We Pray for Eternal Happiness</a:t>
            </a:r>
            <a:endParaRPr lang="en-GB" sz="1000" b="1" dirty="0">
              <a:latin typeface="Arial" pitchFamily="34" charset="0"/>
              <a:cs typeface="Arial" pitchFamily="34" charset="0"/>
            </a:endParaRPr>
          </a:p>
          <a:p>
            <a:r>
              <a:rPr lang="en-GB" sz="1000" dirty="0" smtClean="0">
                <a:latin typeface="Arial" pitchFamily="34" charset="0"/>
                <a:cs typeface="Arial" pitchFamily="34" charset="0"/>
              </a:rPr>
              <a:t>We </a:t>
            </a:r>
            <a:r>
              <a:rPr lang="en-GB" sz="1000" dirty="0">
                <a:latin typeface="Arial" pitchFamily="34" charset="0"/>
                <a:cs typeface="Arial" pitchFamily="34" charset="0"/>
              </a:rPr>
              <a:t>pray that </a:t>
            </a:r>
            <a:r>
              <a:rPr lang="en-GB" sz="1000" dirty="0" smtClean="0">
                <a:latin typeface="Arial" pitchFamily="34" charset="0"/>
                <a:cs typeface="Arial" pitchFamily="34" charset="0"/>
              </a:rPr>
              <a:t>we might </a:t>
            </a:r>
            <a:r>
              <a:rPr lang="en-GB" sz="1000" dirty="0">
                <a:latin typeface="Arial" pitchFamily="34" charset="0"/>
                <a:cs typeface="Arial" pitchFamily="34" charset="0"/>
              </a:rPr>
              <a:t>follow Mary’s example each day, and with the help of her intercession, be brought to Christ in heaven to share fully in God the Father’s presence for eternity.</a:t>
            </a:r>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63</a:t>
            </a:fld>
            <a:endParaRPr lang="en-GB"/>
          </a:p>
        </p:txBody>
      </p:sp>
    </p:spTree>
    <p:extLst>
      <p:ext uri="{BB962C8B-B14F-4D97-AF65-F5344CB8AC3E}">
        <p14:creationId xmlns:p14="http://schemas.microsoft.com/office/powerpoint/2010/main" val="7122862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64</a:t>
            </a:fld>
            <a:endParaRPr lang="en-GB"/>
          </a:p>
        </p:txBody>
      </p:sp>
    </p:spTree>
    <p:extLst>
      <p:ext uri="{BB962C8B-B14F-4D97-AF65-F5344CB8AC3E}">
        <p14:creationId xmlns:p14="http://schemas.microsoft.com/office/powerpoint/2010/main" val="19882057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65</a:t>
            </a:fld>
            <a:endParaRPr lang="en-GB"/>
          </a:p>
        </p:txBody>
      </p:sp>
    </p:spTree>
    <p:extLst>
      <p:ext uri="{BB962C8B-B14F-4D97-AF65-F5344CB8AC3E}">
        <p14:creationId xmlns:p14="http://schemas.microsoft.com/office/powerpoint/2010/main" val="2199902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94E292-E63B-4928-A81F-F76B10F5FE2F}" type="slidenum">
              <a:rPr lang="en-GB" smtClean="0"/>
              <a:t>66</a:t>
            </a:fld>
            <a:endParaRPr lang="en-GB"/>
          </a:p>
        </p:txBody>
      </p:sp>
    </p:spTree>
    <p:extLst>
      <p:ext uri="{BB962C8B-B14F-4D97-AF65-F5344CB8AC3E}">
        <p14:creationId xmlns:p14="http://schemas.microsoft.com/office/powerpoint/2010/main" val="1387310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261048"/>
          </a:xfrm>
        </p:spPr>
        <p:txBody>
          <a:bodyPr/>
          <a:lstStyle/>
          <a:p>
            <a:r>
              <a:rPr lang="en-GB" sz="1100" b="1" dirty="0" smtClean="0">
                <a:latin typeface="Arial" panose="020B0604020202020204" pitchFamily="34" charset="0"/>
                <a:cs typeface="Arial" panose="020B0604020202020204" pitchFamily="34" charset="0"/>
              </a:rPr>
              <a:t>Luke 1: 26-28</a:t>
            </a:r>
          </a:p>
          <a:p>
            <a:r>
              <a:rPr lang="en-GB" sz="1100" baseline="30000" dirty="0">
                <a:latin typeface="Arial" panose="020B0604020202020204" pitchFamily="34" charset="0"/>
                <a:cs typeface="Arial" panose="020B0604020202020204" pitchFamily="34" charset="0"/>
              </a:rPr>
              <a:t>26 </a:t>
            </a:r>
            <a:r>
              <a:rPr lang="en-GB" sz="1100" dirty="0">
                <a:latin typeface="Arial" panose="020B0604020202020204" pitchFamily="34" charset="0"/>
                <a:cs typeface="Arial" panose="020B0604020202020204" pitchFamily="34" charset="0"/>
              </a:rPr>
              <a:t>In the sixth month of Elizabeth’s pregnancy, God sent the angel Gabriel to Nazareth, a town in Galilee, </a:t>
            </a:r>
            <a:r>
              <a:rPr lang="en-GB" sz="1100" baseline="30000" dirty="0">
                <a:latin typeface="Arial" panose="020B0604020202020204" pitchFamily="34" charset="0"/>
                <a:cs typeface="Arial" panose="020B0604020202020204" pitchFamily="34" charset="0"/>
              </a:rPr>
              <a:t>27 </a:t>
            </a:r>
            <a:r>
              <a:rPr lang="en-GB" sz="1100" dirty="0">
                <a:latin typeface="Arial" panose="020B0604020202020204" pitchFamily="34" charset="0"/>
                <a:cs typeface="Arial" panose="020B0604020202020204" pitchFamily="34" charset="0"/>
              </a:rPr>
              <a:t>to a virgin pledged to be married to a man named Joseph, a descendant of David. The virgin’s name was Mary. </a:t>
            </a:r>
            <a:r>
              <a:rPr lang="en-GB" sz="1100" baseline="30000" dirty="0">
                <a:latin typeface="Arial" panose="020B0604020202020204" pitchFamily="34" charset="0"/>
                <a:cs typeface="Arial" panose="020B0604020202020204" pitchFamily="34" charset="0"/>
              </a:rPr>
              <a:t>28 </a:t>
            </a:r>
            <a:r>
              <a:rPr lang="en-GB" sz="1100" dirty="0">
                <a:latin typeface="Arial" panose="020B0604020202020204" pitchFamily="34" charset="0"/>
                <a:cs typeface="Arial" panose="020B0604020202020204" pitchFamily="34" charset="0"/>
              </a:rPr>
              <a:t>The angel went to her and said, “Greetings, you who are highly </a:t>
            </a:r>
            <a:r>
              <a:rPr lang="en-GB" sz="1100" dirty="0" smtClean="0">
                <a:latin typeface="Arial" panose="020B0604020202020204" pitchFamily="34" charset="0"/>
                <a:cs typeface="Arial" panose="020B0604020202020204" pitchFamily="34" charset="0"/>
              </a:rPr>
              <a:t>favoured</a:t>
            </a:r>
            <a:r>
              <a:rPr lang="en-GB" sz="1100" dirty="0">
                <a:latin typeface="Arial" panose="020B0604020202020204" pitchFamily="34" charset="0"/>
                <a:cs typeface="Arial" panose="020B0604020202020204" pitchFamily="34" charset="0"/>
              </a:rPr>
              <a:t>! The Lord is with you</a:t>
            </a:r>
            <a:r>
              <a:rPr lang="en-GB" sz="1100" dirty="0" smtClean="0">
                <a:latin typeface="Arial" panose="020B0604020202020204" pitchFamily="34" charset="0"/>
                <a:cs typeface="Arial" panose="020B0604020202020204" pitchFamily="34" charset="0"/>
              </a:rPr>
              <a:t>.”</a:t>
            </a:r>
          </a:p>
          <a:p>
            <a:endParaRPr lang="en-GB" sz="1100" i="1" dirty="0" smtClean="0">
              <a:latin typeface="Arial" panose="020B0604020202020204" pitchFamily="34" charset="0"/>
              <a:cs typeface="Arial" panose="020B0604020202020204" pitchFamily="34" charset="0"/>
            </a:endParaRPr>
          </a:p>
          <a:p>
            <a:r>
              <a:rPr lang="en-GB" sz="1100" b="1" dirty="0" smtClean="0">
                <a:latin typeface="Arial" panose="020B0604020202020204" pitchFamily="34" charset="0"/>
                <a:cs typeface="Arial" panose="020B0604020202020204" pitchFamily="34" charset="0"/>
              </a:rPr>
              <a:t>Reflection</a:t>
            </a:r>
          </a:p>
          <a:p>
            <a:r>
              <a:rPr lang="en-GB" sz="1100" dirty="0">
                <a:latin typeface="Arial" panose="020B0604020202020204" pitchFamily="34" charset="0"/>
                <a:cs typeface="Arial" panose="020B0604020202020204" pitchFamily="34" charset="0"/>
              </a:rPr>
              <a:t>God makes His presence in our lives known in many ways. Sometimes we have an open heart and open mind to hear His voice. Sometimes our minds and hearts are closed by our own selfishness and fear. </a:t>
            </a:r>
            <a:r>
              <a:rPr lang="en-GB" sz="1100" dirty="0" smtClean="0">
                <a:latin typeface="Arial" panose="020B0604020202020204" pitchFamily="34" charset="0"/>
                <a:cs typeface="Arial" panose="020B0604020202020204" pitchFamily="34" charset="0"/>
              </a:rPr>
              <a:t> Mary </a:t>
            </a:r>
            <a:r>
              <a:rPr lang="en-GB" sz="1100" dirty="0">
                <a:latin typeface="Arial" panose="020B0604020202020204" pitchFamily="34" charset="0"/>
                <a:cs typeface="Arial" panose="020B0604020202020204" pitchFamily="34" charset="0"/>
              </a:rPr>
              <a:t>comes into our lives and asks us to follow her example. God sends the Holy Spirit into our lives to help us. </a:t>
            </a:r>
            <a:endParaRPr lang="en-GB" sz="1100" dirty="0" smtClean="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r>
              <a:rPr lang="en-GB" sz="1100" b="1" dirty="0" smtClean="0">
                <a:latin typeface="Arial" panose="020B0604020202020204" pitchFamily="34" charset="0"/>
                <a:cs typeface="Arial" panose="020B0604020202020204" pitchFamily="34" charset="0"/>
              </a:rPr>
              <a:t>Questions</a:t>
            </a:r>
            <a:endParaRPr lang="en-GB" sz="1100" b="1" dirty="0">
              <a:latin typeface="Arial" panose="020B0604020202020204" pitchFamily="34" charset="0"/>
              <a:cs typeface="Arial" panose="020B0604020202020204" pitchFamily="34" charset="0"/>
            </a:endParaRPr>
          </a:p>
          <a:p>
            <a:r>
              <a:rPr lang="en-GB" sz="1100" i="1" dirty="0">
                <a:latin typeface="Arial" panose="020B0604020202020204" pitchFamily="34" charset="0"/>
                <a:cs typeface="Arial" panose="020B0604020202020204" pitchFamily="34" charset="0"/>
              </a:rPr>
              <a:t>Do I open my heart and mind to hear the voice of God calling me to do His will? </a:t>
            </a:r>
            <a:endParaRPr lang="en-GB" sz="1100" i="1" dirty="0" smtClean="0">
              <a:latin typeface="Arial" panose="020B0604020202020204" pitchFamily="34" charset="0"/>
              <a:cs typeface="Arial" panose="020B0604020202020204" pitchFamily="34" charset="0"/>
            </a:endParaRPr>
          </a:p>
          <a:p>
            <a:r>
              <a:rPr lang="en-GB" sz="1100" i="1" dirty="0" smtClean="0">
                <a:latin typeface="Arial" panose="020B0604020202020204" pitchFamily="34" charset="0"/>
                <a:cs typeface="Arial" panose="020B0604020202020204" pitchFamily="34" charset="0"/>
              </a:rPr>
              <a:t>Do </a:t>
            </a:r>
            <a:r>
              <a:rPr lang="en-GB" sz="1100" i="1" dirty="0">
                <a:latin typeface="Arial" panose="020B0604020202020204" pitchFamily="34" charset="0"/>
                <a:cs typeface="Arial" panose="020B0604020202020204" pitchFamily="34" charset="0"/>
              </a:rPr>
              <a:t>I say yes to His will regardless of the possible consequences to myself? </a:t>
            </a:r>
            <a:endParaRPr lang="en-GB" sz="1100" b="1" dirty="0">
              <a:latin typeface="Arial" panose="020B0604020202020204" pitchFamily="34" charset="0"/>
              <a:cs typeface="Arial" panose="020B0604020202020204" pitchFamily="34" charset="0"/>
            </a:endParaRPr>
          </a:p>
          <a:p>
            <a:endParaRPr lang="en-GB" sz="1100" b="1" dirty="0" smtClean="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We pray for the gift of Humility</a:t>
            </a:r>
          </a:p>
          <a:p>
            <a:r>
              <a:rPr lang="en-GB" sz="1100" i="1" dirty="0">
                <a:latin typeface="Arial" panose="020B0604020202020204" pitchFamily="34" charset="0"/>
                <a:cs typeface="Arial" panose="020B0604020202020204" pitchFamily="34" charset="0"/>
              </a:rPr>
              <a:t>We pray that we can open our hearts and minds to hear the will of God in our lives. We pray that we can see the example given to us by our Holy Mother, the Virgin Mary. We pray that we accept the help sent to us through the Holy Spirit. </a:t>
            </a:r>
            <a:endParaRPr lang="en-GB" sz="1100" b="1" dirty="0">
              <a:latin typeface="Arial" panose="020B0604020202020204" pitchFamily="34" charset="0"/>
              <a:cs typeface="Arial" panose="020B0604020202020204" pitchFamily="34" charset="0"/>
            </a:endParaRPr>
          </a:p>
          <a:p>
            <a:endParaRPr lang="en-GB" b="1" dirty="0"/>
          </a:p>
        </p:txBody>
      </p:sp>
      <p:sp>
        <p:nvSpPr>
          <p:cNvPr id="4" name="Slide Number Placeholder 3"/>
          <p:cNvSpPr>
            <a:spLocks noGrp="1"/>
          </p:cNvSpPr>
          <p:nvPr>
            <p:ph type="sldNum" sz="quarter" idx="10"/>
          </p:nvPr>
        </p:nvSpPr>
        <p:spPr/>
        <p:txBody>
          <a:bodyPr/>
          <a:lstStyle/>
          <a:p>
            <a:fld id="{B094E292-E63B-4928-A81F-F76B10F5FE2F}" type="slidenum">
              <a:rPr lang="en-GB" smtClean="0"/>
              <a:t>7</a:t>
            </a:fld>
            <a:endParaRPr lang="en-GB"/>
          </a:p>
        </p:txBody>
      </p:sp>
    </p:spTree>
    <p:extLst>
      <p:ext uri="{BB962C8B-B14F-4D97-AF65-F5344CB8AC3E}">
        <p14:creationId xmlns:p14="http://schemas.microsoft.com/office/powerpoint/2010/main" val="3985801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itchFamily="34" charset="0"/>
                <a:cs typeface="Arial" pitchFamily="34" charset="0"/>
              </a:rPr>
              <a:t>How to Pray the Rosary</a:t>
            </a:r>
          </a:p>
          <a:p>
            <a:endParaRPr lang="en-GB" dirty="0">
              <a:latin typeface="Arial" pitchFamily="34" charset="0"/>
              <a:cs typeface="Arial" pitchFamily="34" charset="0"/>
            </a:endParaRPr>
          </a:p>
          <a:p>
            <a:r>
              <a:rPr lang="en-GB" dirty="0" smtClean="0">
                <a:latin typeface="Arial" pitchFamily="34" charset="0"/>
                <a:cs typeface="Arial" pitchFamily="34" charset="0"/>
              </a:rPr>
              <a:t>Announce the next mystery </a:t>
            </a:r>
            <a:r>
              <a:rPr lang="en-GB" dirty="0">
                <a:latin typeface="Arial" pitchFamily="34" charset="0"/>
                <a:cs typeface="Arial" pitchFamily="34" charset="0"/>
              </a:rPr>
              <a:t>to be </a:t>
            </a:r>
            <a:r>
              <a:rPr lang="en-GB" dirty="0" smtClean="0">
                <a:latin typeface="Arial" pitchFamily="34" charset="0"/>
                <a:cs typeface="Arial" pitchFamily="34" charset="0"/>
              </a:rPr>
              <a:t>contemplated.</a:t>
            </a:r>
          </a:p>
          <a:p>
            <a:endParaRPr lang="en-GB" dirty="0">
              <a:latin typeface="Arial" pitchFamily="34" charset="0"/>
              <a:cs typeface="Arial" pitchFamily="34" charset="0"/>
            </a:endParaRPr>
          </a:p>
          <a:p>
            <a:r>
              <a:rPr lang="en-GB" dirty="0">
                <a:latin typeface="Arial" pitchFamily="34" charset="0"/>
                <a:cs typeface="Arial" pitchFamily="34" charset="0"/>
              </a:rPr>
              <a:t>After a short pause for reflection, recite the "Our Father", ten "Hail Marys" and the "Glory be to the Father".</a:t>
            </a:r>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8</a:t>
            </a:fld>
            <a:endParaRPr lang="en-GB"/>
          </a:p>
        </p:txBody>
      </p:sp>
    </p:spTree>
    <p:extLst>
      <p:ext uri="{BB962C8B-B14F-4D97-AF65-F5344CB8AC3E}">
        <p14:creationId xmlns:p14="http://schemas.microsoft.com/office/powerpoint/2010/main" val="3985600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smtClean="0">
                <a:latin typeface="Arial" panose="020B0604020202020204" pitchFamily="34" charset="0"/>
                <a:cs typeface="Arial" panose="020B0604020202020204" pitchFamily="34" charset="0"/>
              </a:rPr>
              <a:t>Luke 1:39-45</a:t>
            </a:r>
          </a:p>
          <a:p>
            <a:r>
              <a:rPr lang="en-GB" sz="1100" baseline="30000" dirty="0">
                <a:latin typeface="Arial" panose="020B0604020202020204" pitchFamily="34" charset="0"/>
                <a:cs typeface="Arial" panose="020B0604020202020204" pitchFamily="34" charset="0"/>
              </a:rPr>
              <a:t>39 </a:t>
            </a:r>
            <a:r>
              <a:rPr lang="en-GB" sz="1100" dirty="0">
                <a:latin typeface="Arial" panose="020B0604020202020204" pitchFamily="34" charset="0"/>
                <a:cs typeface="Arial" panose="020B0604020202020204" pitchFamily="34" charset="0"/>
              </a:rPr>
              <a:t>At that time Mary got ready and hurried to a town in the hill country of Judea, </a:t>
            </a:r>
            <a:r>
              <a:rPr lang="en-GB" sz="1100" baseline="30000" dirty="0">
                <a:latin typeface="Arial" panose="020B0604020202020204" pitchFamily="34" charset="0"/>
                <a:cs typeface="Arial" panose="020B0604020202020204" pitchFamily="34" charset="0"/>
              </a:rPr>
              <a:t>40 </a:t>
            </a:r>
            <a:r>
              <a:rPr lang="en-GB" sz="1100" dirty="0">
                <a:latin typeface="Arial" panose="020B0604020202020204" pitchFamily="34" charset="0"/>
                <a:cs typeface="Arial" panose="020B0604020202020204" pitchFamily="34" charset="0"/>
              </a:rPr>
              <a:t>where she entered Zechariah’s home and greeted Elizabeth. </a:t>
            </a:r>
            <a:r>
              <a:rPr lang="en-GB" sz="1100" baseline="30000" dirty="0">
                <a:latin typeface="Arial" panose="020B0604020202020204" pitchFamily="34" charset="0"/>
                <a:cs typeface="Arial" panose="020B0604020202020204" pitchFamily="34" charset="0"/>
              </a:rPr>
              <a:t>41 </a:t>
            </a:r>
            <a:r>
              <a:rPr lang="en-GB" sz="1100" dirty="0">
                <a:latin typeface="Arial" panose="020B0604020202020204" pitchFamily="34" charset="0"/>
                <a:cs typeface="Arial" panose="020B0604020202020204" pitchFamily="34" charset="0"/>
              </a:rPr>
              <a:t>When Elizabeth heard Mary’s greeting, the baby leaped in her womb, and Elizabeth was filled with the Holy Spirit. </a:t>
            </a:r>
            <a:r>
              <a:rPr lang="en-GB" sz="1100" baseline="30000" dirty="0">
                <a:latin typeface="Arial" panose="020B0604020202020204" pitchFamily="34" charset="0"/>
                <a:cs typeface="Arial" panose="020B0604020202020204" pitchFamily="34" charset="0"/>
              </a:rPr>
              <a:t>42 </a:t>
            </a:r>
            <a:r>
              <a:rPr lang="en-GB" sz="1100" dirty="0">
                <a:latin typeface="Arial" panose="020B0604020202020204" pitchFamily="34" charset="0"/>
                <a:cs typeface="Arial" panose="020B0604020202020204" pitchFamily="34" charset="0"/>
              </a:rPr>
              <a:t>In a loud voice she exclaimed: “Blessed are you among women, and blessed is the child you will bear! </a:t>
            </a:r>
            <a:r>
              <a:rPr lang="en-GB" sz="1100" baseline="30000" dirty="0">
                <a:latin typeface="Arial" panose="020B0604020202020204" pitchFamily="34" charset="0"/>
                <a:cs typeface="Arial" panose="020B0604020202020204" pitchFamily="34" charset="0"/>
              </a:rPr>
              <a:t>43 </a:t>
            </a:r>
            <a:r>
              <a:rPr lang="en-GB" sz="1100" dirty="0">
                <a:latin typeface="Arial" panose="020B0604020202020204" pitchFamily="34" charset="0"/>
                <a:cs typeface="Arial" panose="020B0604020202020204" pitchFamily="34" charset="0"/>
              </a:rPr>
              <a:t>But why am I so </a:t>
            </a:r>
            <a:r>
              <a:rPr lang="en-GB" sz="1100" dirty="0" smtClean="0">
                <a:latin typeface="Arial" panose="020B0604020202020204" pitchFamily="34" charset="0"/>
                <a:cs typeface="Arial" panose="020B0604020202020204" pitchFamily="34" charset="0"/>
              </a:rPr>
              <a:t>favoured</a:t>
            </a:r>
            <a:r>
              <a:rPr lang="en-GB" sz="1100" dirty="0">
                <a:latin typeface="Arial" panose="020B0604020202020204" pitchFamily="34" charset="0"/>
                <a:cs typeface="Arial" panose="020B0604020202020204" pitchFamily="34" charset="0"/>
              </a:rPr>
              <a:t>, that the mother of my Lord should come to me? </a:t>
            </a:r>
            <a:r>
              <a:rPr lang="en-GB" sz="1100" baseline="30000" dirty="0">
                <a:latin typeface="Arial" panose="020B0604020202020204" pitchFamily="34" charset="0"/>
                <a:cs typeface="Arial" panose="020B0604020202020204" pitchFamily="34" charset="0"/>
              </a:rPr>
              <a:t>44 </a:t>
            </a:r>
            <a:r>
              <a:rPr lang="en-GB" sz="1100" dirty="0">
                <a:latin typeface="Arial" panose="020B0604020202020204" pitchFamily="34" charset="0"/>
                <a:cs typeface="Arial" panose="020B0604020202020204" pitchFamily="34" charset="0"/>
              </a:rPr>
              <a:t>As soon as the sound of your greeting reached my ears, the baby in my womb leaped for joy. </a:t>
            </a:r>
            <a:r>
              <a:rPr lang="en-GB" sz="1100" baseline="30000" dirty="0">
                <a:latin typeface="Arial" panose="020B0604020202020204" pitchFamily="34" charset="0"/>
                <a:cs typeface="Arial" panose="020B0604020202020204" pitchFamily="34" charset="0"/>
              </a:rPr>
              <a:t>45 </a:t>
            </a:r>
            <a:r>
              <a:rPr lang="en-GB" sz="1100" dirty="0">
                <a:latin typeface="Arial" panose="020B0604020202020204" pitchFamily="34" charset="0"/>
                <a:cs typeface="Arial" panose="020B0604020202020204" pitchFamily="34" charset="0"/>
              </a:rPr>
              <a:t>Blessed is she who has believed that the Lord would </a:t>
            </a:r>
            <a:r>
              <a:rPr lang="en-GB" sz="1100" dirty="0" smtClean="0">
                <a:latin typeface="Arial" panose="020B0604020202020204" pitchFamily="34" charset="0"/>
                <a:cs typeface="Arial" panose="020B0604020202020204" pitchFamily="34" charset="0"/>
              </a:rPr>
              <a:t>fulfil </a:t>
            </a:r>
            <a:r>
              <a:rPr lang="en-GB" sz="1100" dirty="0">
                <a:latin typeface="Arial" panose="020B0604020202020204" pitchFamily="34" charset="0"/>
                <a:cs typeface="Arial" panose="020B0604020202020204" pitchFamily="34" charset="0"/>
              </a:rPr>
              <a:t>his promises to her</a:t>
            </a:r>
            <a:r>
              <a:rPr lang="en-GB" sz="1100" dirty="0" smtClean="0">
                <a:latin typeface="Arial" panose="020B0604020202020204" pitchFamily="34" charset="0"/>
                <a:cs typeface="Arial" panose="020B0604020202020204" pitchFamily="34" charset="0"/>
              </a:rPr>
              <a:t>!”</a:t>
            </a:r>
          </a:p>
          <a:p>
            <a:endParaRPr lang="en-GB" sz="1100" b="1" dirty="0" smtClean="0">
              <a:latin typeface="Arial" panose="020B0604020202020204" pitchFamily="34" charset="0"/>
              <a:cs typeface="Arial" panose="020B0604020202020204" pitchFamily="34" charset="0"/>
            </a:endParaRPr>
          </a:p>
          <a:p>
            <a:r>
              <a:rPr lang="en-GB" sz="1100" b="1" dirty="0" smtClean="0">
                <a:latin typeface="Arial" panose="020B0604020202020204" pitchFamily="34" charset="0"/>
                <a:cs typeface="Arial" panose="020B0604020202020204" pitchFamily="34" charset="0"/>
              </a:rPr>
              <a:t>Reflections</a:t>
            </a:r>
          </a:p>
          <a:p>
            <a:r>
              <a:rPr lang="en-GB" sz="1100" dirty="0">
                <a:latin typeface="Arial" panose="020B0604020202020204" pitchFamily="34" charset="0"/>
                <a:cs typeface="Arial" panose="020B0604020202020204" pitchFamily="34" charset="0"/>
              </a:rPr>
              <a:t>By visiting her cousin Elizabeth, Mary shows us the perfect model of charity. At a time many of us would have let pride and self-centeredness consume us, she humbly went out of her way to serve someone else. She saw God and His works in another and went to take care of her. She focused on the needs of someone else. </a:t>
            </a:r>
            <a:endParaRPr lang="en-GB" sz="1100" b="1" dirty="0" smtClean="0">
              <a:latin typeface="Arial" panose="020B0604020202020204" pitchFamily="34" charset="0"/>
              <a:cs typeface="Arial" panose="020B0604020202020204" pitchFamily="34" charset="0"/>
            </a:endParaRPr>
          </a:p>
          <a:p>
            <a:endParaRPr lang="en-GB" sz="1100" b="1" dirty="0">
              <a:latin typeface="Arial" panose="020B0604020202020204" pitchFamily="34" charset="0"/>
              <a:cs typeface="Arial" panose="020B0604020202020204" pitchFamily="34" charset="0"/>
            </a:endParaRPr>
          </a:p>
          <a:p>
            <a:r>
              <a:rPr lang="en-GB" sz="1100" b="1" dirty="0" smtClean="0">
                <a:latin typeface="Arial" panose="020B0604020202020204" pitchFamily="34" charset="0"/>
                <a:cs typeface="Arial" panose="020B0604020202020204" pitchFamily="34" charset="0"/>
              </a:rPr>
              <a:t>Questions</a:t>
            </a:r>
          </a:p>
          <a:p>
            <a:r>
              <a:rPr lang="en-GB" sz="1100" i="1" dirty="0">
                <a:latin typeface="Arial" panose="020B0604020202020204" pitchFamily="34" charset="0"/>
                <a:cs typeface="Arial" panose="020B0604020202020204" pitchFamily="34" charset="0"/>
              </a:rPr>
              <a:t>Do I look outside of myself for opportunities to perform service for others? </a:t>
            </a:r>
            <a:endParaRPr lang="en-GB" sz="1100" i="1" dirty="0" smtClean="0">
              <a:latin typeface="Arial" panose="020B0604020202020204" pitchFamily="34" charset="0"/>
              <a:cs typeface="Arial" panose="020B0604020202020204" pitchFamily="34" charset="0"/>
            </a:endParaRPr>
          </a:p>
          <a:p>
            <a:r>
              <a:rPr lang="en-GB" sz="1100" i="1" dirty="0" smtClean="0">
                <a:latin typeface="Arial" panose="020B0604020202020204" pitchFamily="34" charset="0"/>
                <a:cs typeface="Arial" panose="020B0604020202020204" pitchFamily="34" charset="0"/>
              </a:rPr>
              <a:t>Do </a:t>
            </a:r>
            <a:r>
              <a:rPr lang="en-GB" sz="1100" i="1" dirty="0">
                <a:latin typeface="Arial" panose="020B0604020202020204" pitchFamily="34" charset="0"/>
                <a:cs typeface="Arial" panose="020B0604020202020204" pitchFamily="34" charset="0"/>
              </a:rPr>
              <a:t>I humbly serve the will of God, or do I look for personal recognition for what I do?</a:t>
            </a:r>
            <a:endParaRPr lang="en-GB" sz="1100" b="1" dirty="0">
              <a:latin typeface="Arial" panose="020B0604020202020204" pitchFamily="34" charset="0"/>
              <a:cs typeface="Arial" panose="020B0604020202020204" pitchFamily="34" charset="0"/>
            </a:endParaRPr>
          </a:p>
          <a:p>
            <a:endParaRPr lang="en-GB" sz="1100" b="1" dirty="0" smtClean="0">
              <a:latin typeface="Arial" panose="020B0604020202020204" pitchFamily="34" charset="0"/>
              <a:cs typeface="Arial" panose="020B0604020202020204" pitchFamily="34" charset="0"/>
            </a:endParaRPr>
          </a:p>
          <a:p>
            <a:r>
              <a:rPr lang="en-GB" sz="1100" b="1" dirty="0" smtClean="0">
                <a:latin typeface="Arial" panose="020B0604020202020204" pitchFamily="34" charset="0"/>
                <a:cs typeface="Arial" panose="020B0604020202020204" pitchFamily="34" charset="0"/>
              </a:rPr>
              <a:t>We pray for the gift of Charity</a:t>
            </a:r>
          </a:p>
          <a:p>
            <a:r>
              <a:rPr lang="en-GB" sz="1100" i="1" dirty="0" smtClean="0">
                <a:latin typeface="Arial" panose="020B0604020202020204" pitchFamily="34" charset="0"/>
                <a:cs typeface="Arial" panose="020B0604020202020204" pitchFamily="34" charset="0"/>
              </a:rPr>
              <a:t>We </a:t>
            </a:r>
            <a:r>
              <a:rPr lang="en-GB" sz="1100" i="1" dirty="0">
                <a:latin typeface="Arial" panose="020B0604020202020204" pitchFamily="34" charset="0"/>
                <a:cs typeface="Arial" panose="020B0604020202020204" pitchFamily="34" charset="0"/>
              </a:rPr>
              <a:t>pray that </a:t>
            </a:r>
            <a:r>
              <a:rPr lang="en-GB" sz="1100" i="1" dirty="0" smtClean="0">
                <a:latin typeface="Arial" panose="020B0604020202020204" pitchFamily="34" charset="0"/>
                <a:cs typeface="Arial" panose="020B0604020202020204" pitchFamily="34" charset="0"/>
              </a:rPr>
              <a:t>we </a:t>
            </a:r>
            <a:r>
              <a:rPr lang="en-GB" sz="1100" i="1" dirty="0">
                <a:latin typeface="Arial" panose="020B0604020202020204" pitchFamily="34" charset="0"/>
                <a:cs typeface="Arial" panose="020B0604020202020204" pitchFamily="34" charset="0"/>
              </a:rPr>
              <a:t>can turn </a:t>
            </a:r>
            <a:r>
              <a:rPr lang="en-GB" sz="1100" i="1" dirty="0" smtClean="0">
                <a:latin typeface="Arial" panose="020B0604020202020204" pitchFamily="34" charset="0"/>
                <a:cs typeface="Arial" panose="020B0604020202020204" pitchFamily="34" charset="0"/>
              </a:rPr>
              <a:t>our lives and our wills </a:t>
            </a:r>
            <a:r>
              <a:rPr lang="en-GB" sz="1100" i="1" dirty="0">
                <a:latin typeface="Arial" panose="020B0604020202020204" pitchFamily="34" charset="0"/>
                <a:cs typeface="Arial" panose="020B0604020202020204" pitchFamily="34" charset="0"/>
              </a:rPr>
              <a:t>over to the care of God and that </a:t>
            </a:r>
            <a:r>
              <a:rPr lang="en-GB" sz="1100" i="1" dirty="0" smtClean="0">
                <a:latin typeface="Arial" panose="020B0604020202020204" pitchFamily="34" charset="0"/>
                <a:cs typeface="Arial" panose="020B0604020202020204" pitchFamily="34" charset="0"/>
              </a:rPr>
              <a:t>we </a:t>
            </a:r>
            <a:r>
              <a:rPr lang="en-GB" sz="1100" i="1" dirty="0">
                <a:latin typeface="Arial" panose="020B0604020202020204" pitchFamily="34" charset="0"/>
                <a:cs typeface="Arial" panose="020B0604020202020204" pitchFamily="34" charset="0"/>
              </a:rPr>
              <a:t>can act upon it. </a:t>
            </a:r>
            <a:r>
              <a:rPr lang="en-GB" sz="1100" i="1" dirty="0" smtClean="0">
                <a:latin typeface="Arial" panose="020B0604020202020204" pitchFamily="34" charset="0"/>
                <a:cs typeface="Arial" panose="020B0604020202020204" pitchFamily="34" charset="0"/>
              </a:rPr>
              <a:t>We pray </a:t>
            </a:r>
            <a:r>
              <a:rPr lang="en-GB" sz="1100" i="1" dirty="0">
                <a:latin typeface="Arial" panose="020B0604020202020204" pitchFamily="34" charset="0"/>
                <a:cs typeface="Arial" panose="020B0604020202020204" pitchFamily="34" charset="0"/>
              </a:rPr>
              <a:t>that </a:t>
            </a:r>
            <a:r>
              <a:rPr lang="en-GB" sz="1100" i="1" dirty="0" smtClean="0">
                <a:latin typeface="Arial" panose="020B0604020202020204" pitchFamily="34" charset="0"/>
                <a:cs typeface="Arial" panose="020B0604020202020204" pitchFamily="34" charset="0"/>
              </a:rPr>
              <a:t>we </a:t>
            </a:r>
            <a:r>
              <a:rPr lang="en-GB" sz="1100" i="1" dirty="0">
                <a:latin typeface="Arial" panose="020B0604020202020204" pitchFamily="34" charset="0"/>
                <a:cs typeface="Arial" panose="020B0604020202020204" pitchFamily="34" charset="0"/>
              </a:rPr>
              <a:t>put </a:t>
            </a:r>
            <a:r>
              <a:rPr lang="en-GB" sz="1100" i="1" dirty="0" smtClean="0">
                <a:latin typeface="Arial" panose="020B0604020202020204" pitchFamily="34" charset="0"/>
                <a:cs typeface="Arial" panose="020B0604020202020204" pitchFamily="34" charset="0"/>
              </a:rPr>
              <a:t>our faith </a:t>
            </a:r>
            <a:r>
              <a:rPr lang="en-GB" sz="1100" i="1" dirty="0">
                <a:latin typeface="Arial" panose="020B0604020202020204" pitchFamily="34" charset="0"/>
                <a:cs typeface="Arial" panose="020B0604020202020204" pitchFamily="34" charset="0"/>
              </a:rPr>
              <a:t>into action through service to others in need.</a:t>
            </a:r>
            <a:endParaRPr lang="en-GB" sz="1100" dirty="0">
              <a:latin typeface="Arial" panose="020B0604020202020204" pitchFamily="34" charset="0"/>
              <a:cs typeface="Arial" panose="020B0604020202020204" pitchFamily="34" charset="0"/>
            </a:endParaRPr>
          </a:p>
          <a:p>
            <a:endParaRPr lang="en-GB" sz="1100" b="1" dirty="0">
              <a:latin typeface="Arial" panose="020B0604020202020204" pitchFamily="34" charset="0"/>
              <a:cs typeface="Arial" panose="020B0604020202020204" pitchFamily="34" charset="0"/>
            </a:endParaRPr>
          </a:p>
          <a:p>
            <a:endParaRPr lang="en-GB" b="1" dirty="0" smtClean="0"/>
          </a:p>
        </p:txBody>
      </p:sp>
      <p:sp>
        <p:nvSpPr>
          <p:cNvPr id="4" name="Slide Number Placeholder 3"/>
          <p:cNvSpPr>
            <a:spLocks noGrp="1"/>
          </p:cNvSpPr>
          <p:nvPr>
            <p:ph type="sldNum" sz="quarter" idx="10"/>
          </p:nvPr>
        </p:nvSpPr>
        <p:spPr/>
        <p:txBody>
          <a:bodyPr/>
          <a:lstStyle/>
          <a:p>
            <a:fld id="{B094E292-E63B-4928-A81F-F76B10F5FE2F}" type="slidenum">
              <a:rPr lang="en-GB" smtClean="0"/>
              <a:t>9</a:t>
            </a:fld>
            <a:endParaRPr lang="en-GB"/>
          </a:p>
        </p:txBody>
      </p:sp>
    </p:spTree>
    <p:extLst>
      <p:ext uri="{BB962C8B-B14F-4D97-AF65-F5344CB8AC3E}">
        <p14:creationId xmlns:p14="http://schemas.microsoft.com/office/powerpoint/2010/main" val="1222849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0DED4F7-D2DE-4CB5-AC2E-BF0A0D520B6B}"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D80FBF-EC06-4DF5-9558-7474EDE0C339}" type="slidenum">
              <a:rPr lang="en-GB" smtClean="0"/>
              <a:t>‹#›</a:t>
            </a:fld>
            <a:endParaRPr lang="en-GB"/>
          </a:p>
        </p:txBody>
      </p:sp>
    </p:spTree>
    <p:extLst>
      <p:ext uri="{BB962C8B-B14F-4D97-AF65-F5344CB8AC3E}">
        <p14:creationId xmlns:p14="http://schemas.microsoft.com/office/powerpoint/2010/main" val="4254681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DED4F7-D2DE-4CB5-AC2E-BF0A0D520B6B}"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D80FBF-EC06-4DF5-9558-7474EDE0C339}" type="slidenum">
              <a:rPr lang="en-GB" smtClean="0"/>
              <a:t>‹#›</a:t>
            </a:fld>
            <a:endParaRPr lang="en-GB"/>
          </a:p>
        </p:txBody>
      </p:sp>
    </p:spTree>
    <p:extLst>
      <p:ext uri="{BB962C8B-B14F-4D97-AF65-F5344CB8AC3E}">
        <p14:creationId xmlns:p14="http://schemas.microsoft.com/office/powerpoint/2010/main" val="337154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DED4F7-D2DE-4CB5-AC2E-BF0A0D520B6B}"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D80FBF-EC06-4DF5-9558-7474EDE0C339}" type="slidenum">
              <a:rPr lang="en-GB" smtClean="0"/>
              <a:t>‹#›</a:t>
            </a:fld>
            <a:endParaRPr lang="en-GB"/>
          </a:p>
        </p:txBody>
      </p:sp>
    </p:spTree>
    <p:extLst>
      <p:ext uri="{BB962C8B-B14F-4D97-AF65-F5344CB8AC3E}">
        <p14:creationId xmlns:p14="http://schemas.microsoft.com/office/powerpoint/2010/main" val="3755547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DED4F7-D2DE-4CB5-AC2E-BF0A0D520B6B}"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D80FBF-EC06-4DF5-9558-7474EDE0C339}" type="slidenum">
              <a:rPr lang="en-GB" smtClean="0"/>
              <a:t>‹#›</a:t>
            </a:fld>
            <a:endParaRPr lang="en-GB"/>
          </a:p>
        </p:txBody>
      </p:sp>
    </p:spTree>
    <p:extLst>
      <p:ext uri="{BB962C8B-B14F-4D97-AF65-F5344CB8AC3E}">
        <p14:creationId xmlns:p14="http://schemas.microsoft.com/office/powerpoint/2010/main" val="297036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DED4F7-D2DE-4CB5-AC2E-BF0A0D520B6B}" type="datetimeFigureOut">
              <a:rPr lang="en-GB" smtClean="0"/>
              <a:t>16/03/2016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D80FBF-EC06-4DF5-9558-7474EDE0C339}" type="slidenum">
              <a:rPr lang="en-GB" smtClean="0"/>
              <a:t>‹#›</a:t>
            </a:fld>
            <a:endParaRPr lang="en-GB"/>
          </a:p>
        </p:txBody>
      </p:sp>
    </p:spTree>
    <p:extLst>
      <p:ext uri="{BB962C8B-B14F-4D97-AF65-F5344CB8AC3E}">
        <p14:creationId xmlns:p14="http://schemas.microsoft.com/office/powerpoint/2010/main" val="806670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0DED4F7-D2DE-4CB5-AC2E-BF0A0D520B6B}" type="datetimeFigureOut">
              <a:rPr lang="en-GB" smtClean="0"/>
              <a:t>16/03/2016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D80FBF-EC06-4DF5-9558-7474EDE0C339}" type="slidenum">
              <a:rPr lang="en-GB" smtClean="0"/>
              <a:t>‹#›</a:t>
            </a:fld>
            <a:endParaRPr lang="en-GB"/>
          </a:p>
        </p:txBody>
      </p:sp>
    </p:spTree>
    <p:extLst>
      <p:ext uri="{BB962C8B-B14F-4D97-AF65-F5344CB8AC3E}">
        <p14:creationId xmlns:p14="http://schemas.microsoft.com/office/powerpoint/2010/main" val="1332216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0DED4F7-D2DE-4CB5-AC2E-BF0A0D520B6B}" type="datetimeFigureOut">
              <a:rPr lang="en-GB" smtClean="0"/>
              <a:t>16/03/2016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D80FBF-EC06-4DF5-9558-7474EDE0C339}" type="slidenum">
              <a:rPr lang="en-GB" smtClean="0"/>
              <a:t>‹#›</a:t>
            </a:fld>
            <a:endParaRPr lang="en-GB"/>
          </a:p>
        </p:txBody>
      </p:sp>
    </p:spTree>
    <p:extLst>
      <p:ext uri="{BB962C8B-B14F-4D97-AF65-F5344CB8AC3E}">
        <p14:creationId xmlns:p14="http://schemas.microsoft.com/office/powerpoint/2010/main" val="3688845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0DED4F7-D2DE-4CB5-AC2E-BF0A0D520B6B}" type="datetimeFigureOut">
              <a:rPr lang="en-GB" smtClean="0"/>
              <a:t>16/03/2016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D80FBF-EC06-4DF5-9558-7474EDE0C339}" type="slidenum">
              <a:rPr lang="en-GB" smtClean="0"/>
              <a:t>‹#›</a:t>
            </a:fld>
            <a:endParaRPr lang="en-GB"/>
          </a:p>
        </p:txBody>
      </p:sp>
    </p:spTree>
    <p:extLst>
      <p:ext uri="{BB962C8B-B14F-4D97-AF65-F5344CB8AC3E}">
        <p14:creationId xmlns:p14="http://schemas.microsoft.com/office/powerpoint/2010/main" val="1130332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DED4F7-D2DE-4CB5-AC2E-BF0A0D520B6B}" type="datetimeFigureOut">
              <a:rPr lang="en-GB" smtClean="0"/>
              <a:t>16/03/2016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D80FBF-EC06-4DF5-9558-7474EDE0C339}" type="slidenum">
              <a:rPr lang="en-GB" smtClean="0"/>
              <a:t>‹#›</a:t>
            </a:fld>
            <a:endParaRPr lang="en-GB"/>
          </a:p>
        </p:txBody>
      </p:sp>
    </p:spTree>
    <p:extLst>
      <p:ext uri="{BB962C8B-B14F-4D97-AF65-F5344CB8AC3E}">
        <p14:creationId xmlns:p14="http://schemas.microsoft.com/office/powerpoint/2010/main" val="3476976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ED4F7-D2DE-4CB5-AC2E-BF0A0D520B6B}" type="datetimeFigureOut">
              <a:rPr lang="en-GB" smtClean="0"/>
              <a:t>16/03/2016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D80FBF-EC06-4DF5-9558-7474EDE0C339}" type="slidenum">
              <a:rPr lang="en-GB" smtClean="0"/>
              <a:t>‹#›</a:t>
            </a:fld>
            <a:endParaRPr lang="en-GB"/>
          </a:p>
        </p:txBody>
      </p:sp>
    </p:spTree>
    <p:extLst>
      <p:ext uri="{BB962C8B-B14F-4D97-AF65-F5344CB8AC3E}">
        <p14:creationId xmlns:p14="http://schemas.microsoft.com/office/powerpoint/2010/main" val="387177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ED4F7-D2DE-4CB5-AC2E-BF0A0D520B6B}" type="datetimeFigureOut">
              <a:rPr lang="en-GB" smtClean="0"/>
              <a:t>16/03/2016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D80FBF-EC06-4DF5-9558-7474EDE0C339}" type="slidenum">
              <a:rPr lang="en-GB" smtClean="0"/>
              <a:t>‹#›</a:t>
            </a:fld>
            <a:endParaRPr lang="en-GB"/>
          </a:p>
        </p:txBody>
      </p:sp>
    </p:spTree>
    <p:extLst>
      <p:ext uri="{BB962C8B-B14F-4D97-AF65-F5344CB8AC3E}">
        <p14:creationId xmlns:p14="http://schemas.microsoft.com/office/powerpoint/2010/main" val="3260688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DED4F7-D2DE-4CB5-AC2E-BF0A0D520B6B}" type="datetimeFigureOut">
              <a:rPr lang="en-GB" smtClean="0"/>
              <a:t>16/03/2016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80FBF-EC06-4DF5-9558-7474EDE0C339}" type="slidenum">
              <a:rPr lang="en-GB" smtClean="0"/>
              <a:t>‹#›</a:t>
            </a:fld>
            <a:endParaRPr lang="en-GB"/>
          </a:p>
        </p:txBody>
      </p:sp>
    </p:spTree>
    <p:extLst>
      <p:ext uri="{BB962C8B-B14F-4D97-AF65-F5344CB8AC3E}">
        <p14:creationId xmlns:p14="http://schemas.microsoft.com/office/powerpoint/2010/main" val="209718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hyperlink" Target="http://www.vatican.va/archive/ccc_css/archive/catechism/p123a9p6.htm" TargetMode="External"/><Relationship Id="rId3" Type="http://schemas.openxmlformats.org/officeDocument/2006/relationships/hyperlink" Target="http://www.biblegateway.com/" TargetMode="External"/><Relationship Id="rId7" Type="http://schemas.openxmlformats.org/officeDocument/2006/relationships/hyperlink" Target="http://www.rosary-center.org/howto.htm#loaded"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www.marystouch.org/More/PraytheRosary.htm" TargetMode="External"/><Relationship Id="rId5" Type="http://schemas.openxmlformats.org/officeDocument/2006/relationships/hyperlink" Target="http://www.how-to-pray-the-rosary-everyday.com/fruits-of-the-rosary.html" TargetMode="External"/><Relationship Id="rId4" Type="http://schemas.openxmlformats.org/officeDocument/2006/relationships/hyperlink" Target="http://www.catholictradition.org/Children/mysteries-rosary.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5" y="1450111"/>
            <a:ext cx="2659873" cy="3672408"/>
          </a:xfrm>
          <a:prstGeom prst="rect">
            <a:avLst/>
          </a:prstGeom>
        </p:spPr>
      </p:pic>
      <p:sp>
        <p:nvSpPr>
          <p:cNvPr id="5" name="TextBox 4"/>
          <p:cNvSpPr txBox="1"/>
          <p:nvPr/>
        </p:nvSpPr>
        <p:spPr>
          <a:xfrm>
            <a:off x="3419872" y="1323938"/>
            <a:ext cx="4824536" cy="3785652"/>
          </a:xfrm>
          <a:prstGeom prst="rect">
            <a:avLst/>
          </a:prstGeom>
          <a:noFill/>
        </p:spPr>
        <p:txBody>
          <a:bodyPr wrap="square" rtlCol="0">
            <a:spAutoFit/>
          </a:bodyPr>
          <a:lstStyle/>
          <a:p>
            <a:pPr algn="ctr"/>
            <a:r>
              <a:rPr lang="en-GB" sz="3000" dirty="0" smtClean="0"/>
              <a:t>Diocese </a:t>
            </a:r>
            <a:r>
              <a:rPr lang="en-GB" sz="3000" smtClean="0"/>
              <a:t>of Motherwell</a:t>
            </a:r>
            <a:endParaRPr lang="en-GB" sz="3000" dirty="0" smtClean="0"/>
          </a:p>
          <a:p>
            <a:pPr algn="ctr"/>
            <a:endParaRPr lang="en-GB" sz="3000" dirty="0" smtClean="0"/>
          </a:p>
          <a:p>
            <a:pPr algn="ctr"/>
            <a:endParaRPr lang="en-GB" sz="3000" dirty="0"/>
          </a:p>
          <a:p>
            <a:pPr algn="ctr"/>
            <a:endParaRPr lang="en-GB" sz="3000" dirty="0" smtClean="0"/>
          </a:p>
          <a:p>
            <a:pPr algn="ctr"/>
            <a:endParaRPr lang="en-GB" sz="3000" dirty="0" smtClean="0"/>
          </a:p>
          <a:p>
            <a:pPr algn="ctr"/>
            <a:endParaRPr lang="en-GB" sz="3000" dirty="0" smtClean="0"/>
          </a:p>
          <a:p>
            <a:pPr algn="ctr"/>
            <a:endParaRPr lang="en-GB" sz="3000" dirty="0"/>
          </a:p>
          <a:p>
            <a:pPr algn="ctr"/>
            <a:r>
              <a:rPr lang="en-GB" sz="3000" dirty="0" smtClean="0"/>
              <a:t>Teachers’ Resource</a:t>
            </a:r>
            <a:endParaRPr lang="en-GB" sz="3000" dirty="0"/>
          </a:p>
        </p:txBody>
      </p:sp>
      <p:sp>
        <p:nvSpPr>
          <p:cNvPr id="2" name="Title 1"/>
          <p:cNvSpPr>
            <a:spLocks noGrp="1"/>
          </p:cNvSpPr>
          <p:nvPr>
            <p:ph type="title"/>
          </p:nvPr>
        </p:nvSpPr>
        <p:spPr>
          <a:xfrm>
            <a:off x="3833918" y="2540604"/>
            <a:ext cx="3996444" cy="1143000"/>
          </a:xfrm>
        </p:spPr>
        <p:txBody>
          <a:bodyPr>
            <a:normAutofit fontScale="90000"/>
          </a:bodyPr>
          <a:lstStyle/>
          <a:p>
            <a:r>
              <a:rPr lang="en-GB" sz="5000" dirty="0" smtClean="0">
                <a:solidFill>
                  <a:schemeClr val="accent1">
                    <a:lumMod val="75000"/>
                  </a:schemeClr>
                </a:solidFill>
              </a:rPr>
              <a:t>The</a:t>
            </a:r>
            <a:r>
              <a:rPr lang="en-GB" sz="5000" baseline="0" dirty="0" smtClean="0">
                <a:solidFill>
                  <a:schemeClr val="accent1">
                    <a:lumMod val="75000"/>
                  </a:schemeClr>
                </a:solidFill>
              </a:rPr>
              <a:t> Holy Rosary</a:t>
            </a:r>
            <a:endParaRPr lang="en-GB" sz="5000" dirty="0">
              <a:solidFill>
                <a:schemeClr val="accent1">
                  <a:lumMod val="75000"/>
                </a:schemeClr>
              </a:solidFill>
            </a:endParaRPr>
          </a:p>
        </p:txBody>
      </p:sp>
    </p:spTree>
    <p:extLst>
      <p:ext uri="{BB962C8B-B14F-4D97-AF65-F5344CB8AC3E}">
        <p14:creationId xmlns:p14="http://schemas.microsoft.com/office/powerpoint/2010/main" val="3208756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684683"/>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145576"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422236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2685525" y="413543"/>
            <a:ext cx="3312368" cy="738664"/>
          </a:xfrm>
          <a:prstGeom prst="rect">
            <a:avLst/>
          </a:prstGeom>
          <a:noFill/>
        </p:spPr>
        <p:txBody>
          <a:bodyPr wrap="square" rtlCol="0">
            <a:spAutoFit/>
          </a:bodyPr>
          <a:lstStyle/>
          <a:p>
            <a:pPr algn="ctr"/>
            <a:r>
              <a:rPr lang="en-GB" sz="1600" dirty="0" smtClean="0"/>
              <a:t>The Third Joyful Mystery</a:t>
            </a:r>
          </a:p>
          <a:p>
            <a:pPr algn="ctr"/>
            <a:r>
              <a:rPr lang="en-GB" sz="2600" b="1" u="sng" dirty="0" smtClean="0"/>
              <a:t>The Birth of Our Lord</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058" y="1412775"/>
            <a:ext cx="4371303" cy="49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9394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667310"/>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145576"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3038938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1821430" y="471579"/>
            <a:ext cx="5040560" cy="738664"/>
          </a:xfrm>
          <a:prstGeom prst="rect">
            <a:avLst/>
          </a:prstGeom>
          <a:noFill/>
        </p:spPr>
        <p:txBody>
          <a:bodyPr wrap="square" rtlCol="0">
            <a:spAutoFit/>
          </a:bodyPr>
          <a:lstStyle/>
          <a:p>
            <a:pPr algn="ctr"/>
            <a:r>
              <a:rPr lang="en-GB" sz="1600" dirty="0" smtClean="0"/>
              <a:t>The Fourth Joyful Mystery</a:t>
            </a:r>
          </a:p>
          <a:p>
            <a:pPr algn="ctr"/>
            <a:r>
              <a:rPr lang="en-GB" sz="2600" b="1" u="sng" dirty="0" smtClean="0"/>
              <a:t>The Presentation in the Temple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059" y="1448162"/>
            <a:ext cx="4371302" cy="4960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8305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667310"/>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111135"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1805380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6" name="TextBox 5"/>
          <p:cNvSpPr txBox="1"/>
          <p:nvPr/>
        </p:nvSpPr>
        <p:spPr>
          <a:xfrm>
            <a:off x="1943332" y="476672"/>
            <a:ext cx="4796755" cy="738664"/>
          </a:xfrm>
          <a:prstGeom prst="rect">
            <a:avLst/>
          </a:prstGeom>
          <a:noFill/>
        </p:spPr>
        <p:txBody>
          <a:bodyPr wrap="square" rtlCol="0">
            <a:spAutoFit/>
          </a:bodyPr>
          <a:lstStyle/>
          <a:p>
            <a:pPr algn="ctr"/>
            <a:r>
              <a:rPr lang="en-GB" sz="1600" dirty="0" smtClean="0"/>
              <a:t>The Fifth Joyful Mystery</a:t>
            </a:r>
          </a:p>
          <a:p>
            <a:pPr algn="ctr"/>
            <a:r>
              <a:rPr lang="en-GB" sz="2600" b="1" u="sng" dirty="0" smtClean="0"/>
              <a:t>Finding Jesus in the Temple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059" y="1448162"/>
            <a:ext cx="4371302" cy="4925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6665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145" y="684682"/>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063296"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3630007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145" y="684682"/>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4944" y="359998"/>
            <a:ext cx="4320480" cy="6278642"/>
          </a:xfrm>
          <a:prstGeom prst="rect">
            <a:avLst/>
          </a:prstGeom>
        </p:spPr>
        <p:txBody>
          <a:bodyPr wrap="square">
            <a:spAutoFit/>
          </a:bodyPr>
          <a:lstStyle/>
          <a:p>
            <a:r>
              <a:rPr lang="en-GB" sz="1600" dirty="0" smtClean="0"/>
              <a:t>Hail, Holy Queen Mother </a:t>
            </a:r>
            <a:r>
              <a:rPr lang="en-GB" sz="1600" dirty="0"/>
              <a:t>of Mercy, our life, our sweetness and our hope! </a:t>
            </a:r>
            <a:endParaRPr lang="en-GB" sz="1600" dirty="0" smtClean="0"/>
          </a:p>
          <a:p>
            <a:endParaRPr lang="en-GB" sz="1000" dirty="0" smtClean="0"/>
          </a:p>
          <a:p>
            <a:r>
              <a:rPr lang="en-GB" sz="1600" dirty="0" smtClean="0"/>
              <a:t>To </a:t>
            </a:r>
            <a:r>
              <a:rPr lang="en-GB" sz="1600" dirty="0"/>
              <a:t>thee do we cry, poor banished children of Eve; to thee do we send up our sighs, mourning and weeping in this vale of tears. </a:t>
            </a:r>
            <a:endParaRPr lang="en-GB" sz="1600" dirty="0" smtClean="0"/>
          </a:p>
          <a:p>
            <a:endParaRPr lang="en-GB" sz="1000" dirty="0"/>
          </a:p>
          <a:p>
            <a:r>
              <a:rPr lang="en-GB" sz="1600" dirty="0" smtClean="0"/>
              <a:t>Turn </a:t>
            </a:r>
            <a:r>
              <a:rPr lang="en-GB" sz="1600" dirty="0"/>
              <a:t>then, most gracious advocate, </a:t>
            </a:r>
            <a:r>
              <a:rPr lang="en-GB" sz="1600" dirty="0" err="1"/>
              <a:t>thine</a:t>
            </a:r>
            <a:r>
              <a:rPr lang="en-GB" sz="1600" dirty="0"/>
              <a:t> eyes of mercy toward us, and after this our exile, show unto us the blessed fruit of thy womb, Jesus. </a:t>
            </a:r>
            <a:endParaRPr lang="en-GB" sz="1600" dirty="0" smtClean="0"/>
          </a:p>
          <a:p>
            <a:endParaRPr lang="en-GB" sz="1000" dirty="0"/>
          </a:p>
          <a:p>
            <a:r>
              <a:rPr lang="en-GB" sz="1600" dirty="0" smtClean="0"/>
              <a:t>O </a:t>
            </a:r>
            <a:r>
              <a:rPr lang="en-GB" sz="1600" dirty="0"/>
              <a:t>clement, O loving, O sweet Virgin Mary! </a:t>
            </a:r>
            <a:endParaRPr lang="en-GB" sz="1600" dirty="0" smtClean="0"/>
          </a:p>
          <a:p>
            <a:endParaRPr lang="en-GB" sz="1000" dirty="0"/>
          </a:p>
          <a:p>
            <a:r>
              <a:rPr lang="en-GB" sz="1600" b="1" i="1" dirty="0" smtClean="0"/>
              <a:t>V: </a:t>
            </a:r>
            <a:r>
              <a:rPr lang="en-GB" sz="1600" b="1" i="1" dirty="0"/>
              <a:t>Pray for us, O Holy Mother of God. </a:t>
            </a:r>
            <a:endParaRPr lang="en-GB" sz="1600" b="1" i="1" dirty="0" smtClean="0"/>
          </a:p>
          <a:p>
            <a:r>
              <a:rPr lang="en-GB" sz="1600" b="1" dirty="0" smtClean="0"/>
              <a:t>R: </a:t>
            </a:r>
            <a:r>
              <a:rPr lang="en-GB" sz="1600" dirty="0"/>
              <a:t>That we may be made worthy of the promises of Christ</a:t>
            </a:r>
            <a:r>
              <a:rPr lang="en-GB" sz="1600" dirty="0" smtClean="0"/>
              <a:t>.</a:t>
            </a:r>
          </a:p>
          <a:p>
            <a:endParaRPr lang="en-GB" sz="1000" dirty="0" smtClean="0"/>
          </a:p>
          <a:p>
            <a:r>
              <a:rPr lang="en-GB" sz="1600" i="1" dirty="0" smtClean="0"/>
              <a:t>Let </a:t>
            </a:r>
            <a:r>
              <a:rPr lang="en-GB" sz="1600" i="1" dirty="0"/>
              <a:t>us </a:t>
            </a:r>
            <a:r>
              <a:rPr lang="en-GB" sz="1600" i="1" dirty="0" smtClean="0"/>
              <a:t>pray: </a:t>
            </a:r>
            <a:r>
              <a:rPr lang="en-GB" sz="1600" dirty="0"/>
              <a:t>O </a:t>
            </a:r>
            <a:r>
              <a:rPr lang="en-GB" sz="1600" dirty="0" smtClean="0"/>
              <a:t>God, </a:t>
            </a:r>
            <a:r>
              <a:rPr lang="en-GB" sz="1600" dirty="0"/>
              <a:t>whose only begotten Son, by His life, death, and resurrection, has purchased for us the rewards of eternal life, grant, we beseech Thee, that meditating upon these mysteries of the Most Holy Rosary of the Blessed Virgin Mary, we may imitate what they contain and obtain what they promise, through the same Christ Our Lord. </a:t>
            </a:r>
            <a:endParaRPr lang="en-GB" sz="1600" dirty="0" smtClean="0"/>
          </a:p>
          <a:p>
            <a:endParaRPr lang="en-GB" sz="1600" dirty="0"/>
          </a:p>
          <a:p>
            <a:r>
              <a:rPr lang="en-GB" sz="1600" dirty="0" smtClean="0"/>
              <a:t>Amen</a:t>
            </a:r>
            <a:r>
              <a:rPr lang="en-GB" sz="1600" dirty="0"/>
              <a:t>. </a:t>
            </a:r>
          </a:p>
        </p:txBody>
      </p:sp>
      <p:sp>
        <p:nvSpPr>
          <p:cNvPr id="7" name="TextBox 6"/>
          <p:cNvSpPr txBox="1"/>
          <p:nvPr/>
        </p:nvSpPr>
        <p:spPr>
          <a:xfrm>
            <a:off x="5063296"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Hail Holy Queen</a:t>
            </a:r>
          </a:p>
        </p:txBody>
      </p:sp>
    </p:spTree>
    <p:extLst>
      <p:ext uri="{BB962C8B-B14F-4D97-AF65-F5344CB8AC3E}">
        <p14:creationId xmlns:p14="http://schemas.microsoft.com/office/powerpoint/2010/main" val="1942030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1556148"/>
            <a:ext cx="1479958" cy="2312440"/>
          </a:xfrm>
          <a:prstGeom prst="rect">
            <a:avLst/>
          </a:prstGeom>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3365" y="1569922"/>
            <a:ext cx="1493406" cy="2302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5150" y="1569922"/>
            <a:ext cx="1468545" cy="2302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4786" y="1556148"/>
            <a:ext cx="1482221" cy="231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296" y="1556792"/>
            <a:ext cx="1460181" cy="2302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23528" y="4221088"/>
            <a:ext cx="8464734" cy="2092881"/>
          </a:xfrm>
          <a:prstGeom prst="rect">
            <a:avLst/>
          </a:prstGeom>
          <a:noFill/>
        </p:spPr>
        <p:txBody>
          <a:bodyPr wrap="square" rtlCol="0">
            <a:spAutoFit/>
          </a:bodyPr>
          <a:lstStyle/>
          <a:p>
            <a:pPr algn="ctr"/>
            <a:r>
              <a:rPr lang="en-GB" sz="2600" dirty="0" smtClean="0"/>
              <a:t>Jesus is Baptised</a:t>
            </a:r>
          </a:p>
          <a:p>
            <a:pPr algn="ctr"/>
            <a:r>
              <a:rPr lang="en-GB" sz="2600" dirty="0" smtClean="0"/>
              <a:t>The Wedding at Cana</a:t>
            </a:r>
          </a:p>
          <a:p>
            <a:pPr algn="ctr"/>
            <a:r>
              <a:rPr lang="en-GB" sz="2600" dirty="0" smtClean="0"/>
              <a:t>Proclamation of the Kingdom</a:t>
            </a:r>
          </a:p>
          <a:p>
            <a:pPr algn="ctr"/>
            <a:r>
              <a:rPr lang="en-GB" sz="2600" dirty="0" smtClean="0"/>
              <a:t>Jesus’ Transfiguration</a:t>
            </a:r>
          </a:p>
          <a:p>
            <a:pPr algn="ctr"/>
            <a:r>
              <a:rPr lang="en-GB" sz="2600" dirty="0" smtClean="0"/>
              <a:t>The Institution of the Eucharist</a:t>
            </a:r>
            <a:endParaRPr lang="en-GB" sz="2600" dirty="0"/>
          </a:p>
        </p:txBody>
      </p:sp>
      <p:sp>
        <p:nvSpPr>
          <p:cNvPr id="2" name="Title 1"/>
          <p:cNvSpPr>
            <a:spLocks noGrp="1"/>
          </p:cNvSpPr>
          <p:nvPr>
            <p:ph type="title"/>
          </p:nvPr>
        </p:nvSpPr>
        <p:spPr>
          <a:xfrm>
            <a:off x="404622" y="260648"/>
            <a:ext cx="8229600" cy="1143000"/>
          </a:xfrm>
        </p:spPr>
        <p:txBody>
          <a:bodyPr>
            <a:normAutofit/>
          </a:bodyPr>
          <a:lstStyle/>
          <a:p>
            <a:r>
              <a:rPr lang="en-GB" sz="5000" dirty="0" smtClean="0"/>
              <a:t>The Luminous Mysteries</a:t>
            </a:r>
            <a:endParaRPr lang="en-GB" sz="5000" dirty="0"/>
          </a:p>
        </p:txBody>
      </p:sp>
    </p:spTree>
    <p:extLst>
      <p:ext uri="{BB962C8B-B14F-4D97-AF65-F5344CB8AC3E}">
        <p14:creationId xmlns:p14="http://schemas.microsoft.com/office/powerpoint/2010/main" val="841950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1826" y="790985"/>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1520" y="1066469"/>
            <a:ext cx="4572000" cy="5078313"/>
          </a:xfrm>
          <a:prstGeom prst="rect">
            <a:avLst/>
          </a:prstGeom>
        </p:spPr>
        <p:txBody>
          <a:bodyPr>
            <a:spAutoFit/>
          </a:bodyPr>
          <a:lstStyle/>
          <a:p>
            <a:r>
              <a:rPr lang="en-GB" dirty="0" smtClean="0"/>
              <a:t>I </a:t>
            </a:r>
            <a:r>
              <a:rPr lang="en-GB" dirty="0"/>
              <a:t>believe in God</a:t>
            </a:r>
            <a:r>
              <a:rPr lang="en-GB" dirty="0" smtClean="0"/>
              <a:t>, the </a:t>
            </a:r>
            <a:r>
              <a:rPr lang="en-GB" dirty="0"/>
              <a:t>Father almighty</a:t>
            </a:r>
            <a:r>
              <a:rPr lang="en-GB" dirty="0" smtClean="0"/>
              <a:t>, Creator </a:t>
            </a:r>
            <a:r>
              <a:rPr lang="en-GB" dirty="0"/>
              <a:t>of heaven and earth</a:t>
            </a:r>
            <a:r>
              <a:rPr lang="en-GB" dirty="0" smtClean="0"/>
              <a:t>, and </a:t>
            </a:r>
            <a:r>
              <a:rPr lang="en-GB" dirty="0"/>
              <a:t>in Jesus Christ, his only Son, our Lord</a:t>
            </a:r>
            <a:r>
              <a:rPr lang="en-GB" dirty="0" smtClean="0"/>
              <a:t>, who </a:t>
            </a:r>
            <a:r>
              <a:rPr lang="en-GB" dirty="0"/>
              <a:t>was conceived by the Holy Spirit</a:t>
            </a:r>
            <a:r>
              <a:rPr lang="en-GB" dirty="0" smtClean="0"/>
              <a:t>, born </a:t>
            </a:r>
            <a:r>
              <a:rPr lang="en-GB" dirty="0"/>
              <a:t>of the Virgin Mary</a:t>
            </a:r>
            <a:r>
              <a:rPr lang="en-GB" dirty="0" smtClean="0"/>
              <a:t>, suffered </a:t>
            </a:r>
            <a:r>
              <a:rPr lang="en-GB" dirty="0"/>
              <a:t>under Pontius Pilate</a:t>
            </a:r>
            <a:r>
              <a:rPr lang="en-GB" dirty="0" smtClean="0"/>
              <a:t>, was </a:t>
            </a:r>
            <a:r>
              <a:rPr lang="en-GB" dirty="0"/>
              <a:t>crucified, died and was buried</a:t>
            </a:r>
            <a:r>
              <a:rPr lang="en-GB" dirty="0" smtClean="0"/>
              <a:t>; he </a:t>
            </a:r>
            <a:r>
              <a:rPr lang="en-GB" dirty="0"/>
              <a:t>descended into hell</a:t>
            </a:r>
            <a:r>
              <a:rPr lang="en-GB" dirty="0" smtClean="0"/>
              <a:t>; on </a:t>
            </a:r>
            <a:r>
              <a:rPr lang="en-GB" dirty="0"/>
              <a:t>the third day he rose again from the dead</a:t>
            </a:r>
            <a:r>
              <a:rPr lang="en-GB" dirty="0" smtClean="0"/>
              <a:t>; he </a:t>
            </a:r>
            <a:r>
              <a:rPr lang="en-GB" dirty="0"/>
              <a:t>ascended into heaven</a:t>
            </a:r>
            <a:r>
              <a:rPr lang="en-GB" dirty="0" smtClean="0"/>
              <a:t>, and </a:t>
            </a:r>
            <a:r>
              <a:rPr lang="en-GB" dirty="0"/>
              <a:t>is seated at the right hand of God the Father almighty</a:t>
            </a:r>
            <a:r>
              <a:rPr lang="en-GB" dirty="0" smtClean="0"/>
              <a:t>; from </a:t>
            </a:r>
            <a:r>
              <a:rPr lang="en-GB" dirty="0"/>
              <a:t>there he will come to judge the living and the dead</a:t>
            </a:r>
            <a:r>
              <a:rPr lang="en-GB" dirty="0" smtClean="0"/>
              <a:t>.</a:t>
            </a:r>
          </a:p>
          <a:p>
            <a:endParaRPr lang="en-GB" dirty="0"/>
          </a:p>
          <a:p>
            <a:r>
              <a:rPr lang="en-GB" dirty="0"/>
              <a:t>I believe in the Holy Spirit</a:t>
            </a:r>
            <a:r>
              <a:rPr lang="en-GB" dirty="0" smtClean="0"/>
              <a:t>, the </a:t>
            </a:r>
            <a:r>
              <a:rPr lang="en-GB" dirty="0"/>
              <a:t>holy catholic Church</a:t>
            </a:r>
            <a:r>
              <a:rPr lang="en-GB" dirty="0" smtClean="0"/>
              <a:t>, the </a:t>
            </a:r>
            <a:r>
              <a:rPr lang="en-GB" dirty="0"/>
              <a:t>communion of saints</a:t>
            </a:r>
            <a:r>
              <a:rPr lang="en-GB" dirty="0" smtClean="0"/>
              <a:t>, the </a:t>
            </a:r>
            <a:r>
              <a:rPr lang="en-GB" dirty="0"/>
              <a:t>forgiveness of sins</a:t>
            </a:r>
            <a:r>
              <a:rPr lang="en-GB" dirty="0" smtClean="0"/>
              <a:t>, the </a:t>
            </a:r>
            <a:r>
              <a:rPr lang="en-GB" dirty="0"/>
              <a:t>resurrection of the body</a:t>
            </a:r>
            <a:r>
              <a:rPr lang="en-GB" dirty="0" smtClean="0"/>
              <a:t>, and </a:t>
            </a:r>
            <a:r>
              <a:rPr lang="en-GB" dirty="0"/>
              <a:t>life everlasting. </a:t>
            </a:r>
            <a:endParaRPr lang="en-GB" dirty="0" smtClean="0"/>
          </a:p>
          <a:p>
            <a:endParaRPr lang="en-GB" dirty="0"/>
          </a:p>
          <a:p>
            <a:r>
              <a:rPr lang="en-GB" dirty="0" smtClean="0"/>
              <a:t>Amen</a:t>
            </a:r>
            <a:r>
              <a:rPr lang="en-GB" dirty="0"/>
              <a:t>.</a:t>
            </a:r>
          </a:p>
        </p:txBody>
      </p:sp>
      <p:sp>
        <p:nvSpPr>
          <p:cNvPr id="5" name="TextBox 4"/>
          <p:cNvSpPr txBox="1"/>
          <p:nvPr/>
        </p:nvSpPr>
        <p:spPr>
          <a:xfrm>
            <a:off x="4932040" y="2708920"/>
            <a:ext cx="3528392" cy="738664"/>
          </a:xfrm>
          <a:prstGeom prst="rect">
            <a:avLst/>
          </a:prstGeom>
          <a:noFill/>
        </p:spPr>
        <p:txBody>
          <a:bodyPr wrap="square" rtlCol="0">
            <a:spAutoFit/>
          </a:bodyPr>
          <a:lstStyle/>
          <a:p>
            <a:pPr algn="ctr"/>
            <a:r>
              <a:rPr lang="en-GB" sz="1600" i="1" dirty="0" smtClean="0"/>
              <a:t>Make the </a:t>
            </a:r>
            <a:r>
              <a:rPr lang="en-GB" sz="1600" b="1" i="1" dirty="0" smtClean="0"/>
              <a:t>sign of the cross </a:t>
            </a:r>
            <a:r>
              <a:rPr lang="en-GB" sz="1600" i="1" dirty="0" smtClean="0"/>
              <a:t>and say the…</a:t>
            </a:r>
          </a:p>
          <a:p>
            <a:pPr algn="ctr"/>
            <a:r>
              <a:rPr lang="en-GB" sz="2600" dirty="0" smtClean="0"/>
              <a:t>Apostles’ Creed</a:t>
            </a:r>
            <a:endParaRPr lang="en-GB" sz="2600" dirty="0"/>
          </a:p>
        </p:txBody>
      </p:sp>
    </p:spTree>
    <p:extLst>
      <p:ext uri="{BB962C8B-B14F-4D97-AF65-F5344CB8AC3E}">
        <p14:creationId xmlns:p14="http://schemas.microsoft.com/office/powerpoint/2010/main" val="218844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56792"/>
            <a:ext cx="1473652"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4786" y="1556792"/>
            <a:ext cx="1474028" cy="231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5719" y="1556148"/>
            <a:ext cx="1468545" cy="23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3365" y="1556148"/>
            <a:ext cx="1473654" cy="23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8304" y="1556148"/>
            <a:ext cx="1479958" cy="23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8" y="4221088"/>
            <a:ext cx="8464734" cy="2092881"/>
          </a:xfrm>
          <a:prstGeom prst="rect">
            <a:avLst/>
          </a:prstGeom>
          <a:noFill/>
        </p:spPr>
        <p:txBody>
          <a:bodyPr wrap="square" rtlCol="0">
            <a:spAutoFit/>
          </a:bodyPr>
          <a:lstStyle/>
          <a:p>
            <a:pPr algn="ctr"/>
            <a:r>
              <a:rPr lang="en-GB" sz="2600" dirty="0" smtClean="0"/>
              <a:t>The Annunciation</a:t>
            </a:r>
          </a:p>
          <a:p>
            <a:pPr algn="ctr"/>
            <a:r>
              <a:rPr lang="en-GB" sz="2600" dirty="0" smtClean="0"/>
              <a:t>The Visitation</a:t>
            </a:r>
          </a:p>
          <a:p>
            <a:pPr algn="ctr"/>
            <a:r>
              <a:rPr lang="en-GB" sz="2600" dirty="0" smtClean="0"/>
              <a:t>The Birth of Our Lord</a:t>
            </a:r>
          </a:p>
          <a:p>
            <a:pPr algn="ctr"/>
            <a:r>
              <a:rPr lang="en-GB" sz="2600" dirty="0" smtClean="0"/>
              <a:t>The Presentation at the Temple</a:t>
            </a:r>
          </a:p>
          <a:p>
            <a:pPr algn="ctr"/>
            <a:r>
              <a:rPr lang="en-GB" sz="2600" dirty="0" smtClean="0"/>
              <a:t>Finding Jesus in the Temple</a:t>
            </a:r>
            <a:endParaRPr lang="en-GB" sz="2600" dirty="0"/>
          </a:p>
        </p:txBody>
      </p:sp>
      <p:sp>
        <p:nvSpPr>
          <p:cNvPr id="3" name="Title 2"/>
          <p:cNvSpPr>
            <a:spLocks noGrp="1"/>
          </p:cNvSpPr>
          <p:nvPr>
            <p:ph type="title"/>
          </p:nvPr>
        </p:nvSpPr>
        <p:spPr>
          <a:xfrm>
            <a:off x="441095" y="188640"/>
            <a:ext cx="8229600" cy="1143000"/>
          </a:xfrm>
        </p:spPr>
        <p:txBody>
          <a:bodyPr>
            <a:normAutofit/>
          </a:bodyPr>
          <a:lstStyle/>
          <a:p>
            <a:r>
              <a:rPr lang="en-GB" sz="5000" dirty="0" smtClean="0"/>
              <a:t>The Joyful Mysteries</a:t>
            </a:r>
            <a:endParaRPr lang="en-GB" sz="5000" dirty="0"/>
          </a:p>
        </p:txBody>
      </p:sp>
    </p:spTree>
    <p:extLst>
      <p:ext uri="{BB962C8B-B14F-4D97-AF65-F5344CB8AC3E}">
        <p14:creationId xmlns:p14="http://schemas.microsoft.com/office/powerpoint/2010/main" val="164339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4293" y="764704"/>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5344" y="1067279"/>
            <a:ext cx="4320480" cy="4832092"/>
          </a:xfrm>
          <a:prstGeom prst="rect">
            <a:avLst/>
          </a:prstGeom>
        </p:spPr>
        <p:txBody>
          <a:bodyPr wrap="square">
            <a:spAutoFit/>
          </a:bodyPr>
          <a:lstStyle/>
          <a:p>
            <a:r>
              <a:rPr lang="en-GB" sz="2200" dirty="0" smtClean="0"/>
              <a:t>Our </a:t>
            </a:r>
            <a:r>
              <a:rPr lang="en-GB" sz="2200" dirty="0"/>
              <a:t>Father, who art in </a:t>
            </a:r>
            <a:r>
              <a:rPr lang="en-GB" sz="2200" dirty="0" smtClean="0"/>
              <a:t>heaven,</a:t>
            </a:r>
          </a:p>
          <a:p>
            <a:r>
              <a:rPr lang="en-GB" sz="2200" dirty="0" smtClean="0"/>
              <a:t>hallowed </a:t>
            </a:r>
            <a:r>
              <a:rPr lang="en-GB" sz="2200" dirty="0"/>
              <a:t>be thy name</a:t>
            </a:r>
            <a:r>
              <a:rPr lang="en-GB" sz="2200" dirty="0" smtClean="0"/>
              <a:t>;</a:t>
            </a:r>
          </a:p>
          <a:p>
            <a:r>
              <a:rPr lang="en-GB" sz="2200" dirty="0" smtClean="0"/>
              <a:t>thy </a:t>
            </a:r>
            <a:r>
              <a:rPr lang="en-GB" sz="2200" dirty="0"/>
              <a:t>kingdom come</a:t>
            </a:r>
            <a:r>
              <a:rPr lang="en-GB" sz="2200" dirty="0" smtClean="0"/>
              <a:t>,</a:t>
            </a:r>
          </a:p>
          <a:p>
            <a:r>
              <a:rPr lang="en-GB" sz="2200" dirty="0" smtClean="0"/>
              <a:t>thy </a:t>
            </a:r>
            <a:r>
              <a:rPr lang="en-GB" sz="2200" dirty="0"/>
              <a:t>will be </a:t>
            </a:r>
            <a:r>
              <a:rPr lang="en-GB" sz="2200" dirty="0" smtClean="0"/>
              <a:t>done on </a:t>
            </a:r>
            <a:r>
              <a:rPr lang="en-GB" sz="2200" dirty="0"/>
              <a:t>earth </a:t>
            </a:r>
            <a:endParaRPr lang="en-GB" sz="2200" dirty="0" smtClean="0"/>
          </a:p>
          <a:p>
            <a:r>
              <a:rPr lang="en-GB" sz="2200" dirty="0" smtClean="0"/>
              <a:t>as </a:t>
            </a:r>
            <a:r>
              <a:rPr lang="en-GB" sz="2200" dirty="0"/>
              <a:t>it is in heaven</a:t>
            </a:r>
            <a:r>
              <a:rPr lang="en-GB" sz="2200" dirty="0" smtClean="0"/>
              <a:t>.</a:t>
            </a:r>
          </a:p>
          <a:p>
            <a:r>
              <a:rPr lang="en-GB" sz="2200" dirty="0" smtClean="0"/>
              <a:t> </a:t>
            </a:r>
          </a:p>
          <a:p>
            <a:r>
              <a:rPr lang="en-GB" sz="2200" dirty="0" smtClean="0"/>
              <a:t>Give </a:t>
            </a:r>
            <a:r>
              <a:rPr lang="en-GB" sz="2200" dirty="0"/>
              <a:t>us this day our daily bread</a:t>
            </a:r>
            <a:r>
              <a:rPr lang="en-GB" sz="2200" dirty="0" smtClean="0"/>
              <a:t>,</a:t>
            </a:r>
          </a:p>
          <a:p>
            <a:r>
              <a:rPr lang="en-GB" sz="2200" dirty="0" smtClean="0"/>
              <a:t>and </a:t>
            </a:r>
            <a:r>
              <a:rPr lang="en-GB" sz="2200" dirty="0"/>
              <a:t>forgive us our trespasses</a:t>
            </a:r>
            <a:r>
              <a:rPr lang="en-GB" sz="2200" dirty="0" smtClean="0"/>
              <a:t>,</a:t>
            </a:r>
          </a:p>
          <a:p>
            <a:r>
              <a:rPr lang="en-GB" sz="2200" dirty="0" smtClean="0"/>
              <a:t>as </a:t>
            </a:r>
            <a:r>
              <a:rPr lang="en-GB" sz="2200" dirty="0"/>
              <a:t>we forgive those who </a:t>
            </a:r>
            <a:endParaRPr lang="en-GB" sz="2200" dirty="0" smtClean="0"/>
          </a:p>
          <a:p>
            <a:r>
              <a:rPr lang="en-GB" sz="2200" dirty="0" smtClean="0"/>
              <a:t>trespass </a:t>
            </a:r>
            <a:r>
              <a:rPr lang="en-GB" sz="2200" dirty="0"/>
              <a:t>against us</a:t>
            </a:r>
            <a:r>
              <a:rPr lang="en-GB" sz="2200" dirty="0" smtClean="0"/>
              <a:t>;</a:t>
            </a:r>
          </a:p>
          <a:p>
            <a:r>
              <a:rPr lang="en-GB" sz="2200" dirty="0" smtClean="0"/>
              <a:t>and </a:t>
            </a:r>
            <a:r>
              <a:rPr lang="en-GB" sz="2200" dirty="0"/>
              <a:t>lead us not into temptation</a:t>
            </a:r>
            <a:r>
              <a:rPr lang="en-GB" sz="2200" dirty="0" smtClean="0"/>
              <a:t>, </a:t>
            </a:r>
          </a:p>
          <a:p>
            <a:r>
              <a:rPr lang="en-GB" sz="2200" dirty="0" smtClean="0"/>
              <a:t>but </a:t>
            </a:r>
            <a:r>
              <a:rPr lang="en-GB" sz="2200" dirty="0"/>
              <a:t>deliver us from evil</a:t>
            </a:r>
            <a:r>
              <a:rPr lang="en-GB" sz="2200" dirty="0" smtClean="0"/>
              <a:t>.</a:t>
            </a:r>
          </a:p>
          <a:p>
            <a:endParaRPr lang="en-GB" sz="2200" dirty="0" smtClean="0"/>
          </a:p>
          <a:p>
            <a:r>
              <a:rPr lang="en-GB" sz="2200" dirty="0" smtClean="0"/>
              <a:t>Amen.</a:t>
            </a:r>
            <a:endParaRPr lang="en-GB" sz="2200" dirty="0"/>
          </a:p>
        </p:txBody>
      </p:sp>
      <p:sp>
        <p:nvSpPr>
          <p:cNvPr id="7" name="TextBox 6"/>
          <p:cNvSpPr txBox="1"/>
          <p:nvPr/>
        </p:nvSpPr>
        <p:spPr>
          <a:xfrm>
            <a:off x="5258936" y="2708919"/>
            <a:ext cx="2880320" cy="738664"/>
          </a:xfrm>
          <a:prstGeom prst="rect">
            <a:avLst/>
          </a:prstGeom>
          <a:noFill/>
        </p:spPr>
        <p:txBody>
          <a:bodyPr wrap="square" rtlCol="0">
            <a:spAutoFit/>
          </a:bodyPr>
          <a:lstStyle/>
          <a:p>
            <a:pPr algn="ctr"/>
            <a:r>
              <a:rPr lang="en-GB" sz="1600" i="1" dirty="0" smtClean="0"/>
              <a:t>Say the…</a:t>
            </a:r>
          </a:p>
          <a:p>
            <a:pPr algn="ctr"/>
            <a:r>
              <a:rPr lang="en-GB" sz="2600" dirty="0" smtClean="0"/>
              <a:t>Our Father</a:t>
            </a:r>
            <a:endParaRPr lang="en-GB" sz="2600" dirty="0"/>
          </a:p>
        </p:txBody>
      </p:sp>
    </p:spTree>
    <p:extLst>
      <p:ext uri="{BB962C8B-B14F-4D97-AF65-F5344CB8AC3E}">
        <p14:creationId xmlns:p14="http://schemas.microsoft.com/office/powerpoint/2010/main" val="1095025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569" y="736604"/>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3528" y="1196752"/>
            <a:ext cx="4320480" cy="4031873"/>
          </a:xfrm>
          <a:prstGeom prst="rect">
            <a:avLst/>
          </a:prstGeom>
        </p:spPr>
        <p:txBody>
          <a:bodyPr wrap="square">
            <a:spAutoFit/>
          </a:bodyPr>
          <a:lstStyle/>
          <a:p>
            <a:endParaRPr lang="en-GB" sz="1400" dirty="0"/>
          </a:p>
          <a:p>
            <a:r>
              <a:rPr lang="en-GB" sz="2200" i="1" dirty="0"/>
              <a:t>Hail Mary, full of grace.</a:t>
            </a:r>
          </a:p>
          <a:p>
            <a:r>
              <a:rPr lang="en-GB" sz="2200" i="1" dirty="0"/>
              <a:t>Our Lord is with thee</a:t>
            </a:r>
            <a:r>
              <a:rPr lang="en-GB" sz="2200" i="1" dirty="0" smtClean="0"/>
              <a:t>.</a:t>
            </a:r>
          </a:p>
          <a:p>
            <a:r>
              <a:rPr lang="en-GB" sz="2200" i="1" dirty="0" smtClean="0"/>
              <a:t>Blessed </a:t>
            </a:r>
            <a:r>
              <a:rPr lang="en-GB" sz="2200" i="1" dirty="0"/>
              <a:t>art thou among women,</a:t>
            </a:r>
          </a:p>
          <a:p>
            <a:r>
              <a:rPr lang="en-GB" sz="2200" i="1" dirty="0"/>
              <a:t>and blessed is the fruit of thy womb,</a:t>
            </a:r>
          </a:p>
          <a:p>
            <a:r>
              <a:rPr lang="en-GB" sz="2200" i="1" dirty="0"/>
              <a:t>Jesus</a:t>
            </a:r>
            <a:r>
              <a:rPr lang="en-GB" sz="2200" i="1" dirty="0" smtClean="0"/>
              <a:t>.</a:t>
            </a:r>
          </a:p>
          <a:p>
            <a:endParaRPr lang="en-GB" sz="2200" dirty="0" smtClean="0"/>
          </a:p>
          <a:p>
            <a:r>
              <a:rPr lang="en-GB" sz="2200" dirty="0" smtClean="0"/>
              <a:t>Holy </a:t>
            </a:r>
            <a:r>
              <a:rPr lang="en-GB" sz="2200" dirty="0"/>
              <a:t>Mary, Mother of God,</a:t>
            </a:r>
          </a:p>
          <a:p>
            <a:r>
              <a:rPr lang="en-GB" sz="2200" dirty="0"/>
              <a:t>pray for us sinners,</a:t>
            </a:r>
          </a:p>
          <a:p>
            <a:r>
              <a:rPr lang="en-GB" sz="2200" dirty="0"/>
              <a:t>now and at the hour of our death</a:t>
            </a:r>
            <a:r>
              <a:rPr lang="en-GB" sz="2200" dirty="0" smtClean="0"/>
              <a:t>.</a:t>
            </a:r>
          </a:p>
          <a:p>
            <a:endParaRPr lang="en-GB" sz="2200" dirty="0"/>
          </a:p>
          <a:p>
            <a:r>
              <a:rPr lang="en-GB" sz="2200" dirty="0" smtClean="0"/>
              <a:t>Amen</a:t>
            </a:r>
            <a:r>
              <a:rPr lang="en-GB" sz="2200" dirty="0"/>
              <a:t>. </a:t>
            </a:r>
          </a:p>
        </p:txBody>
      </p:sp>
      <p:sp>
        <p:nvSpPr>
          <p:cNvPr id="7" name="TextBox 6"/>
          <p:cNvSpPr txBox="1"/>
          <p:nvPr/>
        </p:nvSpPr>
        <p:spPr>
          <a:xfrm>
            <a:off x="5273784" y="2708920"/>
            <a:ext cx="2880320" cy="738664"/>
          </a:xfrm>
          <a:prstGeom prst="rect">
            <a:avLst/>
          </a:prstGeom>
          <a:noFill/>
        </p:spPr>
        <p:txBody>
          <a:bodyPr wrap="square" rtlCol="0">
            <a:spAutoFit/>
          </a:bodyPr>
          <a:lstStyle/>
          <a:p>
            <a:pPr algn="ctr"/>
            <a:r>
              <a:rPr lang="en-GB" sz="1600" i="1" dirty="0" smtClean="0"/>
              <a:t>Say three…</a:t>
            </a:r>
          </a:p>
          <a:p>
            <a:pPr algn="ctr"/>
            <a:r>
              <a:rPr lang="en-GB" sz="2600" dirty="0" smtClean="0"/>
              <a:t>Hail Marys</a:t>
            </a:r>
          </a:p>
        </p:txBody>
      </p:sp>
    </p:spTree>
    <p:extLst>
      <p:ext uri="{BB962C8B-B14F-4D97-AF65-F5344CB8AC3E}">
        <p14:creationId xmlns:p14="http://schemas.microsoft.com/office/powerpoint/2010/main" val="1556008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967" y="684682"/>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8" name="TextBox 7"/>
          <p:cNvSpPr txBox="1"/>
          <p:nvPr/>
        </p:nvSpPr>
        <p:spPr>
          <a:xfrm>
            <a:off x="5114118"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9406262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7" name="TextBox 6"/>
          <p:cNvSpPr txBox="1"/>
          <p:nvPr/>
        </p:nvSpPr>
        <p:spPr>
          <a:xfrm>
            <a:off x="2901550" y="413543"/>
            <a:ext cx="2880320" cy="738664"/>
          </a:xfrm>
          <a:prstGeom prst="rect">
            <a:avLst/>
          </a:prstGeom>
          <a:noFill/>
        </p:spPr>
        <p:txBody>
          <a:bodyPr wrap="square" rtlCol="0">
            <a:spAutoFit/>
          </a:bodyPr>
          <a:lstStyle/>
          <a:p>
            <a:pPr algn="ctr"/>
            <a:r>
              <a:rPr lang="en-GB" sz="1600" dirty="0" smtClean="0"/>
              <a:t>The First Luminous Mystery</a:t>
            </a:r>
          </a:p>
          <a:p>
            <a:pPr algn="ctr"/>
            <a:r>
              <a:rPr lang="en-GB" sz="2600" b="1" u="sng" dirty="0" smtClean="0"/>
              <a:t>Jesus is Baptised</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059" y="1440870"/>
            <a:ext cx="4371302" cy="4933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5729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714765"/>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a:t>
            </a:r>
            <a:r>
              <a:rPr lang="en-GB" sz="2200" dirty="0"/>
              <a:t>. </a:t>
            </a:r>
            <a:endParaRPr lang="en-GB" sz="2200"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6" name="TextBox 5"/>
          <p:cNvSpPr txBox="1"/>
          <p:nvPr/>
        </p:nvSpPr>
        <p:spPr>
          <a:xfrm>
            <a:off x="5039127" y="2708920"/>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20886782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6" name="TextBox 5"/>
          <p:cNvSpPr txBox="1"/>
          <p:nvPr/>
        </p:nvSpPr>
        <p:spPr>
          <a:xfrm>
            <a:off x="2721530" y="404664"/>
            <a:ext cx="3240360" cy="738664"/>
          </a:xfrm>
          <a:prstGeom prst="rect">
            <a:avLst/>
          </a:prstGeom>
          <a:noFill/>
        </p:spPr>
        <p:txBody>
          <a:bodyPr wrap="square" rtlCol="0">
            <a:spAutoFit/>
          </a:bodyPr>
          <a:lstStyle/>
          <a:p>
            <a:pPr algn="ctr"/>
            <a:r>
              <a:rPr lang="en-GB" sz="1600" dirty="0" smtClean="0"/>
              <a:t>The Second Luminous Mystery</a:t>
            </a:r>
          </a:p>
          <a:p>
            <a:pPr algn="ctr"/>
            <a:r>
              <a:rPr lang="en-GB" sz="2600" b="1" u="sng" dirty="0" smtClean="0"/>
              <a:t>The Wedding at Cana</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059" y="1463724"/>
            <a:ext cx="4371302" cy="4887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8376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328" y="692696"/>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6" name="TextBox 5"/>
          <p:cNvSpPr txBox="1"/>
          <p:nvPr/>
        </p:nvSpPr>
        <p:spPr>
          <a:xfrm>
            <a:off x="5039127"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464888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extBox 2"/>
          <p:cNvSpPr txBox="1"/>
          <p:nvPr/>
        </p:nvSpPr>
        <p:spPr>
          <a:xfrm>
            <a:off x="2217474" y="404664"/>
            <a:ext cx="4248472" cy="738664"/>
          </a:xfrm>
          <a:prstGeom prst="rect">
            <a:avLst/>
          </a:prstGeom>
          <a:noFill/>
        </p:spPr>
        <p:txBody>
          <a:bodyPr wrap="square" rtlCol="0">
            <a:spAutoFit/>
          </a:bodyPr>
          <a:lstStyle/>
          <a:p>
            <a:pPr algn="ctr"/>
            <a:r>
              <a:rPr lang="en-GB" sz="1600" dirty="0" smtClean="0"/>
              <a:t>The Third Luminous Mystery</a:t>
            </a:r>
          </a:p>
          <a:p>
            <a:pPr algn="ctr"/>
            <a:r>
              <a:rPr lang="en-GB" sz="2600" b="1" u="sng" dirty="0" smtClean="0"/>
              <a:t>Proclamation of the Kingdom</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059" y="1463723"/>
            <a:ext cx="4371302" cy="485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4729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3789" y="692696"/>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6" name="TextBox 5"/>
          <p:cNvSpPr txBox="1"/>
          <p:nvPr/>
        </p:nvSpPr>
        <p:spPr>
          <a:xfrm>
            <a:off x="5039127"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20762286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extBox 2"/>
          <p:cNvSpPr txBox="1"/>
          <p:nvPr/>
        </p:nvSpPr>
        <p:spPr>
          <a:xfrm>
            <a:off x="2721529" y="404664"/>
            <a:ext cx="3240360" cy="738664"/>
          </a:xfrm>
          <a:prstGeom prst="rect">
            <a:avLst/>
          </a:prstGeom>
          <a:noFill/>
        </p:spPr>
        <p:txBody>
          <a:bodyPr wrap="square" rtlCol="0">
            <a:spAutoFit/>
          </a:bodyPr>
          <a:lstStyle/>
          <a:p>
            <a:pPr algn="ctr"/>
            <a:r>
              <a:rPr lang="en-GB" sz="1600" dirty="0" smtClean="0"/>
              <a:t>The Fourth Luminous Mystery</a:t>
            </a:r>
          </a:p>
          <a:p>
            <a:pPr algn="ctr"/>
            <a:r>
              <a:rPr lang="en-GB" sz="2600" b="1" u="sng" dirty="0" smtClean="0"/>
              <a:t>Jesus’ Transfiguration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059" y="1463723"/>
            <a:ext cx="4371301" cy="4858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951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469" y="790987"/>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1520" y="1066469"/>
            <a:ext cx="4572000" cy="5078313"/>
          </a:xfrm>
          <a:prstGeom prst="rect">
            <a:avLst/>
          </a:prstGeom>
        </p:spPr>
        <p:txBody>
          <a:bodyPr>
            <a:spAutoFit/>
          </a:bodyPr>
          <a:lstStyle/>
          <a:p>
            <a:r>
              <a:rPr lang="en-GB" dirty="0" smtClean="0"/>
              <a:t>I </a:t>
            </a:r>
            <a:r>
              <a:rPr lang="en-GB" dirty="0"/>
              <a:t>believe in God</a:t>
            </a:r>
            <a:r>
              <a:rPr lang="en-GB" dirty="0" smtClean="0"/>
              <a:t>, the </a:t>
            </a:r>
            <a:r>
              <a:rPr lang="en-GB" dirty="0"/>
              <a:t>Father almighty</a:t>
            </a:r>
            <a:r>
              <a:rPr lang="en-GB" dirty="0" smtClean="0"/>
              <a:t>, Creator </a:t>
            </a:r>
            <a:r>
              <a:rPr lang="en-GB" dirty="0"/>
              <a:t>of heaven and earth</a:t>
            </a:r>
            <a:r>
              <a:rPr lang="en-GB" dirty="0" smtClean="0"/>
              <a:t>, and </a:t>
            </a:r>
            <a:r>
              <a:rPr lang="en-GB" dirty="0"/>
              <a:t>in Jesus Christ, his only Son, our Lord</a:t>
            </a:r>
            <a:r>
              <a:rPr lang="en-GB" dirty="0" smtClean="0"/>
              <a:t>, who </a:t>
            </a:r>
            <a:r>
              <a:rPr lang="en-GB" dirty="0"/>
              <a:t>was conceived by the Holy Spirit</a:t>
            </a:r>
            <a:r>
              <a:rPr lang="en-GB" dirty="0" smtClean="0"/>
              <a:t>, born </a:t>
            </a:r>
            <a:r>
              <a:rPr lang="en-GB" dirty="0"/>
              <a:t>of the Virgin Mary</a:t>
            </a:r>
            <a:r>
              <a:rPr lang="en-GB" dirty="0" smtClean="0"/>
              <a:t>, suffered </a:t>
            </a:r>
            <a:r>
              <a:rPr lang="en-GB" dirty="0"/>
              <a:t>under Pontius Pilate</a:t>
            </a:r>
            <a:r>
              <a:rPr lang="en-GB" dirty="0" smtClean="0"/>
              <a:t>, was </a:t>
            </a:r>
            <a:r>
              <a:rPr lang="en-GB" dirty="0"/>
              <a:t>crucified, died and was buried</a:t>
            </a:r>
            <a:r>
              <a:rPr lang="en-GB" dirty="0" smtClean="0"/>
              <a:t>; he </a:t>
            </a:r>
            <a:r>
              <a:rPr lang="en-GB" dirty="0"/>
              <a:t>descended into hell</a:t>
            </a:r>
            <a:r>
              <a:rPr lang="en-GB" dirty="0" smtClean="0"/>
              <a:t>; on </a:t>
            </a:r>
            <a:r>
              <a:rPr lang="en-GB" dirty="0"/>
              <a:t>the third day he rose again from the dead</a:t>
            </a:r>
            <a:r>
              <a:rPr lang="en-GB" dirty="0" smtClean="0"/>
              <a:t>; he </a:t>
            </a:r>
            <a:r>
              <a:rPr lang="en-GB" dirty="0"/>
              <a:t>ascended into heaven</a:t>
            </a:r>
            <a:r>
              <a:rPr lang="en-GB" dirty="0" smtClean="0"/>
              <a:t>, and </a:t>
            </a:r>
            <a:r>
              <a:rPr lang="en-GB" dirty="0"/>
              <a:t>is seated at the right hand of God the Father almighty</a:t>
            </a:r>
            <a:r>
              <a:rPr lang="en-GB" dirty="0" smtClean="0"/>
              <a:t>; from </a:t>
            </a:r>
            <a:r>
              <a:rPr lang="en-GB" dirty="0"/>
              <a:t>there he will come to judge the living and the dead</a:t>
            </a:r>
            <a:r>
              <a:rPr lang="en-GB" dirty="0" smtClean="0"/>
              <a:t>.</a:t>
            </a:r>
          </a:p>
          <a:p>
            <a:endParaRPr lang="en-GB" dirty="0"/>
          </a:p>
          <a:p>
            <a:r>
              <a:rPr lang="en-GB" dirty="0"/>
              <a:t>I believe in the Holy Spirit</a:t>
            </a:r>
            <a:r>
              <a:rPr lang="en-GB" dirty="0" smtClean="0"/>
              <a:t>, the </a:t>
            </a:r>
            <a:r>
              <a:rPr lang="en-GB" dirty="0"/>
              <a:t>holy catholic Church</a:t>
            </a:r>
            <a:r>
              <a:rPr lang="en-GB" dirty="0" smtClean="0"/>
              <a:t>, the </a:t>
            </a:r>
            <a:r>
              <a:rPr lang="en-GB" dirty="0"/>
              <a:t>communion of saints</a:t>
            </a:r>
            <a:r>
              <a:rPr lang="en-GB" dirty="0" smtClean="0"/>
              <a:t>, the </a:t>
            </a:r>
            <a:r>
              <a:rPr lang="en-GB" dirty="0"/>
              <a:t>forgiveness of sins</a:t>
            </a:r>
            <a:r>
              <a:rPr lang="en-GB" dirty="0" smtClean="0"/>
              <a:t>, the </a:t>
            </a:r>
            <a:r>
              <a:rPr lang="en-GB" dirty="0"/>
              <a:t>resurrection of the body</a:t>
            </a:r>
            <a:r>
              <a:rPr lang="en-GB" dirty="0" smtClean="0"/>
              <a:t>, and </a:t>
            </a:r>
            <a:r>
              <a:rPr lang="en-GB" dirty="0"/>
              <a:t>life everlasting. </a:t>
            </a:r>
            <a:endParaRPr lang="en-GB" dirty="0" smtClean="0"/>
          </a:p>
          <a:p>
            <a:endParaRPr lang="en-GB" dirty="0"/>
          </a:p>
          <a:p>
            <a:r>
              <a:rPr lang="en-GB" dirty="0" smtClean="0"/>
              <a:t>Amen</a:t>
            </a:r>
            <a:r>
              <a:rPr lang="en-GB" dirty="0"/>
              <a:t>.</a:t>
            </a:r>
          </a:p>
        </p:txBody>
      </p:sp>
      <p:sp>
        <p:nvSpPr>
          <p:cNvPr id="5" name="TextBox 4"/>
          <p:cNvSpPr txBox="1"/>
          <p:nvPr/>
        </p:nvSpPr>
        <p:spPr>
          <a:xfrm>
            <a:off x="4932040" y="2708920"/>
            <a:ext cx="3528392" cy="738664"/>
          </a:xfrm>
          <a:prstGeom prst="rect">
            <a:avLst/>
          </a:prstGeom>
          <a:noFill/>
        </p:spPr>
        <p:txBody>
          <a:bodyPr wrap="square" rtlCol="0">
            <a:spAutoFit/>
          </a:bodyPr>
          <a:lstStyle/>
          <a:p>
            <a:pPr algn="ctr"/>
            <a:r>
              <a:rPr lang="en-GB" sz="1600" i="1" dirty="0" smtClean="0"/>
              <a:t>Make the </a:t>
            </a:r>
            <a:r>
              <a:rPr lang="en-GB" sz="1600" b="1" i="1" dirty="0" smtClean="0"/>
              <a:t>sign of the cross </a:t>
            </a:r>
            <a:r>
              <a:rPr lang="en-GB" sz="1600" i="1" dirty="0" smtClean="0"/>
              <a:t>and say the…</a:t>
            </a:r>
          </a:p>
          <a:p>
            <a:pPr algn="ctr"/>
            <a:r>
              <a:rPr lang="en-GB" sz="2600" dirty="0" smtClean="0"/>
              <a:t>Apostles’ Creed</a:t>
            </a:r>
            <a:endParaRPr lang="en-GB" sz="2600" dirty="0"/>
          </a:p>
        </p:txBody>
      </p:sp>
    </p:spTree>
    <p:extLst>
      <p:ext uri="{BB962C8B-B14F-4D97-AF65-F5344CB8AC3E}">
        <p14:creationId xmlns:p14="http://schemas.microsoft.com/office/powerpoint/2010/main" val="10544193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684683"/>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6" name="TextBox 5"/>
          <p:cNvSpPr txBox="1"/>
          <p:nvPr/>
        </p:nvSpPr>
        <p:spPr>
          <a:xfrm>
            <a:off x="5039127"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37104500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extBox 2"/>
          <p:cNvSpPr txBox="1"/>
          <p:nvPr/>
        </p:nvSpPr>
        <p:spPr>
          <a:xfrm>
            <a:off x="2073457" y="404664"/>
            <a:ext cx="4536504" cy="738664"/>
          </a:xfrm>
          <a:prstGeom prst="rect">
            <a:avLst/>
          </a:prstGeom>
          <a:noFill/>
        </p:spPr>
        <p:txBody>
          <a:bodyPr wrap="square" rtlCol="0">
            <a:spAutoFit/>
          </a:bodyPr>
          <a:lstStyle/>
          <a:p>
            <a:pPr algn="ctr"/>
            <a:r>
              <a:rPr lang="en-GB" sz="1600" dirty="0" smtClean="0"/>
              <a:t>The Fifth Luminous Mystery</a:t>
            </a:r>
          </a:p>
          <a:p>
            <a:pPr algn="ctr"/>
            <a:r>
              <a:rPr lang="en-GB" sz="2600" b="1" u="sng" dirty="0" smtClean="0"/>
              <a:t>The Institution of the Eucharist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6059" y="1463723"/>
            <a:ext cx="4371301" cy="4850235"/>
          </a:xfrm>
          <a:prstGeom prst="rect">
            <a:avLst/>
          </a:prstGeom>
        </p:spPr>
      </p:pic>
    </p:spTree>
    <p:extLst>
      <p:ext uri="{BB962C8B-B14F-4D97-AF65-F5344CB8AC3E}">
        <p14:creationId xmlns:p14="http://schemas.microsoft.com/office/powerpoint/2010/main" val="31834087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145" y="684681"/>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7" name="TextBox 6"/>
          <p:cNvSpPr txBox="1"/>
          <p:nvPr/>
        </p:nvSpPr>
        <p:spPr>
          <a:xfrm>
            <a:off x="5063296"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8479329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145" y="684682"/>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4944" y="359998"/>
            <a:ext cx="4320480" cy="6278642"/>
          </a:xfrm>
          <a:prstGeom prst="rect">
            <a:avLst/>
          </a:prstGeom>
        </p:spPr>
        <p:txBody>
          <a:bodyPr wrap="square">
            <a:spAutoFit/>
          </a:bodyPr>
          <a:lstStyle/>
          <a:p>
            <a:r>
              <a:rPr lang="en-GB" sz="1600" dirty="0" smtClean="0"/>
              <a:t>Hail, Holy Queen Mother </a:t>
            </a:r>
            <a:r>
              <a:rPr lang="en-GB" sz="1600" dirty="0"/>
              <a:t>of Mercy, our life, our sweetness and our hope! </a:t>
            </a:r>
            <a:endParaRPr lang="en-GB" sz="1600" dirty="0" smtClean="0"/>
          </a:p>
          <a:p>
            <a:endParaRPr lang="en-GB" sz="1000" dirty="0" smtClean="0"/>
          </a:p>
          <a:p>
            <a:r>
              <a:rPr lang="en-GB" sz="1600" dirty="0" smtClean="0"/>
              <a:t>To </a:t>
            </a:r>
            <a:r>
              <a:rPr lang="en-GB" sz="1600" dirty="0"/>
              <a:t>thee do we cry, poor banished children of Eve; to thee do we send up our sighs, mourning and weeping in this vale of tears. </a:t>
            </a:r>
            <a:endParaRPr lang="en-GB" sz="1600" dirty="0" smtClean="0"/>
          </a:p>
          <a:p>
            <a:endParaRPr lang="en-GB" sz="1000" dirty="0"/>
          </a:p>
          <a:p>
            <a:r>
              <a:rPr lang="en-GB" sz="1600" dirty="0" smtClean="0"/>
              <a:t>Turn </a:t>
            </a:r>
            <a:r>
              <a:rPr lang="en-GB" sz="1600" dirty="0"/>
              <a:t>then, most gracious advocate, </a:t>
            </a:r>
            <a:r>
              <a:rPr lang="en-GB" sz="1600" dirty="0" err="1"/>
              <a:t>thine</a:t>
            </a:r>
            <a:r>
              <a:rPr lang="en-GB" sz="1600" dirty="0"/>
              <a:t> eyes of mercy toward us, and after this our exile, show unto us the blessed fruit of thy womb, Jesus. </a:t>
            </a:r>
            <a:endParaRPr lang="en-GB" sz="1600" dirty="0" smtClean="0"/>
          </a:p>
          <a:p>
            <a:endParaRPr lang="en-GB" sz="1000" dirty="0"/>
          </a:p>
          <a:p>
            <a:r>
              <a:rPr lang="en-GB" sz="1600" dirty="0" smtClean="0"/>
              <a:t>O </a:t>
            </a:r>
            <a:r>
              <a:rPr lang="en-GB" sz="1600" dirty="0"/>
              <a:t>clement, O loving, O sweet Virgin Mary! </a:t>
            </a:r>
            <a:endParaRPr lang="en-GB" sz="1600" dirty="0" smtClean="0"/>
          </a:p>
          <a:p>
            <a:endParaRPr lang="en-GB" sz="1000" dirty="0"/>
          </a:p>
          <a:p>
            <a:r>
              <a:rPr lang="en-GB" sz="1600" b="1" i="1" dirty="0" smtClean="0"/>
              <a:t>V: </a:t>
            </a:r>
            <a:r>
              <a:rPr lang="en-GB" sz="1600" b="1" i="1" dirty="0"/>
              <a:t>Pray for us, O Holy Mother of God. </a:t>
            </a:r>
            <a:endParaRPr lang="en-GB" sz="1600" b="1" i="1" dirty="0" smtClean="0"/>
          </a:p>
          <a:p>
            <a:r>
              <a:rPr lang="en-GB" sz="1600" b="1" dirty="0" smtClean="0"/>
              <a:t>R: </a:t>
            </a:r>
            <a:r>
              <a:rPr lang="en-GB" sz="1600" dirty="0"/>
              <a:t>That we may be made worthy of the promises of Christ</a:t>
            </a:r>
            <a:r>
              <a:rPr lang="en-GB" sz="1600" dirty="0" smtClean="0"/>
              <a:t>.</a:t>
            </a:r>
          </a:p>
          <a:p>
            <a:endParaRPr lang="en-GB" sz="1000" dirty="0" smtClean="0"/>
          </a:p>
          <a:p>
            <a:r>
              <a:rPr lang="en-GB" sz="1600" i="1" dirty="0" smtClean="0"/>
              <a:t>Let </a:t>
            </a:r>
            <a:r>
              <a:rPr lang="en-GB" sz="1600" i="1" dirty="0"/>
              <a:t>us </a:t>
            </a:r>
            <a:r>
              <a:rPr lang="en-GB" sz="1600" i="1" dirty="0" smtClean="0"/>
              <a:t>pray: </a:t>
            </a:r>
            <a:r>
              <a:rPr lang="en-GB" sz="1600" dirty="0"/>
              <a:t>O </a:t>
            </a:r>
            <a:r>
              <a:rPr lang="en-GB" sz="1600" dirty="0" smtClean="0"/>
              <a:t>God, </a:t>
            </a:r>
            <a:r>
              <a:rPr lang="en-GB" sz="1600" dirty="0"/>
              <a:t>whose only begotten Son, by His life, death, and resurrection, has purchased for us the rewards of eternal life, grant, we beseech Thee, that meditating upon these mysteries of the Most Holy Rosary of the Blessed Virgin Mary, we may imitate what they contain and obtain what they promise, through the same Christ Our Lord. </a:t>
            </a:r>
            <a:endParaRPr lang="en-GB" sz="1600" dirty="0" smtClean="0"/>
          </a:p>
          <a:p>
            <a:endParaRPr lang="en-GB" sz="1600" dirty="0"/>
          </a:p>
          <a:p>
            <a:r>
              <a:rPr lang="en-GB" sz="1600" dirty="0" smtClean="0"/>
              <a:t>Amen</a:t>
            </a:r>
            <a:r>
              <a:rPr lang="en-GB" sz="1600" dirty="0"/>
              <a:t>. </a:t>
            </a:r>
          </a:p>
        </p:txBody>
      </p:sp>
      <p:sp>
        <p:nvSpPr>
          <p:cNvPr id="7" name="TextBox 6"/>
          <p:cNvSpPr txBox="1"/>
          <p:nvPr/>
        </p:nvSpPr>
        <p:spPr>
          <a:xfrm>
            <a:off x="5063296"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Hail Holy Queen</a:t>
            </a:r>
          </a:p>
        </p:txBody>
      </p:sp>
    </p:spTree>
    <p:extLst>
      <p:ext uri="{BB962C8B-B14F-4D97-AF65-F5344CB8AC3E}">
        <p14:creationId xmlns:p14="http://schemas.microsoft.com/office/powerpoint/2010/main" val="486277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3DBA5"/>
        </a:solidFill>
        <a:effectLst/>
      </p:bgPr>
    </p:bg>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575087"/>
            <a:ext cx="1490627" cy="2284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3367" y="1556149"/>
            <a:ext cx="1473652" cy="230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4955" y="1575088"/>
            <a:ext cx="1439309" cy="2284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4786" y="1556793"/>
            <a:ext cx="1474027" cy="2302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1575088"/>
            <a:ext cx="1473652" cy="2284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34197" y="4221087"/>
            <a:ext cx="8464734" cy="2092881"/>
          </a:xfrm>
          <a:prstGeom prst="rect">
            <a:avLst/>
          </a:prstGeom>
          <a:noFill/>
        </p:spPr>
        <p:txBody>
          <a:bodyPr wrap="square" rtlCol="0">
            <a:spAutoFit/>
          </a:bodyPr>
          <a:lstStyle/>
          <a:p>
            <a:pPr algn="ctr"/>
            <a:r>
              <a:rPr lang="en-GB" sz="2600" dirty="0" smtClean="0"/>
              <a:t>The Agony in the Garden</a:t>
            </a:r>
          </a:p>
          <a:p>
            <a:pPr algn="ctr"/>
            <a:r>
              <a:rPr lang="en-GB" sz="2600" dirty="0" smtClean="0"/>
              <a:t>The Scourging at the Pillar</a:t>
            </a:r>
          </a:p>
          <a:p>
            <a:pPr algn="ctr"/>
            <a:r>
              <a:rPr lang="en-GB" sz="2600" dirty="0" smtClean="0"/>
              <a:t>The Crowning of Thorns</a:t>
            </a:r>
          </a:p>
          <a:p>
            <a:pPr algn="ctr"/>
            <a:r>
              <a:rPr lang="en-GB" sz="2600" dirty="0" smtClean="0"/>
              <a:t>Jesus Carries His Cross</a:t>
            </a:r>
          </a:p>
          <a:p>
            <a:pPr algn="ctr"/>
            <a:r>
              <a:rPr lang="en-GB" sz="2600" dirty="0" smtClean="0"/>
              <a:t>The Crucifixion</a:t>
            </a:r>
            <a:endParaRPr lang="en-GB" sz="2600" dirty="0"/>
          </a:p>
        </p:txBody>
      </p:sp>
      <p:sp>
        <p:nvSpPr>
          <p:cNvPr id="2" name="Title 1"/>
          <p:cNvSpPr>
            <a:spLocks noGrp="1"/>
          </p:cNvSpPr>
          <p:nvPr>
            <p:ph type="title"/>
          </p:nvPr>
        </p:nvSpPr>
        <p:spPr>
          <a:xfrm>
            <a:off x="399809" y="260648"/>
            <a:ext cx="8229600" cy="1143000"/>
          </a:xfrm>
        </p:spPr>
        <p:txBody>
          <a:bodyPr/>
          <a:lstStyle/>
          <a:p>
            <a:r>
              <a:rPr lang="en-GB" dirty="0" smtClean="0"/>
              <a:t>The Sorrowful Mysteries</a:t>
            </a:r>
            <a:endParaRPr lang="en-GB" dirty="0"/>
          </a:p>
        </p:txBody>
      </p:sp>
    </p:spTree>
    <p:extLst>
      <p:ext uri="{BB962C8B-B14F-4D97-AF65-F5344CB8AC3E}">
        <p14:creationId xmlns:p14="http://schemas.microsoft.com/office/powerpoint/2010/main" val="37263028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B3DBA5"/>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469" y="765835"/>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1520" y="1066469"/>
            <a:ext cx="4572000" cy="5078313"/>
          </a:xfrm>
          <a:prstGeom prst="rect">
            <a:avLst/>
          </a:prstGeom>
        </p:spPr>
        <p:txBody>
          <a:bodyPr>
            <a:spAutoFit/>
          </a:bodyPr>
          <a:lstStyle/>
          <a:p>
            <a:r>
              <a:rPr lang="en-GB" dirty="0" smtClean="0"/>
              <a:t>I </a:t>
            </a:r>
            <a:r>
              <a:rPr lang="en-GB" dirty="0"/>
              <a:t>believe in God</a:t>
            </a:r>
            <a:r>
              <a:rPr lang="en-GB" dirty="0" smtClean="0"/>
              <a:t>, the </a:t>
            </a:r>
            <a:r>
              <a:rPr lang="en-GB" dirty="0"/>
              <a:t>Father almighty</a:t>
            </a:r>
            <a:r>
              <a:rPr lang="en-GB" dirty="0" smtClean="0"/>
              <a:t>, Creator </a:t>
            </a:r>
            <a:r>
              <a:rPr lang="en-GB" dirty="0"/>
              <a:t>of heaven and earth</a:t>
            </a:r>
            <a:r>
              <a:rPr lang="en-GB" dirty="0" smtClean="0"/>
              <a:t>, and </a:t>
            </a:r>
            <a:r>
              <a:rPr lang="en-GB" dirty="0"/>
              <a:t>in Jesus Christ, his only Son, our Lord</a:t>
            </a:r>
            <a:r>
              <a:rPr lang="en-GB" dirty="0" smtClean="0"/>
              <a:t>, who </a:t>
            </a:r>
            <a:r>
              <a:rPr lang="en-GB" dirty="0"/>
              <a:t>was conceived by the Holy Spirit</a:t>
            </a:r>
            <a:r>
              <a:rPr lang="en-GB" dirty="0" smtClean="0"/>
              <a:t>, born </a:t>
            </a:r>
            <a:r>
              <a:rPr lang="en-GB" dirty="0"/>
              <a:t>of the Virgin Mary</a:t>
            </a:r>
            <a:r>
              <a:rPr lang="en-GB" dirty="0" smtClean="0"/>
              <a:t>, suffered </a:t>
            </a:r>
            <a:r>
              <a:rPr lang="en-GB" dirty="0"/>
              <a:t>under Pontius Pilate</a:t>
            </a:r>
            <a:r>
              <a:rPr lang="en-GB" dirty="0" smtClean="0"/>
              <a:t>, was </a:t>
            </a:r>
            <a:r>
              <a:rPr lang="en-GB" dirty="0"/>
              <a:t>crucified, died and was buried</a:t>
            </a:r>
            <a:r>
              <a:rPr lang="en-GB" dirty="0" smtClean="0"/>
              <a:t>; he </a:t>
            </a:r>
            <a:r>
              <a:rPr lang="en-GB" dirty="0"/>
              <a:t>descended into hell</a:t>
            </a:r>
            <a:r>
              <a:rPr lang="en-GB" dirty="0" smtClean="0"/>
              <a:t>; on </a:t>
            </a:r>
            <a:r>
              <a:rPr lang="en-GB" dirty="0"/>
              <a:t>the third day he rose again from the dead</a:t>
            </a:r>
            <a:r>
              <a:rPr lang="en-GB" dirty="0" smtClean="0"/>
              <a:t>; he </a:t>
            </a:r>
            <a:r>
              <a:rPr lang="en-GB" dirty="0"/>
              <a:t>ascended into heaven</a:t>
            </a:r>
            <a:r>
              <a:rPr lang="en-GB" dirty="0" smtClean="0"/>
              <a:t>, and </a:t>
            </a:r>
            <a:r>
              <a:rPr lang="en-GB" dirty="0"/>
              <a:t>is seated at the right hand of God the Father almighty</a:t>
            </a:r>
            <a:r>
              <a:rPr lang="en-GB" dirty="0" smtClean="0"/>
              <a:t>; from </a:t>
            </a:r>
            <a:r>
              <a:rPr lang="en-GB" dirty="0"/>
              <a:t>there he will come to judge the living and the dead</a:t>
            </a:r>
            <a:r>
              <a:rPr lang="en-GB" dirty="0" smtClean="0"/>
              <a:t>.</a:t>
            </a:r>
          </a:p>
          <a:p>
            <a:endParaRPr lang="en-GB" dirty="0"/>
          </a:p>
          <a:p>
            <a:r>
              <a:rPr lang="en-GB" dirty="0"/>
              <a:t>I believe in the Holy Spirit</a:t>
            </a:r>
            <a:r>
              <a:rPr lang="en-GB" dirty="0" smtClean="0"/>
              <a:t>, the </a:t>
            </a:r>
            <a:r>
              <a:rPr lang="en-GB" dirty="0"/>
              <a:t>holy catholic Church</a:t>
            </a:r>
            <a:r>
              <a:rPr lang="en-GB" dirty="0" smtClean="0"/>
              <a:t>, the </a:t>
            </a:r>
            <a:r>
              <a:rPr lang="en-GB" dirty="0"/>
              <a:t>communion of saints</a:t>
            </a:r>
            <a:r>
              <a:rPr lang="en-GB" dirty="0" smtClean="0"/>
              <a:t>, the </a:t>
            </a:r>
            <a:r>
              <a:rPr lang="en-GB" dirty="0"/>
              <a:t>forgiveness of sins</a:t>
            </a:r>
            <a:r>
              <a:rPr lang="en-GB" dirty="0" smtClean="0"/>
              <a:t>, the </a:t>
            </a:r>
            <a:r>
              <a:rPr lang="en-GB" dirty="0"/>
              <a:t>resurrection of the body</a:t>
            </a:r>
            <a:r>
              <a:rPr lang="en-GB" dirty="0" smtClean="0"/>
              <a:t>, and </a:t>
            </a:r>
            <a:r>
              <a:rPr lang="en-GB" dirty="0"/>
              <a:t>life everlasting. </a:t>
            </a:r>
            <a:endParaRPr lang="en-GB" dirty="0" smtClean="0"/>
          </a:p>
          <a:p>
            <a:endParaRPr lang="en-GB" dirty="0"/>
          </a:p>
          <a:p>
            <a:r>
              <a:rPr lang="en-GB" dirty="0" smtClean="0"/>
              <a:t>Amen</a:t>
            </a:r>
            <a:r>
              <a:rPr lang="en-GB" dirty="0"/>
              <a:t>.</a:t>
            </a:r>
          </a:p>
        </p:txBody>
      </p:sp>
      <p:sp>
        <p:nvSpPr>
          <p:cNvPr id="5" name="TextBox 4"/>
          <p:cNvSpPr txBox="1"/>
          <p:nvPr/>
        </p:nvSpPr>
        <p:spPr>
          <a:xfrm>
            <a:off x="4932040" y="2708920"/>
            <a:ext cx="3528392" cy="738664"/>
          </a:xfrm>
          <a:prstGeom prst="rect">
            <a:avLst/>
          </a:prstGeom>
          <a:noFill/>
        </p:spPr>
        <p:txBody>
          <a:bodyPr wrap="square" rtlCol="0">
            <a:spAutoFit/>
          </a:bodyPr>
          <a:lstStyle/>
          <a:p>
            <a:pPr algn="ctr"/>
            <a:r>
              <a:rPr lang="en-GB" sz="1600" i="1" dirty="0" smtClean="0"/>
              <a:t>Make the </a:t>
            </a:r>
            <a:r>
              <a:rPr lang="en-GB" sz="1600" b="1" i="1" dirty="0" smtClean="0"/>
              <a:t>sign of the cross </a:t>
            </a:r>
            <a:r>
              <a:rPr lang="en-GB" sz="1600" i="1" dirty="0" smtClean="0"/>
              <a:t>and say the…</a:t>
            </a:r>
          </a:p>
          <a:p>
            <a:pPr algn="ctr"/>
            <a:r>
              <a:rPr lang="en-GB" sz="2600" dirty="0" smtClean="0"/>
              <a:t>Apostles’ Creed</a:t>
            </a:r>
            <a:endParaRPr lang="en-GB" sz="2600" dirty="0"/>
          </a:p>
        </p:txBody>
      </p:sp>
    </p:spTree>
    <p:extLst>
      <p:ext uri="{BB962C8B-B14F-4D97-AF65-F5344CB8AC3E}">
        <p14:creationId xmlns:p14="http://schemas.microsoft.com/office/powerpoint/2010/main" val="34431781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B3DBA5"/>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861" y="764704"/>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5344" y="1067279"/>
            <a:ext cx="4320480" cy="4832092"/>
          </a:xfrm>
          <a:prstGeom prst="rect">
            <a:avLst/>
          </a:prstGeom>
        </p:spPr>
        <p:txBody>
          <a:bodyPr wrap="square">
            <a:spAutoFit/>
          </a:bodyPr>
          <a:lstStyle/>
          <a:p>
            <a:r>
              <a:rPr lang="en-GB" sz="2200" dirty="0" smtClean="0"/>
              <a:t>Our </a:t>
            </a:r>
            <a:r>
              <a:rPr lang="en-GB" sz="2200" dirty="0"/>
              <a:t>Father, who art in </a:t>
            </a:r>
            <a:r>
              <a:rPr lang="en-GB" sz="2200" dirty="0" smtClean="0"/>
              <a:t>heaven,</a:t>
            </a:r>
          </a:p>
          <a:p>
            <a:r>
              <a:rPr lang="en-GB" sz="2200" dirty="0" smtClean="0"/>
              <a:t>hallowed </a:t>
            </a:r>
            <a:r>
              <a:rPr lang="en-GB" sz="2200" dirty="0"/>
              <a:t>be thy name</a:t>
            </a:r>
            <a:r>
              <a:rPr lang="en-GB" sz="2200" dirty="0" smtClean="0"/>
              <a:t>;</a:t>
            </a:r>
          </a:p>
          <a:p>
            <a:r>
              <a:rPr lang="en-GB" sz="2200" dirty="0" smtClean="0"/>
              <a:t>thy </a:t>
            </a:r>
            <a:r>
              <a:rPr lang="en-GB" sz="2200" dirty="0"/>
              <a:t>kingdom come</a:t>
            </a:r>
            <a:r>
              <a:rPr lang="en-GB" sz="2200" dirty="0" smtClean="0"/>
              <a:t>,</a:t>
            </a:r>
          </a:p>
          <a:p>
            <a:r>
              <a:rPr lang="en-GB" sz="2200" dirty="0" smtClean="0"/>
              <a:t>thy </a:t>
            </a:r>
            <a:r>
              <a:rPr lang="en-GB" sz="2200" dirty="0"/>
              <a:t>will be </a:t>
            </a:r>
            <a:r>
              <a:rPr lang="en-GB" sz="2200" dirty="0" smtClean="0"/>
              <a:t>done on </a:t>
            </a:r>
            <a:r>
              <a:rPr lang="en-GB" sz="2200" dirty="0"/>
              <a:t>earth </a:t>
            </a:r>
            <a:endParaRPr lang="en-GB" sz="2200" dirty="0" smtClean="0"/>
          </a:p>
          <a:p>
            <a:r>
              <a:rPr lang="en-GB" sz="2200" dirty="0" smtClean="0"/>
              <a:t>as </a:t>
            </a:r>
            <a:r>
              <a:rPr lang="en-GB" sz="2200" dirty="0"/>
              <a:t>it is in heaven</a:t>
            </a:r>
            <a:r>
              <a:rPr lang="en-GB" sz="2200" dirty="0" smtClean="0"/>
              <a:t>.</a:t>
            </a:r>
          </a:p>
          <a:p>
            <a:r>
              <a:rPr lang="en-GB" sz="2200" dirty="0" smtClean="0"/>
              <a:t> </a:t>
            </a:r>
          </a:p>
          <a:p>
            <a:r>
              <a:rPr lang="en-GB" sz="2200" dirty="0" smtClean="0"/>
              <a:t>Give </a:t>
            </a:r>
            <a:r>
              <a:rPr lang="en-GB" sz="2200" dirty="0"/>
              <a:t>us this day our daily bread</a:t>
            </a:r>
            <a:r>
              <a:rPr lang="en-GB" sz="2200" dirty="0" smtClean="0"/>
              <a:t>,</a:t>
            </a:r>
          </a:p>
          <a:p>
            <a:r>
              <a:rPr lang="en-GB" sz="2200" dirty="0" smtClean="0"/>
              <a:t>and </a:t>
            </a:r>
            <a:r>
              <a:rPr lang="en-GB" sz="2200" dirty="0"/>
              <a:t>forgive us our trespasses</a:t>
            </a:r>
            <a:r>
              <a:rPr lang="en-GB" sz="2200" dirty="0" smtClean="0"/>
              <a:t>,</a:t>
            </a:r>
          </a:p>
          <a:p>
            <a:r>
              <a:rPr lang="en-GB" sz="2200" dirty="0" smtClean="0"/>
              <a:t>as </a:t>
            </a:r>
            <a:r>
              <a:rPr lang="en-GB" sz="2200" dirty="0"/>
              <a:t>we forgive those who </a:t>
            </a:r>
            <a:endParaRPr lang="en-GB" sz="2200" dirty="0" smtClean="0"/>
          </a:p>
          <a:p>
            <a:r>
              <a:rPr lang="en-GB" sz="2200" dirty="0" smtClean="0"/>
              <a:t>trespass </a:t>
            </a:r>
            <a:r>
              <a:rPr lang="en-GB" sz="2200" dirty="0"/>
              <a:t>against us</a:t>
            </a:r>
            <a:r>
              <a:rPr lang="en-GB" sz="2200" dirty="0" smtClean="0"/>
              <a:t>;</a:t>
            </a:r>
          </a:p>
          <a:p>
            <a:r>
              <a:rPr lang="en-GB" sz="2200" dirty="0" smtClean="0"/>
              <a:t>and </a:t>
            </a:r>
            <a:r>
              <a:rPr lang="en-GB" sz="2200" dirty="0"/>
              <a:t>lead us not into temptation</a:t>
            </a:r>
            <a:r>
              <a:rPr lang="en-GB" sz="2200" dirty="0" smtClean="0"/>
              <a:t>, </a:t>
            </a:r>
          </a:p>
          <a:p>
            <a:r>
              <a:rPr lang="en-GB" sz="2200" dirty="0" smtClean="0"/>
              <a:t>but </a:t>
            </a:r>
            <a:r>
              <a:rPr lang="en-GB" sz="2200" dirty="0"/>
              <a:t>deliver us from evil</a:t>
            </a:r>
            <a:r>
              <a:rPr lang="en-GB" sz="2200" dirty="0" smtClean="0"/>
              <a:t>.</a:t>
            </a:r>
          </a:p>
          <a:p>
            <a:endParaRPr lang="en-GB" sz="2200" dirty="0" smtClean="0"/>
          </a:p>
          <a:p>
            <a:r>
              <a:rPr lang="en-GB" sz="2200" dirty="0" smtClean="0"/>
              <a:t>Amen.</a:t>
            </a:r>
            <a:endParaRPr lang="en-GB" sz="2200" dirty="0"/>
          </a:p>
        </p:txBody>
      </p:sp>
      <p:sp>
        <p:nvSpPr>
          <p:cNvPr id="7" name="TextBox 6"/>
          <p:cNvSpPr txBox="1"/>
          <p:nvPr/>
        </p:nvSpPr>
        <p:spPr>
          <a:xfrm>
            <a:off x="5258936" y="2708919"/>
            <a:ext cx="2880320" cy="738664"/>
          </a:xfrm>
          <a:prstGeom prst="rect">
            <a:avLst/>
          </a:prstGeom>
          <a:noFill/>
        </p:spPr>
        <p:txBody>
          <a:bodyPr wrap="square" rtlCol="0">
            <a:spAutoFit/>
          </a:bodyPr>
          <a:lstStyle/>
          <a:p>
            <a:pPr algn="ctr"/>
            <a:r>
              <a:rPr lang="en-GB" sz="1600" i="1" dirty="0" smtClean="0"/>
              <a:t>Say the…</a:t>
            </a:r>
          </a:p>
          <a:p>
            <a:pPr algn="ctr"/>
            <a:r>
              <a:rPr lang="en-GB" sz="2600" dirty="0" smtClean="0"/>
              <a:t>Our Father</a:t>
            </a:r>
            <a:endParaRPr lang="en-GB" sz="2600" dirty="0"/>
          </a:p>
        </p:txBody>
      </p:sp>
    </p:spTree>
    <p:extLst>
      <p:ext uri="{BB962C8B-B14F-4D97-AF65-F5344CB8AC3E}">
        <p14:creationId xmlns:p14="http://schemas.microsoft.com/office/powerpoint/2010/main" val="42810230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B3DBA5"/>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469" y="736604"/>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3528" y="1196752"/>
            <a:ext cx="4320480" cy="4031873"/>
          </a:xfrm>
          <a:prstGeom prst="rect">
            <a:avLst/>
          </a:prstGeom>
        </p:spPr>
        <p:txBody>
          <a:bodyPr wrap="square">
            <a:spAutoFit/>
          </a:bodyPr>
          <a:lstStyle/>
          <a:p>
            <a:endParaRPr lang="en-GB" sz="1400" dirty="0"/>
          </a:p>
          <a:p>
            <a:r>
              <a:rPr lang="en-GB" sz="2200" i="1" dirty="0"/>
              <a:t>Hail Mary, full of grace.</a:t>
            </a:r>
          </a:p>
          <a:p>
            <a:r>
              <a:rPr lang="en-GB" sz="2200" i="1" dirty="0"/>
              <a:t>Our Lord is with thee</a:t>
            </a:r>
            <a:r>
              <a:rPr lang="en-GB" sz="2200" i="1" dirty="0" smtClean="0"/>
              <a:t>.</a:t>
            </a:r>
          </a:p>
          <a:p>
            <a:r>
              <a:rPr lang="en-GB" sz="2200" i="1" dirty="0" smtClean="0"/>
              <a:t>Blessed </a:t>
            </a:r>
            <a:r>
              <a:rPr lang="en-GB" sz="2200" i="1" dirty="0"/>
              <a:t>art thou among women,</a:t>
            </a:r>
          </a:p>
          <a:p>
            <a:r>
              <a:rPr lang="en-GB" sz="2200" i="1" dirty="0"/>
              <a:t>and blessed is the fruit of thy womb,</a:t>
            </a:r>
          </a:p>
          <a:p>
            <a:r>
              <a:rPr lang="en-GB" sz="2200" i="1" dirty="0"/>
              <a:t>Jesus</a:t>
            </a:r>
            <a:r>
              <a:rPr lang="en-GB" sz="2200" i="1" dirty="0" smtClean="0"/>
              <a:t>.</a:t>
            </a:r>
          </a:p>
          <a:p>
            <a:endParaRPr lang="en-GB" sz="2200" dirty="0" smtClean="0"/>
          </a:p>
          <a:p>
            <a:r>
              <a:rPr lang="en-GB" sz="2200" dirty="0" smtClean="0"/>
              <a:t>Holy </a:t>
            </a:r>
            <a:r>
              <a:rPr lang="en-GB" sz="2200" dirty="0"/>
              <a:t>Mary, Mother of God,</a:t>
            </a:r>
          </a:p>
          <a:p>
            <a:r>
              <a:rPr lang="en-GB" sz="2200" dirty="0"/>
              <a:t>pray for us sinners,</a:t>
            </a:r>
          </a:p>
          <a:p>
            <a:r>
              <a:rPr lang="en-GB" sz="2200" dirty="0"/>
              <a:t>now and at the hour of our death</a:t>
            </a:r>
            <a:r>
              <a:rPr lang="en-GB" sz="2200" dirty="0" smtClean="0"/>
              <a:t>.</a:t>
            </a:r>
          </a:p>
          <a:p>
            <a:endParaRPr lang="en-GB" sz="2200" dirty="0"/>
          </a:p>
          <a:p>
            <a:r>
              <a:rPr lang="en-GB" sz="2200" dirty="0" smtClean="0"/>
              <a:t>Amen</a:t>
            </a:r>
            <a:r>
              <a:rPr lang="en-GB" sz="2200" dirty="0"/>
              <a:t>. </a:t>
            </a:r>
          </a:p>
        </p:txBody>
      </p:sp>
      <p:sp>
        <p:nvSpPr>
          <p:cNvPr id="7" name="TextBox 6"/>
          <p:cNvSpPr txBox="1"/>
          <p:nvPr/>
        </p:nvSpPr>
        <p:spPr>
          <a:xfrm>
            <a:off x="5273784" y="2708920"/>
            <a:ext cx="2880320" cy="738664"/>
          </a:xfrm>
          <a:prstGeom prst="rect">
            <a:avLst/>
          </a:prstGeom>
          <a:noFill/>
        </p:spPr>
        <p:txBody>
          <a:bodyPr wrap="square" rtlCol="0">
            <a:spAutoFit/>
          </a:bodyPr>
          <a:lstStyle/>
          <a:p>
            <a:pPr algn="ctr"/>
            <a:r>
              <a:rPr lang="en-GB" sz="1600" i="1" dirty="0" smtClean="0"/>
              <a:t>Say three…</a:t>
            </a:r>
          </a:p>
          <a:p>
            <a:pPr algn="ctr"/>
            <a:r>
              <a:rPr lang="en-GB" sz="2600" dirty="0" smtClean="0"/>
              <a:t>Hail Marys</a:t>
            </a:r>
          </a:p>
        </p:txBody>
      </p:sp>
    </p:spTree>
    <p:extLst>
      <p:ext uri="{BB962C8B-B14F-4D97-AF65-F5344CB8AC3E}">
        <p14:creationId xmlns:p14="http://schemas.microsoft.com/office/powerpoint/2010/main" val="42835296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B3DBA5"/>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967" y="671715"/>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8" name="TextBox 7"/>
          <p:cNvSpPr txBox="1"/>
          <p:nvPr/>
        </p:nvSpPr>
        <p:spPr>
          <a:xfrm>
            <a:off x="5114118"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30448683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B3DBA5"/>
        </a:solidFill>
        <a:effectLst/>
      </p:bgPr>
    </p:bg>
    <p:spTree>
      <p:nvGrpSpPr>
        <p:cNvPr id="1" name=""/>
        <p:cNvGrpSpPr/>
        <p:nvPr/>
      </p:nvGrpSpPr>
      <p:grpSpPr>
        <a:xfrm>
          <a:off x="0" y="0"/>
          <a:ext cx="0" cy="0"/>
          <a:chOff x="0" y="0"/>
          <a:chExt cx="0" cy="0"/>
        </a:xfrm>
      </p:grpSpPr>
      <p:sp>
        <p:nvSpPr>
          <p:cNvPr id="8" name="TextBox 7"/>
          <p:cNvSpPr txBox="1"/>
          <p:nvPr/>
        </p:nvSpPr>
        <p:spPr>
          <a:xfrm>
            <a:off x="2541509" y="475672"/>
            <a:ext cx="3600400" cy="738664"/>
          </a:xfrm>
          <a:prstGeom prst="rect">
            <a:avLst/>
          </a:prstGeom>
          <a:noFill/>
        </p:spPr>
        <p:txBody>
          <a:bodyPr wrap="square" rtlCol="0">
            <a:spAutoFit/>
          </a:bodyPr>
          <a:lstStyle/>
          <a:p>
            <a:pPr algn="ctr"/>
            <a:r>
              <a:rPr lang="en-GB" sz="1600" dirty="0" smtClean="0"/>
              <a:t>The First Sorrowful Mystery</a:t>
            </a:r>
          </a:p>
          <a:p>
            <a:pPr algn="ctr"/>
            <a:r>
              <a:rPr lang="en-GB" sz="2600" b="1" u="sng" dirty="0" smtClean="0"/>
              <a:t>The Agony in the Garden</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059" y="1463723"/>
            <a:ext cx="4371301" cy="485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231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305344" y="1067279"/>
            <a:ext cx="4320480" cy="4832092"/>
          </a:xfrm>
          <a:prstGeom prst="rect">
            <a:avLst/>
          </a:prstGeom>
        </p:spPr>
        <p:txBody>
          <a:bodyPr wrap="square">
            <a:spAutoFit/>
          </a:bodyPr>
          <a:lstStyle/>
          <a:p>
            <a:r>
              <a:rPr lang="en-GB" sz="2200" dirty="0" smtClean="0"/>
              <a:t>Our </a:t>
            </a:r>
            <a:r>
              <a:rPr lang="en-GB" sz="2200" dirty="0"/>
              <a:t>Father, who art in </a:t>
            </a:r>
            <a:r>
              <a:rPr lang="en-GB" sz="2200" dirty="0" smtClean="0"/>
              <a:t>heaven,</a:t>
            </a:r>
          </a:p>
          <a:p>
            <a:r>
              <a:rPr lang="en-GB" sz="2200" dirty="0" smtClean="0"/>
              <a:t>hallowed </a:t>
            </a:r>
            <a:r>
              <a:rPr lang="en-GB" sz="2200" dirty="0"/>
              <a:t>be thy name</a:t>
            </a:r>
            <a:r>
              <a:rPr lang="en-GB" sz="2200" dirty="0" smtClean="0"/>
              <a:t>;</a:t>
            </a:r>
          </a:p>
          <a:p>
            <a:r>
              <a:rPr lang="en-GB" sz="2200" dirty="0" smtClean="0"/>
              <a:t>thy </a:t>
            </a:r>
            <a:r>
              <a:rPr lang="en-GB" sz="2200" dirty="0"/>
              <a:t>kingdom come</a:t>
            </a:r>
            <a:r>
              <a:rPr lang="en-GB" sz="2200" dirty="0" smtClean="0"/>
              <a:t>,</a:t>
            </a:r>
          </a:p>
          <a:p>
            <a:r>
              <a:rPr lang="en-GB" sz="2200" dirty="0" smtClean="0"/>
              <a:t>thy </a:t>
            </a:r>
            <a:r>
              <a:rPr lang="en-GB" sz="2200" dirty="0"/>
              <a:t>will be </a:t>
            </a:r>
            <a:r>
              <a:rPr lang="en-GB" sz="2200" dirty="0" smtClean="0"/>
              <a:t>done on </a:t>
            </a:r>
            <a:r>
              <a:rPr lang="en-GB" sz="2200" dirty="0"/>
              <a:t>earth </a:t>
            </a:r>
            <a:endParaRPr lang="en-GB" sz="2200" dirty="0" smtClean="0"/>
          </a:p>
          <a:p>
            <a:r>
              <a:rPr lang="en-GB" sz="2200" dirty="0" smtClean="0"/>
              <a:t>as </a:t>
            </a:r>
            <a:r>
              <a:rPr lang="en-GB" sz="2200" dirty="0"/>
              <a:t>it is in heaven</a:t>
            </a:r>
            <a:r>
              <a:rPr lang="en-GB" sz="2200" dirty="0" smtClean="0"/>
              <a:t>.</a:t>
            </a:r>
          </a:p>
          <a:p>
            <a:r>
              <a:rPr lang="en-GB" sz="2200" dirty="0" smtClean="0"/>
              <a:t> </a:t>
            </a:r>
          </a:p>
          <a:p>
            <a:r>
              <a:rPr lang="en-GB" sz="2200" dirty="0" smtClean="0"/>
              <a:t>Give </a:t>
            </a:r>
            <a:r>
              <a:rPr lang="en-GB" sz="2200" dirty="0"/>
              <a:t>us this day our daily bread</a:t>
            </a:r>
            <a:r>
              <a:rPr lang="en-GB" sz="2200" dirty="0" smtClean="0"/>
              <a:t>,</a:t>
            </a:r>
          </a:p>
          <a:p>
            <a:r>
              <a:rPr lang="en-GB" sz="2200" dirty="0" smtClean="0"/>
              <a:t>and </a:t>
            </a:r>
            <a:r>
              <a:rPr lang="en-GB" sz="2200" dirty="0"/>
              <a:t>forgive us our trespasses</a:t>
            </a:r>
            <a:r>
              <a:rPr lang="en-GB" sz="2200" dirty="0" smtClean="0"/>
              <a:t>,</a:t>
            </a:r>
          </a:p>
          <a:p>
            <a:r>
              <a:rPr lang="en-GB" sz="2200" dirty="0" smtClean="0"/>
              <a:t>as </a:t>
            </a:r>
            <a:r>
              <a:rPr lang="en-GB" sz="2200" dirty="0"/>
              <a:t>we forgive those who </a:t>
            </a:r>
            <a:endParaRPr lang="en-GB" sz="2200" dirty="0" smtClean="0"/>
          </a:p>
          <a:p>
            <a:r>
              <a:rPr lang="en-GB" sz="2200" dirty="0" smtClean="0"/>
              <a:t>trespass </a:t>
            </a:r>
            <a:r>
              <a:rPr lang="en-GB" sz="2200" dirty="0"/>
              <a:t>against us</a:t>
            </a:r>
            <a:r>
              <a:rPr lang="en-GB" sz="2200" dirty="0" smtClean="0"/>
              <a:t>;</a:t>
            </a:r>
          </a:p>
          <a:p>
            <a:r>
              <a:rPr lang="en-GB" sz="2200" dirty="0" smtClean="0"/>
              <a:t>and </a:t>
            </a:r>
            <a:r>
              <a:rPr lang="en-GB" sz="2200" dirty="0"/>
              <a:t>lead us not into temptation</a:t>
            </a:r>
            <a:r>
              <a:rPr lang="en-GB" sz="2200" dirty="0" smtClean="0"/>
              <a:t>, </a:t>
            </a:r>
          </a:p>
          <a:p>
            <a:r>
              <a:rPr lang="en-GB" sz="2200" dirty="0" smtClean="0"/>
              <a:t>but </a:t>
            </a:r>
            <a:r>
              <a:rPr lang="en-GB" sz="2200" dirty="0"/>
              <a:t>deliver us from evil</a:t>
            </a:r>
            <a:r>
              <a:rPr lang="en-GB" sz="2200" dirty="0" smtClean="0"/>
              <a:t>.</a:t>
            </a:r>
          </a:p>
          <a:p>
            <a:endParaRPr lang="en-GB" sz="2200" dirty="0" smtClean="0"/>
          </a:p>
          <a:p>
            <a:r>
              <a:rPr lang="en-GB" sz="2200" dirty="0" smtClean="0"/>
              <a:t>Amen.</a:t>
            </a:r>
            <a:endParaRPr lang="en-GB" sz="22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621" y="764704"/>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258936" y="2708919"/>
            <a:ext cx="2880320" cy="738664"/>
          </a:xfrm>
          <a:prstGeom prst="rect">
            <a:avLst/>
          </a:prstGeom>
          <a:noFill/>
        </p:spPr>
        <p:txBody>
          <a:bodyPr wrap="square" rtlCol="0">
            <a:spAutoFit/>
          </a:bodyPr>
          <a:lstStyle/>
          <a:p>
            <a:pPr algn="ctr"/>
            <a:r>
              <a:rPr lang="en-GB" sz="1600" i="1" dirty="0" smtClean="0"/>
              <a:t>Say the…</a:t>
            </a:r>
          </a:p>
          <a:p>
            <a:pPr algn="ctr"/>
            <a:r>
              <a:rPr lang="en-GB" sz="2600" dirty="0" smtClean="0"/>
              <a:t>Our Father</a:t>
            </a:r>
            <a:endParaRPr lang="en-GB" sz="2600" dirty="0"/>
          </a:p>
        </p:txBody>
      </p:sp>
    </p:spTree>
    <p:extLst>
      <p:ext uri="{BB962C8B-B14F-4D97-AF65-F5344CB8AC3E}">
        <p14:creationId xmlns:p14="http://schemas.microsoft.com/office/powerpoint/2010/main" val="35511843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B3DBA5"/>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714765"/>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6" name="TextBox 5"/>
          <p:cNvSpPr txBox="1"/>
          <p:nvPr/>
        </p:nvSpPr>
        <p:spPr>
          <a:xfrm>
            <a:off x="5039127" y="2708920"/>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15598794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B3DBA5"/>
        </a:solidFill>
        <a:effectLst/>
      </p:bgPr>
    </p:bg>
    <p:spTree>
      <p:nvGrpSpPr>
        <p:cNvPr id="1" name=""/>
        <p:cNvGrpSpPr/>
        <p:nvPr/>
      </p:nvGrpSpPr>
      <p:grpSpPr>
        <a:xfrm>
          <a:off x="0" y="0"/>
          <a:ext cx="0" cy="0"/>
          <a:chOff x="0" y="0"/>
          <a:chExt cx="0" cy="0"/>
        </a:xfrm>
      </p:grpSpPr>
      <p:sp>
        <p:nvSpPr>
          <p:cNvPr id="8" name="TextBox 7"/>
          <p:cNvSpPr txBox="1"/>
          <p:nvPr/>
        </p:nvSpPr>
        <p:spPr>
          <a:xfrm>
            <a:off x="2169818" y="476672"/>
            <a:ext cx="4367690" cy="738664"/>
          </a:xfrm>
          <a:prstGeom prst="rect">
            <a:avLst/>
          </a:prstGeom>
          <a:noFill/>
        </p:spPr>
        <p:txBody>
          <a:bodyPr wrap="square" rtlCol="0">
            <a:spAutoFit/>
          </a:bodyPr>
          <a:lstStyle/>
          <a:p>
            <a:pPr algn="ctr"/>
            <a:r>
              <a:rPr lang="en-GB" sz="1600" dirty="0" smtClean="0"/>
              <a:t>The Second Sorrowful Mystery</a:t>
            </a:r>
          </a:p>
          <a:p>
            <a:pPr algn="ctr"/>
            <a:r>
              <a:rPr lang="en-GB" sz="2600" b="1" u="sng" dirty="0" smtClean="0"/>
              <a:t>The Scourging at the Pillar</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059" y="1463723"/>
            <a:ext cx="4372088" cy="485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47000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B3DBA5"/>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714764"/>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6" name="TextBox 5"/>
          <p:cNvSpPr txBox="1"/>
          <p:nvPr/>
        </p:nvSpPr>
        <p:spPr>
          <a:xfrm>
            <a:off x="5039127" y="2708920"/>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18277076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B3DBA5"/>
        </a:solidFill>
        <a:effectLst/>
      </p:bgPr>
    </p:bg>
    <p:spTree>
      <p:nvGrpSpPr>
        <p:cNvPr id="1" name=""/>
        <p:cNvGrpSpPr/>
        <p:nvPr/>
      </p:nvGrpSpPr>
      <p:grpSpPr>
        <a:xfrm>
          <a:off x="0" y="0"/>
          <a:ext cx="0" cy="0"/>
          <a:chOff x="0" y="0"/>
          <a:chExt cx="0" cy="0"/>
        </a:xfrm>
      </p:grpSpPr>
      <p:sp>
        <p:nvSpPr>
          <p:cNvPr id="8" name="TextBox 7"/>
          <p:cNvSpPr txBox="1"/>
          <p:nvPr/>
        </p:nvSpPr>
        <p:spPr>
          <a:xfrm>
            <a:off x="2540726" y="476672"/>
            <a:ext cx="3600400" cy="738664"/>
          </a:xfrm>
          <a:prstGeom prst="rect">
            <a:avLst/>
          </a:prstGeom>
          <a:noFill/>
        </p:spPr>
        <p:txBody>
          <a:bodyPr wrap="square" rtlCol="0">
            <a:spAutoFit/>
          </a:bodyPr>
          <a:lstStyle/>
          <a:p>
            <a:pPr algn="ctr"/>
            <a:r>
              <a:rPr lang="en-GB" sz="1600" dirty="0" smtClean="0"/>
              <a:t>The Third Sorrowful Mystery</a:t>
            </a:r>
          </a:p>
          <a:p>
            <a:pPr algn="ctr"/>
            <a:r>
              <a:rPr lang="en-GB" sz="2600" b="1" u="sng" dirty="0" smtClean="0"/>
              <a:t>The Crowning of Thorns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818" y="1463723"/>
            <a:ext cx="4342217" cy="4872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41125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B3DBA5"/>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714764"/>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6" name="TextBox 5"/>
          <p:cNvSpPr txBox="1"/>
          <p:nvPr/>
        </p:nvSpPr>
        <p:spPr>
          <a:xfrm>
            <a:off x="5039127" y="2708920"/>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20709935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B3DBA5"/>
        </a:solidFill>
        <a:effectLst/>
      </p:bgPr>
    </p:bg>
    <p:spTree>
      <p:nvGrpSpPr>
        <p:cNvPr id="1" name=""/>
        <p:cNvGrpSpPr/>
        <p:nvPr/>
      </p:nvGrpSpPr>
      <p:grpSpPr>
        <a:xfrm>
          <a:off x="0" y="0"/>
          <a:ext cx="0" cy="0"/>
          <a:chOff x="0" y="0"/>
          <a:chExt cx="0" cy="0"/>
        </a:xfrm>
      </p:grpSpPr>
      <p:sp>
        <p:nvSpPr>
          <p:cNvPr id="8" name="TextBox 7"/>
          <p:cNvSpPr txBox="1"/>
          <p:nvPr/>
        </p:nvSpPr>
        <p:spPr>
          <a:xfrm>
            <a:off x="2526561" y="476672"/>
            <a:ext cx="3600400" cy="738664"/>
          </a:xfrm>
          <a:prstGeom prst="rect">
            <a:avLst/>
          </a:prstGeom>
          <a:noFill/>
        </p:spPr>
        <p:txBody>
          <a:bodyPr wrap="square" rtlCol="0">
            <a:spAutoFit/>
          </a:bodyPr>
          <a:lstStyle/>
          <a:p>
            <a:pPr algn="ctr"/>
            <a:r>
              <a:rPr lang="en-GB" sz="1600" dirty="0" smtClean="0"/>
              <a:t>The Fourth Sorrowful Mystery</a:t>
            </a:r>
          </a:p>
          <a:p>
            <a:pPr algn="ctr"/>
            <a:r>
              <a:rPr lang="en-GB" sz="2600" b="1" u="sng" dirty="0" smtClean="0"/>
              <a:t>Jesus Carries His Cross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818" y="1463723"/>
            <a:ext cx="4313886" cy="4880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97428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B3DBA5"/>
        </a:soli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714764"/>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6" name="TextBox 5"/>
          <p:cNvSpPr txBox="1"/>
          <p:nvPr/>
        </p:nvSpPr>
        <p:spPr>
          <a:xfrm>
            <a:off x="5039127" y="2708920"/>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41233797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B3DBA5"/>
        </a:solidFill>
        <a:effectLst/>
      </p:bgPr>
    </p:bg>
    <p:spTree>
      <p:nvGrpSpPr>
        <p:cNvPr id="1" name=""/>
        <p:cNvGrpSpPr/>
        <p:nvPr/>
      </p:nvGrpSpPr>
      <p:grpSpPr>
        <a:xfrm>
          <a:off x="0" y="0"/>
          <a:ext cx="0" cy="0"/>
          <a:chOff x="0" y="0"/>
          <a:chExt cx="0" cy="0"/>
        </a:xfrm>
      </p:grpSpPr>
      <p:sp>
        <p:nvSpPr>
          <p:cNvPr id="8" name="TextBox 7"/>
          <p:cNvSpPr txBox="1"/>
          <p:nvPr/>
        </p:nvSpPr>
        <p:spPr>
          <a:xfrm>
            <a:off x="2526561" y="489320"/>
            <a:ext cx="3600400" cy="738664"/>
          </a:xfrm>
          <a:prstGeom prst="rect">
            <a:avLst/>
          </a:prstGeom>
          <a:noFill/>
        </p:spPr>
        <p:txBody>
          <a:bodyPr wrap="square" rtlCol="0">
            <a:spAutoFit/>
          </a:bodyPr>
          <a:lstStyle/>
          <a:p>
            <a:pPr algn="ctr"/>
            <a:r>
              <a:rPr lang="en-GB" sz="1600" dirty="0" smtClean="0"/>
              <a:t>The Fifth Sorrowful Mystery</a:t>
            </a:r>
          </a:p>
          <a:p>
            <a:pPr algn="ctr"/>
            <a:r>
              <a:rPr lang="en-GB" sz="2600" b="1" u="sng" dirty="0" smtClean="0"/>
              <a:t>The Crucifixion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818" y="1463723"/>
            <a:ext cx="4313886" cy="490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813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B3DBA5"/>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714763"/>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6" name="TextBox 5"/>
          <p:cNvSpPr txBox="1"/>
          <p:nvPr/>
        </p:nvSpPr>
        <p:spPr>
          <a:xfrm>
            <a:off x="5039127" y="2708920"/>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33286814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B3DBA5"/>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714763"/>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4944" y="359998"/>
            <a:ext cx="4320480" cy="6278642"/>
          </a:xfrm>
          <a:prstGeom prst="rect">
            <a:avLst/>
          </a:prstGeom>
        </p:spPr>
        <p:txBody>
          <a:bodyPr wrap="square">
            <a:spAutoFit/>
          </a:bodyPr>
          <a:lstStyle/>
          <a:p>
            <a:r>
              <a:rPr lang="en-GB" sz="1600" dirty="0" smtClean="0"/>
              <a:t>Hail, Holy Queen Mother </a:t>
            </a:r>
            <a:r>
              <a:rPr lang="en-GB" sz="1600" dirty="0"/>
              <a:t>of Mercy, our life, our sweetness and our hope! </a:t>
            </a:r>
            <a:endParaRPr lang="en-GB" sz="1600" dirty="0" smtClean="0"/>
          </a:p>
          <a:p>
            <a:endParaRPr lang="en-GB" sz="1000" dirty="0" smtClean="0"/>
          </a:p>
          <a:p>
            <a:r>
              <a:rPr lang="en-GB" sz="1600" dirty="0" smtClean="0"/>
              <a:t>To </a:t>
            </a:r>
            <a:r>
              <a:rPr lang="en-GB" sz="1600" dirty="0"/>
              <a:t>thee do we cry, poor banished children of Eve; to thee do we send up our sighs, mourning and weeping in this vale of tears. </a:t>
            </a:r>
            <a:endParaRPr lang="en-GB" sz="1600" dirty="0" smtClean="0"/>
          </a:p>
          <a:p>
            <a:endParaRPr lang="en-GB" sz="1000" dirty="0"/>
          </a:p>
          <a:p>
            <a:r>
              <a:rPr lang="en-GB" sz="1600" dirty="0" smtClean="0"/>
              <a:t>Turn </a:t>
            </a:r>
            <a:r>
              <a:rPr lang="en-GB" sz="1600" dirty="0"/>
              <a:t>then, most gracious advocate, </a:t>
            </a:r>
            <a:r>
              <a:rPr lang="en-GB" sz="1600" dirty="0" err="1"/>
              <a:t>thine</a:t>
            </a:r>
            <a:r>
              <a:rPr lang="en-GB" sz="1600" dirty="0"/>
              <a:t> eyes of mercy toward us, and after this our exile, show unto us the blessed fruit of thy womb, Jesus. </a:t>
            </a:r>
            <a:endParaRPr lang="en-GB" sz="1600" dirty="0" smtClean="0"/>
          </a:p>
          <a:p>
            <a:endParaRPr lang="en-GB" sz="1000" dirty="0"/>
          </a:p>
          <a:p>
            <a:r>
              <a:rPr lang="en-GB" sz="1600" dirty="0" smtClean="0"/>
              <a:t>O </a:t>
            </a:r>
            <a:r>
              <a:rPr lang="en-GB" sz="1600" dirty="0"/>
              <a:t>clement, O loving, O sweet Virgin Mary! </a:t>
            </a:r>
            <a:endParaRPr lang="en-GB" sz="1600" dirty="0" smtClean="0"/>
          </a:p>
          <a:p>
            <a:endParaRPr lang="en-GB" sz="1000" dirty="0"/>
          </a:p>
          <a:p>
            <a:r>
              <a:rPr lang="en-GB" sz="1600" b="1" i="1" dirty="0" smtClean="0"/>
              <a:t>V: </a:t>
            </a:r>
            <a:r>
              <a:rPr lang="en-GB" sz="1600" b="1" i="1" dirty="0"/>
              <a:t>Pray for us, O Holy Mother of God. </a:t>
            </a:r>
            <a:endParaRPr lang="en-GB" sz="1600" b="1" i="1" dirty="0" smtClean="0"/>
          </a:p>
          <a:p>
            <a:r>
              <a:rPr lang="en-GB" sz="1600" b="1" dirty="0" smtClean="0"/>
              <a:t>R: </a:t>
            </a:r>
            <a:r>
              <a:rPr lang="en-GB" sz="1600" dirty="0"/>
              <a:t>That we may be made worthy of the promises of Christ</a:t>
            </a:r>
            <a:r>
              <a:rPr lang="en-GB" sz="1600" dirty="0" smtClean="0"/>
              <a:t>.</a:t>
            </a:r>
          </a:p>
          <a:p>
            <a:endParaRPr lang="en-GB" sz="1000" dirty="0" smtClean="0"/>
          </a:p>
          <a:p>
            <a:r>
              <a:rPr lang="en-GB" sz="1600" i="1" dirty="0" smtClean="0"/>
              <a:t>Let </a:t>
            </a:r>
            <a:r>
              <a:rPr lang="en-GB" sz="1600" i="1" dirty="0"/>
              <a:t>us </a:t>
            </a:r>
            <a:r>
              <a:rPr lang="en-GB" sz="1600" i="1" dirty="0" smtClean="0"/>
              <a:t>pray: </a:t>
            </a:r>
            <a:r>
              <a:rPr lang="en-GB" sz="1600" dirty="0"/>
              <a:t>O </a:t>
            </a:r>
            <a:r>
              <a:rPr lang="en-GB" sz="1600" dirty="0" smtClean="0"/>
              <a:t>God, </a:t>
            </a:r>
            <a:r>
              <a:rPr lang="en-GB" sz="1600" dirty="0"/>
              <a:t>whose only begotten Son, by His life, death, and resurrection, has purchased for us the rewards of eternal life, grant, we beseech Thee, that meditating upon these mysteries of the Most Holy Rosary of the Blessed Virgin Mary, we may imitate what they contain and obtain what they promise, through the same Christ Our Lord. </a:t>
            </a:r>
            <a:endParaRPr lang="en-GB" sz="1600" dirty="0" smtClean="0"/>
          </a:p>
          <a:p>
            <a:endParaRPr lang="en-GB" sz="1600" dirty="0"/>
          </a:p>
          <a:p>
            <a:r>
              <a:rPr lang="en-GB" sz="1600" dirty="0" smtClean="0"/>
              <a:t>Amen</a:t>
            </a:r>
            <a:r>
              <a:rPr lang="en-GB" sz="1600" dirty="0"/>
              <a:t>. </a:t>
            </a:r>
          </a:p>
        </p:txBody>
      </p:sp>
      <p:sp>
        <p:nvSpPr>
          <p:cNvPr id="7" name="TextBox 6"/>
          <p:cNvSpPr txBox="1"/>
          <p:nvPr/>
        </p:nvSpPr>
        <p:spPr>
          <a:xfrm>
            <a:off x="5063296"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Hail Holy Queen</a:t>
            </a:r>
          </a:p>
        </p:txBody>
      </p:sp>
    </p:spTree>
    <p:extLst>
      <p:ext uri="{BB962C8B-B14F-4D97-AF65-F5344CB8AC3E}">
        <p14:creationId xmlns:p14="http://schemas.microsoft.com/office/powerpoint/2010/main" val="441241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323528" y="1196752"/>
            <a:ext cx="4320480" cy="4031873"/>
          </a:xfrm>
          <a:prstGeom prst="rect">
            <a:avLst/>
          </a:prstGeom>
        </p:spPr>
        <p:txBody>
          <a:bodyPr wrap="square">
            <a:spAutoFit/>
          </a:bodyPr>
          <a:lstStyle/>
          <a:p>
            <a:endParaRPr lang="en-GB" sz="1400" dirty="0"/>
          </a:p>
          <a:p>
            <a:r>
              <a:rPr lang="en-GB" sz="2200" i="1" dirty="0"/>
              <a:t>Hail Mary, full of grace.</a:t>
            </a:r>
          </a:p>
          <a:p>
            <a:r>
              <a:rPr lang="en-GB" sz="2200" i="1" dirty="0"/>
              <a:t>Our Lord is with thee</a:t>
            </a:r>
            <a:r>
              <a:rPr lang="en-GB" sz="2200" i="1" dirty="0" smtClean="0"/>
              <a:t>.</a:t>
            </a:r>
          </a:p>
          <a:p>
            <a:r>
              <a:rPr lang="en-GB" sz="2200" i="1" dirty="0" smtClean="0"/>
              <a:t>Blessed </a:t>
            </a:r>
            <a:r>
              <a:rPr lang="en-GB" sz="2200" i="1" dirty="0"/>
              <a:t>art thou among women,</a:t>
            </a:r>
          </a:p>
          <a:p>
            <a:r>
              <a:rPr lang="en-GB" sz="2200" i="1" dirty="0"/>
              <a:t>and blessed is the fruit of thy womb,</a:t>
            </a:r>
          </a:p>
          <a:p>
            <a:r>
              <a:rPr lang="en-GB" sz="2200" i="1" dirty="0"/>
              <a:t>Jesus</a:t>
            </a:r>
            <a:r>
              <a:rPr lang="en-GB" sz="2200" i="1" dirty="0" smtClean="0"/>
              <a:t>.</a:t>
            </a:r>
          </a:p>
          <a:p>
            <a:endParaRPr lang="en-GB" sz="2200" dirty="0" smtClean="0"/>
          </a:p>
          <a:p>
            <a:r>
              <a:rPr lang="en-GB" sz="2200" dirty="0" smtClean="0"/>
              <a:t>Holy </a:t>
            </a:r>
            <a:r>
              <a:rPr lang="en-GB" sz="2200" dirty="0"/>
              <a:t>Mary, Mother of God,</a:t>
            </a:r>
          </a:p>
          <a:p>
            <a:r>
              <a:rPr lang="en-GB" sz="2200" dirty="0"/>
              <a:t>pray for us sinners,</a:t>
            </a:r>
          </a:p>
          <a:p>
            <a:r>
              <a:rPr lang="en-GB" sz="2200" dirty="0"/>
              <a:t>now and at the hour of our death</a:t>
            </a:r>
            <a:r>
              <a:rPr lang="en-GB" sz="2200" dirty="0" smtClean="0"/>
              <a:t>.</a:t>
            </a:r>
          </a:p>
          <a:p>
            <a:endParaRPr lang="en-GB" sz="2200" dirty="0"/>
          </a:p>
          <a:p>
            <a:r>
              <a:rPr lang="en-GB" sz="2200" dirty="0" smtClean="0"/>
              <a:t>Amen</a:t>
            </a:r>
            <a:r>
              <a:rPr lang="en-GB" sz="2200" dirty="0"/>
              <a:t>.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469" y="736604"/>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273784" y="2708920"/>
            <a:ext cx="2880320" cy="738664"/>
          </a:xfrm>
          <a:prstGeom prst="rect">
            <a:avLst/>
          </a:prstGeom>
          <a:noFill/>
        </p:spPr>
        <p:txBody>
          <a:bodyPr wrap="square" rtlCol="0">
            <a:spAutoFit/>
          </a:bodyPr>
          <a:lstStyle/>
          <a:p>
            <a:pPr algn="ctr"/>
            <a:r>
              <a:rPr lang="en-GB" sz="1600" i="1" dirty="0" smtClean="0"/>
              <a:t>Say three…</a:t>
            </a:r>
          </a:p>
          <a:p>
            <a:pPr algn="ctr"/>
            <a:r>
              <a:rPr lang="en-GB" sz="2600" dirty="0" smtClean="0"/>
              <a:t>Hail Marys</a:t>
            </a:r>
          </a:p>
        </p:txBody>
      </p:sp>
    </p:spTree>
    <p:extLst>
      <p:ext uri="{BB962C8B-B14F-4D97-AF65-F5344CB8AC3E}">
        <p14:creationId xmlns:p14="http://schemas.microsoft.com/office/powerpoint/2010/main" val="16328835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3" y="1575088"/>
            <a:ext cx="1490627" cy="2284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3367" y="1556150"/>
            <a:ext cx="1473652" cy="230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5722" y="1556149"/>
            <a:ext cx="1438542" cy="2305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4786" y="1575088"/>
            <a:ext cx="1474027" cy="2284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1575087"/>
            <a:ext cx="1460632" cy="2284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23528" y="4252313"/>
            <a:ext cx="8464734" cy="2092881"/>
          </a:xfrm>
          <a:prstGeom prst="rect">
            <a:avLst/>
          </a:prstGeom>
          <a:noFill/>
        </p:spPr>
        <p:txBody>
          <a:bodyPr wrap="square" rtlCol="0">
            <a:spAutoFit/>
          </a:bodyPr>
          <a:lstStyle/>
          <a:p>
            <a:pPr algn="ctr"/>
            <a:r>
              <a:rPr lang="en-GB" sz="2600" dirty="0" smtClean="0"/>
              <a:t>The Resurrection</a:t>
            </a:r>
          </a:p>
          <a:p>
            <a:pPr algn="ctr"/>
            <a:r>
              <a:rPr lang="en-GB" sz="2600" dirty="0" smtClean="0"/>
              <a:t>The Ascension</a:t>
            </a:r>
          </a:p>
          <a:p>
            <a:pPr algn="ctr"/>
            <a:r>
              <a:rPr lang="en-GB" sz="2600" dirty="0" smtClean="0"/>
              <a:t>The Descent of the Holy Spirit</a:t>
            </a:r>
          </a:p>
          <a:p>
            <a:pPr algn="ctr"/>
            <a:r>
              <a:rPr lang="en-GB" sz="2600" dirty="0" smtClean="0"/>
              <a:t>The Assumption</a:t>
            </a:r>
          </a:p>
          <a:p>
            <a:pPr algn="ctr"/>
            <a:r>
              <a:rPr lang="en-GB" sz="2600" dirty="0" smtClean="0"/>
              <a:t>The Crowning of Our Lady, Queen of Heaven</a:t>
            </a:r>
            <a:endParaRPr lang="en-GB" sz="2600" dirty="0"/>
          </a:p>
        </p:txBody>
      </p:sp>
      <p:sp>
        <p:nvSpPr>
          <p:cNvPr id="2" name="Title 1"/>
          <p:cNvSpPr>
            <a:spLocks noGrp="1"/>
          </p:cNvSpPr>
          <p:nvPr>
            <p:ph type="title"/>
          </p:nvPr>
        </p:nvSpPr>
        <p:spPr>
          <a:xfrm>
            <a:off x="441095" y="260648"/>
            <a:ext cx="8229600" cy="1143000"/>
          </a:xfrm>
        </p:spPr>
        <p:txBody>
          <a:bodyPr/>
          <a:lstStyle/>
          <a:p>
            <a:r>
              <a:rPr lang="en-GB" dirty="0" smtClean="0"/>
              <a:t>The Glorious Mysteries</a:t>
            </a:r>
            <a:endParaRPr lang="en-GB" dirty="0"/>
          </a:p>
        </p:txBody>
      </p:sp>
    </p:spTree>
    <p:extLst>
      <p:ext uri="{BB962C8B-B14F-4D97-AF65-F5344CB8AC3E}">
        <p14:creationId xmlns:p14="http://schemas.microsoft.com/office/powerpoint/2010/main" val="25707429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669" y="790987"/>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1520" y="1066469"/>
            <a:ext cx="4572000" cy="5078313"/>
          </a:xfrm>
          <a:prstGeom prst="rect">
            <a:avLst/>
          </a:prstGeom>
        </p:spPr>
        <p:txBody>
          <a:bodyPr>
            <a:spAutoFit/>
          </a:bodyPr>
          <a:lstStyle/>
          <a:p>
            <a:r>
              <a:rPr lang="en-GB" dirty="0" smtClean="0"/>
              <a:t>I </a:t>
            </a:r>
            <a:r>
              <a:rPr lang="en-GB" dirty="0"/>
              <a:t>believe in God</a:t>
            </a:r>
            <a:r>
              <a:rPr lang="en-GB" dirty="0" smtClean="0"/>
              <a:t>, the </a:t>
            </a:r>
            <a:r>
              <a:rPr lang="en-GB" dirty="0"/>
              <a:t>Father almighty</a:t>
            </a:r>
            <a:r>
              <a:rPr lang="en-GB" dirty="0" smtClean="0"/>
              <a:t>, Creator </a:t>
            </a:r>
            <a:r>
              <a:rPr lang="en-GB" dirty="0"/>
              <a:t>of heaven and earth</a:t>
            </a:r>
            <a:r>
              <a:rPr lang="en-GB" dirty="0" smtClean="0"/>
              <a:t>, and </a:t>
            </a:r>
            <a:r>
              <a:rPr lang="en-GB" dirty="0"/>
              <a:t>in Jesus Christ, his only Son, our Lord</a:t>
            </a:r>
            <a:r>
              <a:rPr lang="en-GB" dirty="0" smtClean="0"/>
              <a:t>, who </a:t>
            </a:r>
            <a:r>
              <a:rPr lang="en-GB" dirty="0"/>
              <a:t>was conceived by the Holy Spirit</a:t>
            </a:r>
            <a:r>
              <a:rPr lang="en-GB" dirty="0" smtClean="0"/>
              <a:t>, born </a:t>
            </a:r>
            <a:r>
              <a:rPr lang="en-GB" dirty="0"/>
              <a:t>of the Virgin Mary</a:t>
            </a:r>
            <a:r>
              <a:rPr lang="en-GB" dirty="0" smtClean="0"/>
              <a:t>, suffered </a:t>
            </a:r>
            <a:r>
              <a:rPr lang="en-GB" dirty="0"/>
              <a:t>under Pontius Pilate</a:t>
            </a:r>
            <a:r>
              <a:rPr lang="en-GB" dirty="0" smtClean="0"/>
              <a:t>, was </a:t>
            </a:r>
            <a:r>
              <a:rPr lang="en-GB" dirty="0"/>
              <a:t>crucified, died and was buried</a:t>
            </a:r>
            <a:r>
              <a:rPr lang="en-GB" dirty="0" smtClean="0"/>
              <a:t>; he </a:t>
            </a:r>
            <a:r>
              <a:rPr lang="en-GB" dirty="0"/>
              <a:t>descended into hell</a:t>
            </a:r>
            <a:r>
              <a:rPr lang="en-GB" dirty="0" smtClean="0"/>
              <a:t>; on </a:t>
            </a:r>
            <a:r>
              <a:rPr lang="en-GB" dirty="0"/>
              <a:t>the third day he rose again from the dead</a:t>
            </a:r>
            <a:r>
              <a:rPr lang="en-GB" dirty="0" smtClean="0"/>
              <a:t>; he </a:t>
            </a:r>
            <a:r>
              <a:rPr lang="en-GB" dirty="0"/>
              <a:t>ascended into heaven</a:t>
            </a:r>
            <a:r>
              <a:rPr lang="en-GB" dirty="0" smtClean="0"/>
              <a:t>, and </a:t>
            </a:r>
            <a:r>
              <a:rPr lang="en-GB" dirty="0"/>
              <a:t>is seated at the right hand of God the Father almighty</a:t>
            </a:r>
            <a:r>
              <a:rPr lang="en-GB" dirty="0" smtClean="0"/>
              <a:t>; from </a:t>
            </a:r>
            <a:r>
              <a:rPr lang="en-GB" dirty="0"/>
              <a:t>there he will come to judge the living and the dead</a:t>
            </a:r>
            <a:r>
              <a:rPr lang="en-GB" dirty="0" smtClean="0"/>
              <a:t>.</a:t>
            </a:r>
          </a:p>
          <a:p>
            <a:endParaRPr lang="en-GB" dirty="0"/>
          </a:p>
          <a:p>
            <a:r>
              <a:rPr lang="en-GB" dirty="0"/>
              <a:t>I believe in the Holy Spirit</a:t>
            </a:r>
            <a:r>
              <a:rPr lang="en-GB" dirty="0" smtClean="0"/>
              <a:t>, the </a:t>
            </a:r>
            <a:r>
              <a:rPr lang="en-GB" dirty="0"/>
              <a:t>holy catholic Church</a:t>
            </a:r>
            <a:r>
              <a:rPr lang="en-GB" dirty="0" smtClean="0"/>
              <a:t>, the </a:t>
            </a:r>
            <a:r>
              <a:rPr lang="en-GB" dirty="0"/>
              <a:t>communion of saints</a:t>
            </a:r>
            <a:r>
              <a:rPr lang="en-GB" dirty="0" smtClean="0"/>
              <a:t>, the </a:t>
            </a:r>
            <a:r>
              <a:rPr lang="en-GB" dirty="0"/>
              <a:t>forgiveness of sins</a:t>
            </a:r>
            <a:r>
              <a:rPr lang="en-GB" dirty="0" smtClean="0"/>
              <a:t>, the </a:t>
            </a:r>
            <a:r>
              <a:rPr lang="en-GB" dirty="0"/>
              <a:t>resurrection of the body</a:t>
            </a:r>
            <a:r>
              <a:rPr lang="en-GB" dirty="0" smtClean="0"/>
              <a:t>, and </a:t>
            </a:r>
            <a:r>
              <a:rPr lang="en-GB" dirty="0"/>
              <a:t>life everlasting. </a:t>
            </a:r>
            <a:endParaRPr lang="en-GB" dirty="0" smtClean="0"/>
          </a:p>
          <a:p>
            <a:endParaRPr lang="en-GB" dirty="0"/>
          </a:p>
          <a:p>
            <a:r>
              <a:rPr lang="en-GB" dirty="0" smtClean="0"/>
              <a:t>Amen</a:t>
            </a:r>
            <a:r>
              <a:rPr lang="en-GB" dirty="0"/>
              <a:t>.</a:t>
            </a:r>
          </a:p>
        </p:txBody>
      </p:sp>
      <p:sp>
        <p:nvSpPr>
          <p:cNvPr id="5" name="TextBox 4"/>
          <p:cNvSpPr txBox="1"/>
          <p:nvPr/>
        </p:nvSpPr>
        <p:spPr>
          <a:xfrm>
            <a:off x="4932040" y="2708920"/>
            <a:ext cx="3528392" cy="738664"/>
          </a:xfrm>
          <a:prstGeom prst="rect">
            <a:avLst/>
          </a:prstGeom>
          <a:noFill/>
        </p:spPr>
        <p:txBody>
          <a:bodyPr wrap="square" rtlCol="0">
            <a:spAutoFit/>
          </a:bodyPr>
          <a:lstStyle/>
          <a:p>
            <a:pPr algn="ctr"/>
            <a:r>
              <a:rPr lang="en-GB" sz="1600" i="1" dirty="0" smtClean="0"/>
              <a:t>Make the </a:t>
            </a:r>
            <a:r>
              <a:rPr lang="en-GB" sz="1600" b="1" i="1" dirty="0" smtClean="0"/>
              <a:t>sign of the cross </a:t>
            </a:r>
            <a:r>
              <a:rPr lang="en-GB" sz="1600" i="1" dirty="0" smtClean="0"/>
              <a:t>and say the…</a:t>
            </a:r>
          </a:p>
          <a:p>
            <a:pPr algn="ctr"/>
            <a:r>
              <a:rPr lang="en-GB" sz="2600" dirty="0" smtClean="0"/>
              <a:t>Apostles’ Creed</a:t>
            </a:r>
            <a:endParaRPr lang="en-GB" sz="2600" dirty="0"/>
          </a:p>
        </p:txBody>
      </p:sp>
    </p:spTree>
    <p:extLst>
      <p:ext uri="{BB962C8B-B14F-4D97-AF65-F5344CB8AC3E}">
        <p14:creationId xmlns:p14="http://schemas.microsoft.com/office/powerpoint/2010/main" val="3068970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621" y="764703"/>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5344" y="1067279"/>
            <a:ext cx="4320480" cy="4832092"/>
          </a:xfrm>
          <a:prstGeom prst="rect">
            <a:avLst/>
          </a:prstGeom>
        </p:spPr>
        <p:txBody>
          <a:bodyPr wrap="square">
            <a:spAutoFit/>
          </a:bodyPr>
          <a:lstStyle/>
          <a:p>
            <a:r>
              <a:rPr lang="en-GB" sz="2200" dirty="0" smtClean="0"/>
              <a:t>Our </a:t>
            </a:r>
            <a:r>
              <a:rPr lang="en-GB" sz="2200" dirty="0"/>
              <a:t>Father, who art in </a:t>
            </a:r>
            <a:r>
              <a:rPr lang="en-GB" sz="2200" dirty="0" smtClean="0"/>
              <a:t>heaven,</a:t>
            </a:r>
          </a:p>
          <a:p>
            <a:r>
              <a:rPr lang="en-GB" sz="2200" dirty="0" smtClean="0"/>
              <a:t>hallowed </a:t>
            </a:r>
            <a:r>
              <a:rPr lang="en-GB" sz="2200" dirty="0"/>
              <a:t>be thy name</a:t>
            </a:r>
            <a:r>
              <a:rPr lang="en-GB" sz="2200" dirty="0" smtClean="0"/>
              <a:t>;</a:t>
            </a:r>
          </a:p>
          <a:p>
            <a:r>
              <a:rPr lang="en-GB" sz="2200" dirty="0" smtClean="0"/>
              <a:t>thy </a:t>
            </a:r>
            <a:r>
              <a:rPr lang="en-GB" sz="2200" dirty="0"/>
              <a:t>kingdom come</a:t>
            </a:r>
            <a:r>
              <a:rPr lang="en-GB" sz="2200" dirty="0" smtClean="0"/>
              <a:t>,</a:t>
            </a:r>
          </a:p>
          <a:p>
            <a:r>
              <a:rPr lang="en-GB" sz="2200" dirty="0" smtClean="0"/>
              <a:t>thy </a:t>
            </a:r>
            <a:r>
              <a:rPr lang="en-GB" sz="2200" dirty="0"/>
              <a:t>will be </a:t>
            </a:r>
            <a:r>
              <a:rPr lang="en-GB" sz="2200" dirty="0" smtClean="0"/>
              <a:t>done on </a:t>
            </a:r>
            <a:r>
              <a:rPr lang="en-GB" sz="2200" dirty="0"/>
              <a:t>earth </a:t>
            </a:r>
            <a:endParaRPr lang="en-GB" sz="2200" dirty="0" smtClean="0"/>
          </a:p>
          <a:p>
            <a:r>
              <a:rPr lang="en-GB" sz="2200" dirty="0" smtClean="0"/>
              <a:t>as </a:t>
            </a:r>
            <a:r>
              <a:rPr lang="en-GB" sz="2200" dirty="0"/>
              <a:t>it is in heaven</a:t>
            </a:r>
            <a:r>
              <a:rPr lang="en-GB" sz="2200" dirty="0" smtClean="0"/>
              <a:t>.</a:t>
            </a:r>
          </a:p>
          <a:p>
            <a:r>
              <a:rPr lang="en-GB" sz="2200" dirty="0" smtClean="0"/>
              <a:t> </a:t>
            </a:r>
          </a:p>
          <a:p>
            <a:r>
              <a:rPr lang="en-GB" sz="2200" dirty="0" smtClean="0"/>
              <a:t>Give </a:t>
            </a:r>
            <a:r>
              <a:rPr lang="en-GB" sz="2200" dirty="0"/>
              <a:t>us this day our daily bread</a:t>
            </a:r>
            <a:r>
              <a:rPr lang="en-GB" sz="2200" dirty="0" smtClean="0"/>
              <a:t>,</a:t>
            </a:r>
          </a:p>
          <a:p>
            <a:r>
              <a:rPr lang="en-GB" sz="2200" dirty="0" smtClean="0"/>
              <a:t>and </a:t>
            </a:r>
            <a:r>
              <a:rPr lang="en-GB" sz="2200" dirty="0"/>
              <a:t>forgive us our trespasses</a:t>
            </a:r>
            <a:r>
              <a:rPr lang="en-GB" sz="2200" dirty="0" smtClean="0"/>
              <a:t>,</a:t>
            </a:r>
          </a:p>
          <a:p>
            <a:r>
              <a:rPr lang="en-GB" sz="2200" dirty="0" smtClean="0"/>
              <a:t>as </a:t>
            </a:r>
            <a:r>
              <a:rPr lang="en-GB" sz="2200" dirty="0"/>
              <a:t>we forgive those who </a:t>
            </a:r>
            <a:endParaRPr lang="en-GB" sz="2200" dirty="0" smtClean="0"/>
          </a:p>
          <a:p>
            <a:r>
              <a:rPr lang="en-GB" sz="2200" dirty="0" smtClean="0"/>
              <a:t>trespass </a:t>
            </a:r>
            <a:r>
              <a:rPr lang="en-GB" sz="2200" dirty="0"/>
              <a:t>against us</a:t>
            </a:r>
            <a:r>
              <a:rPr lang="en-GB" sz="2200" dirty="0" smtClean="0"/>
              <a:t>;</a:t>
            </a:r>
          </a:p>
          <a:p>
            <a:r>
              <a:rPr lang="en-GB" sz="2200" dirty="0" smtClean="0"/>
              <a:t>and </a:t>
            </a:r>
            <a:r>
              <a:rPr lang="en-GB" sz="2200" dirty="0"/>
              <a:t>lead us not into temptation</a:t>
            </a:r>
            <a:r>
              <a:rPr lang="en-GB" sz="2200" dirty="0" smtClean="0"/>
              <a:t>, </a:t>
            </a:r>
          </a:p>
          <a:p>
            <a:r>
              <a:rPr lang="en-GB" sz="2200" dirty="0" smtClean="0"/>
              <a:t>but </a:t>
            </a:r>
            <a:r>
              <a:rPr lang="en-GB" sz="2200" dirty="0"/>
              <a:t>deliver us from evil</a:t>
            </a:r>
            <a:r>
              <a:rPr lang="en-GB" sz="2200" dirty="0" smtClean="0"/>
              <a:t>.</a:t>
            </a:r>
          </a:p>
          <a:p>
            <a:endParaRPr lang="en-GB" sz="2200" dirty="0" smtClean="0"/>
          </a:p>
          <a:p>
            <a:r>
              <a:rPr lang="en-GB" sz="2200" dirty="0" smtClean="0"/>
              <a:t>Amen.</a:t>
            </a:r>
            <a:endParaRPr lang="en-GB" sz="2200" dirty="0"/>
          </a:p>
        </p:txBody>
      </p:sp>
      <p:sp>
        <p:nvSpPr>
          <p:cNvPr id="7" name="TextBox 6"/>
          <p:cNvSpPr txBox="1"/>
          <p:nvPr/>
        </p:nvSpPr>
        <p:spPr>
          <a:xfrm>
            <a:off x="5258936" y="2708919"/>
            <a:ext cx="2880320" cy="738664"/>
          </a:xfrm>
          <a:prstGeom prst="rect">
            <a:avLst/>
          </a:prstGeom>
          <a:noFill/>
        </p:spPr>
        <p:txBody>
          <a:bodyPr wrap="square" rtlCol="0">
            <a:spAutoFit/>
          </a:bodyPr>
          <a:lstStyle/>
          <a:p>
            <a:pPr algn="ctr"/>
            <a:r>
              <a:rPr lang="en-GB" sz="1600" i="1" dirty="0" smtClean="0"/>
              <a:t>Say the…</a:t>
            </a:r>
          </a:p>
          <a:p>
            <a:pPr algn="ctr"/>
            <a:r>
              <a:rPr lang="en-GB" sz="2600" dirty="0" smtClean="0"/>
              <a:t>Our Father</a:t>
            </a:r>
            <a:endParaRPr lang="en-GB" sz="2600" dirty="0"/>
          </a:p>
        </p:txBody>
      </p:sp>
    </p:spTree>
    <p:extLst>
      <p:ext uri="{BB962C8B-B14F-4D97-AF65-F5344CB8AC3E}">
        <p14:creationId xmlns:p14="http://schemas.microsoft.com/office/powerpoint/2010/main" val="28590404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469" y="736604"/>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3528" y="1196752"/>
            <a:ext cx="4320480" cy="4031873"/>
          </a:xfrm>
          <a:prstGeom prst="rect">
            <a:avLst/>
          </a:prstGeom>
        </p:spPr>
        <p:txBody>
          <a:bodyPr wrap="square">
            <a:spAutoFit/>
          </a:bodyPr>
          <a:lstStyle/>
          <a:p>
            <a:endParaRPr lang="en-GB" sz="1400" dirty="0"/>
          </a:p>
          <a:p>
            <a:r>
              <a:rPr lang="en-GB" sz="2200" i="1" dirty="0"/>
              <a:t>Hail Mary, full of grace.</a:t>
            </a:r>
          </a:p>
          <a:p>
            <a:r>
              <a:rPr lang="en-GB" sz="2200" i="1" dirty="0"/>
              <a:t>Our Lord is with thee</a:t>
            </a:r>
            <a:r>
              <a:rPr lang="en-GB" sz="2200" i="1" dirty="0" smtClean="0"/>
              <a:t>.</a:t>
            </a:r>
          </a:p>
          <a:p>
            <a:r>
              <a:rPr lang="en-GB" sz="2200" i="1" dirty="0" smtClean="0"/>
              <a:t>Blessed </a:t>
            </a:r>
            <a:r>
              <a:rPr lang="en-GB" sz="2200" i="1" dirty="0"/>
              <a:t>art thou among women,</a:t>
            </a:r>
          </a:p>
          <a:p>
            <a:r>
              <a:rPr lang="en-GB" sz="2200" i="1" dirty="0"/>
              <a:t>and blessed is the fruit of thy womb,</a:t>
            </a:r>
          </a:p>
          <a:p>
            <a:r>
              <a:rPr lang="en-GB" sz="2200" i="1" dirty="0"/>
              <a:t>Jesus</a:t>
            </a:r>
            <a:r>
              <a:rPr lang="en-GB" sz="2200" i="1" dirty="0" smtClean="0"/>
              <a:t>.</a:t>
            </a:r>
          </a:p>
          <a:p>
            <a:endParaRPr lang="en-GB" sz="2200" dirty="0" smtClean="0"/>
          </a:p>
          <a:p>
            <a:r>
              <a:rPr lang="en-GB" sz="2200" dirty="0" smtClean="0"/>
              <a:t>Holy </a:t>
            </a:r>
            <a:r>
              <a:rPr lang="en-GB" sz="2200" dirty="0"/>
              <a:t>Mary, Mother of God,</a:t>
            </a:r>
          </a:p>
          <a:p>
            <a:r>
              <a:rPr lang="en-GB" sz="2200" dirty="0"/>
              <a:t>pray for us sinners,</a:t>
            </a:r>
          </a:p>
          <a:p>
            <a:r>
              <a:rPr lang="en-GB" sz="2200" dirty="0"/>
              <a:t>now and at the hour of our death</a:t>
            </a:r>
            <a:r>
              <a:rPr lang="en-GB" sz="2200" dirty="0" smtClean="0"/>
              <a:t>.</a:t>
            </a:r>
          </a:p>
          <a:p>
            <a:endParaRPr lang="en-GB" sz="2200" dirty="0"/>
          </a:p>
          <a:p>
            <a:r>
              <a:rPr lang="en-GB" sz="2200" dirty="0" smtClean="0"/>
              <a:t>Amen</a:t>
            </a:r>
            <a:r>
              <a:rPr lang="en-GB" sz="2200" dirty="0"/>
              <a:t>. </a:t>
            </a:r>
          </a:p>
        </p:txBody>
      </p:sp>
      <p:sp>
        <p:nvSpPr>
          <p:cNvPr id="7" name="TextBox 6"/>
          <p:cNvSpPr txBox="1"/>
          <p:nvPr/>
        </p:nvSpPr>
        <p:spPr>
          <a:xfrm>
            <a:off x="5273784" y="2708920"/>
            <a:ext cx="2880320" cy="738664"/>
          </a:xfrm>
          <a:prstGeom prst="rect">
            <a:avLst/>
          </a:prstGeom>
          <a:noFill/>
        </p:spPr>
        <p:txBody>
          <a:bodyPr wrap="square" rtlCol="0">
            <a:spAutoFit/>
          </a:bodyPr>
          <a:lstStyle/>
          <a:p>
            <a:pPr algn="ctr"/>
            <a:r>
              <a:rPr lang="en-GB" sz="1600" i="1" dirty="0" smtClean="0"/>
              <a:t>Say three…</a:t>
            </a:r>
          </a:p>
          <a:p>
            <a:pPr algn="ctr"/>
            <a:r>
              <a:rPr lang="en-GB" sz="2600" dirty="0" smtClean="0"/>
              <a:t>Hail Marys</a:t>
            </a:r>
          </a:p>
        </p:txBody>
      </p:sp>
    </p:spTree>
    <p:extLst>
      <p:ext uri="{BB962C8B-B14F-4D97-AF65-F5344CB8AC3E}">
        <p14:creationId xmlns:p14="http://schemas.microsoft.com/office/powerpoint/2010/main" val="8171767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967" y="684683"/>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8" name="TextBox 7"/>
          <p:cNvSpPr txBox="1"/>
          <p:nvPr/>
        </p:nvSpPr>
        <p:spPr>
          <a:xfrm>
            <a:off x="5114118"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4122535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TextBox 7"/>
          <p:cNvSpPr txBox="1"/>
          <p:nvPr/>
        </p:nvSpPr>
        <p:spPr>
          <a:xfrm>
            <a:off x="2526561" y="413543"/>
            <a:ext cx="3600400" cy="738664"/>
          </a:xfrm>
          <a:prstGeom prst="rect">
            <a:avLst/>
          </a:prstGeom>
          <a:noFill/>
        </p:spPr>
        <p:txBody>
          <a:bodyPr wrap="square" rtlCol="0">
            <a:spAutoFit/>
          </a:bodyPr>
          <a:lstStyle/>
          <a:p>
            <a:pPr algn="ctr"/>
            <a:r>
              <a:rPr lang="en-GB" sz="1600" dirty="0" smtClean="0"/>
              <a:t>The First Glorious Mystery</a:t>
            </a:r>
          </a:p>
          <a:p>
            <a:pPr algn="ctr"/>
            <a:r>
              <a:rPr lang="en-GB" sz="2600" b="1" u="sng" dirty="0" smtClean="0"/>
              <a:t>The Resurrection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818" y="1463723"/>
            <a:ext cx="4313886" cy="490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65409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967" y="684682"/>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8" name="TextBox 7"/>
          <p:cNvSpPr txBox="1"/>
          <p:nvPr/>
        </p:nvSpPr>
        <p:spPr>
          <a:xfrm>
            <a:off x="5114118"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27443252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TextBox 7"/>
          <p:cNvSpPr txBox="1"/>
          <p:nvPr/>
        </p:nvSpPr>
        <p:spPr>
          <a:xfrm>
            <a:off x="2526561" y="404664"/>
            <a:ext cx="3600400" cy="738664"/>
          </a:xfrm>
          <a:prstGeom prst="rect">
            <a:avLst/>
          </a:prstGeom>
          <a:noFill/>
        </p:spPr>
        <p:txBody>
          <a:bodyPr wrap="square" rtlCol="0">
            <a:spAutoFit/>
          </a:bodyPr>
          <a:lstStyle/>
          <a:p>
            <a:pPr algn="ctr"/>
            <a:r>
              <a:rPr lang="en-GB" sz="1600" dirty="0" smtClean="0"/>
              <a:t>The Second Glorious Mystery</a:t>
            </a:r>
          </a:p>
          <a:p>
            <a:pPr algn="ctr"/>
            <a:r>
              <a:rPr lang="en-GB" sz="2600" b="1" u="sng" dirty="0" smtClean="0"/>
              <a:t>The Ascension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818" y="1463724"/>
            <a:ext cx="4313886" cy="490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9727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967" y="684683"/>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8" name="TextBox 7"/>
          <p:cNvSpPr txBox="1"/>
          <p:nvPr/>
        </p:nvSpPr>
        <p:spPr>
          <a:xfrm>
            <a:off x="5114118"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27968295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TextBox 7"/>
          <p:cNvSpPr txBox="1"/>
          <p:nvPr/>
        </p:nvSpPr>
        <p:spPr>
          <a:xfrm>
            <a:off x="918780" y="404664"/>
            <a:ext cx="6815962" cy="738664"/>
          </a:xfrm>
          <a:prstGeom prst="rect">
            <a:avLst/>
          </a:prstGeom>
          <a:noFill/>
        </p:spPr>
        <p:txBody>
          <a:bodyPr wrap="square" rtlCol="0">
            <a:spAutoFit/>
          </a:bodyPr>
          <a:lstStyle/>
          <a:p>
            <a:pPr algn="ctr"/>
            <a:r>
              <a:rPr lang="en-GB" sz="1600" dirty="0" smtClean="0"/>
              <a:t>The Third Glorious Mystery</a:t>
            </a:r>
          </a:p>
          <a:p>
            <a:pPr algn="ctr"/>
            <a:r>
              <a:rPr lang="en-GB" sz="2600" b="1" u="sng" dirty="0" smtClean="0"/>
              <a:t>The Descent of the Holy Spirit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818" y="1463725"/>
            <a:ext cx="4313886" cy="486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5478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967" y="684683"/>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114118"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20924942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967" y="684682"/>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8" name="TextBox 7"/>
          <p:cNvSpPr txBox="1"/>
          <p:nvPr/>
        </p:nvSpPr>
        <p:spPr>
          <a:xfrm>
            <a:off x="5114118"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41705608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TextBox 7"/>
          <p:cNvSpPr txBox="1"/>
          <p:nvPr/>
        </p:nvSpPr>
        <p:spPr>
          <a:xfrm>
            <a:off x="2529553" y="476672"/>
            <a:ext cx="3600400" cy="738664"/>
          </a:xfrm>
          <a:prstGeom prst="rect">
            <a:avLst/>
          </a:prstGeom>
          <a:noFill/>
        </p:spPr>
        <p:txBody>
          <a:bodyPr wrap="square" rtlCol="0">
            <a:spAutoFit/>
          </a:bodyPr>
          <a:lstStyle/>
          <a:p>
            <a:pPr algn="ctr"/>
            <a:r>
              <a:rPr lang="en-GB" sz="1600" dirty="0" smtClean="0"/>
              <a:t>The Fourth Glorious Mystery</a:t>
            </a:r>
          </a:p>
          <a:p>
            <a:pPr algn="ctr"/>
            <a:r>
              <a:rPr lang="en-GB" sz="2600" b="1" u="sng" dirty="0" smtClean="0"/>
              <a:t>The Assumption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818" y="1463725"/>
            <a:ext cx="4319871" cy="485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0327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967" y="674378"/>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8" name="TextBox 7"/>
          <p:cNvSpPr txBox="1"/>
          <p:nvPr/>
        </p:nvSpPr>
        <p:spPr>
          <a:xfrm>
            <a:off x="5114118"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24667134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TextBox 7"/>
          <p:cNvSpPr txBox="1"/>
          <p:nvPr/>
        </p:nvSpPr>
        <p:spPr>
          <a:xfrm>
            <a:off x="436620" y="476672"/>
            <a:ext cx="7786266" cy="738664"/>
          </a:xfrm>
          <a:prstGeom prst="rect">
            <a:avLst/>
          </a:prstGeom>
          <a:noFill/>
        </p:spPr>
        <p:txBody>
          <a:bodyPr wrap="square" rtlCol="0">
            <a:spAutoFit/>
          </a:bodyPr>
          <a:lstStyle/>
          <a:p>
            <a:pPr algn="ctr"/>
            <a:r>
              <a:rPr lang="en-GB" sz="1600" dirty="0" smtClean="0"/>
              <a:t>The Fifth Glorious Mystery</a:t>
            </a:r>
          </a:p>
          <a:p>
            <a:pPr algn="ctr"/>
            <a:r>
              <a:rPr lang="en-GB" sz="2600" b="1" u="sng" dirty="0" smtClean="0"/>
              <a:t>The Crowning of Our Lady, Queen of Heaven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818" y="1463725"/>
            <a:ext cx="4319871" cy="483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0327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967" y="684683"/>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 </a:t>
            </a:r>
            <a:endParaRPr lang="en-GB" sz="2200" i="1"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8" name="TextBox 7"/>
          <p:cNvSpPr txBox="1"/>
          <p:nvPr/>
        </p:nvSpPr>
        <p:spPr>
          <a:xfrm>
            <a:off x="5114118"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9751034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967" y="684683"/>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4944" y="359998"/>
            <a:ext cx="4320480" cy="6278642"/>
          </a:xfrm>
          <a:prstGeom prst="rect">
            <a:avLst/>
          </a:prstGeom>
        </p:spPr>
        <p:txBody>
          <a:bodyPr wrap="square">
            <a:spAutoFit/>
          </a:bodyPr>
          <a:lstStyle/>
          <a:p>
            <a:r>
              <a:rPr lang="en-GB" sz="1600" dirty="0" smtClean="0"/>
              <a:t>Hail, Holy Queen Mother </a:t>
            </a:r>
            <a:r>
              <a:rPr lang="en-GB" sz="1600" dirty="0"/>
              <a:t>of Mercy, our life, our sweetness and our hope! </a:t>
            </a:r>
            <a:endParaRPr lang="en-GB" sz="1600" dirty="0" smtClean="0"/>
          </a:p>
          <a:p>
            <a:endParaRPr lang="en-GB" sz="1000" dirty="0" smtClean="0"/>
          </a:p>
          <a:p>
            <a:r>
              <a:rPr lang="en-GB" sz="1600" dirty="0" smtClean="0"/>
              <a:t>To </a:t>
            </a:r>
            <a:r>
              <a:rPr lang="en-GB" sz="1600" dirty="0"/>
              <a:t>thee do we cry, poor banished children of Eve; to thee do we send up our sighs, mourning and weeping in this vale of tears. </a:t>
            </a:r>
            <a:endParaRPr lang="en-GB" sz="1600" dirty="0" smtClean="0"/>
          </a:p>
          <a:p>
            <a:endParaRPr lang="en-GB" sz="1000" dirty="0"/>
          </a:p>
          <a:p>
            <a:r>
              <a:rPr lang="en-GB" sz="1600" dirty="0" smtClean="0"/>
              <a:t>Turn </a:t>
            </a:r>
            <a:r>
              <a:rPr lang="en-GB" sz="1600" dirty="0"/>
              <a:t>then, most gracious advocate, </a:t>
            </a:r>
            <a:r>
              <a:rPr lang="en-GB" sz="1600" dirty="0" err="1"/>
              <a:t>thine</a:t>
            </a:r>
            <a:r>
              <a:rPr lang="en-GB" sz="1600" dirty="0"/>
              <a:t> eyes of mercy toward us, and after this our exile, show unto us the blessed fruit of thy womb, Jesus. </a:t>
            </a:r>
            <a:endParaRPr lang="en-GB" sz="1600" dirty="0" smtClean="0"/>
          </a:p>
          <a:p>
            <a:endParaRPr lang="en-GB" sz="1000" dirty="0"/>
          </a:p>
          <a:p>
            <a:r>
              <a:rPr lang="en-GB" sz="1600" dirty="0" smtClean="0"/>
              <a:t>O </a:t>
            </a:r>
            <a:r>
              <a:rPr lang="en-GB" sz="1600" dirty="0"/>
              <a:t>clement, O loving, O sweet Virgin Mary! </a:t>
            </a:r>
            <a:endParaRPr lang="en-GB" sz="1600" dirty="0" smtClean="0"/>
          </a:p>
          <a:p>
            <a:endParaRPr lang="en-GB" sz="1000" dirty="0"/>
          </a:p>
          <a:p>
            <a:r>
              <a:rPr lang="en-GB" sz="1600" b="1" i="1" dirty="0" smtClean="0"/>
              <a:t>V: </a:t>
            </a:r>
            <a:r>
              <a:rPr lang="en-GB" sz="1600" b="1" i="1" dirty="0"/>
              <a:t>Pray for us, O Holy Mother of God. </a:t>
            </a:r>
            <a:endParaRPr lang="en-GB" sz="1600" b="1" i="1" dirty="0" smtClean="0"/>
          </a:p>
          <a:p>
            <a:r>
              <a:rPr lang="en-GB" sz="1600" b="1" dirty="0" smtClean="0"/>
              <a:t>R: </a:t>
            </a:r>
            <a:r>
              <a:rPr lang="en-GB" sz="1600" dirty="0"/>
              <a:t>That we may be made worthy of the promises of Christ</a:t>
            </a:r>
            <a:r>
              <a:rPr lang="en-GB" sz="1600" dirty="0" smtClean="0"/>
              <a:t>.</a:t>
            </a:r>
          </a:p>
          <a:p>
            <a:endParaRPr lang="en-GB" sz="1000" dirty="0" smtClean="0"/>
          </a:p>
          <a:p>
            <a:r>
              <a:rPr lang="en-GB" sz="1600" i="1" dirty="0" smtClean="0"/>
              <a:t>Let </a:t>
            </a:r>
            <a:r>
              <a:rPr lang="en-GB" sz="1600" i="1" dirty="0"/>
              <a:t>us </a:t>
            </a:r>
            <a:r>
              <a:rPr lang="en-GB" sz="1600" i="1" dirty="0" smtClean="0"/>
              <a:t>pray: </a:t>
            </a:r>
            <a:r>
              <a:rPr lang="en-GB" sz="1600" dirty="0"/>
              <a:t>O </a:t>
            </a:r>
            <a:r>
              <a:rPr lang="en-GB" sz="1600" dirty="0" smtClean="0"/>
              <a:t>God, </a:t>
            </a:r>
            <a:r>
              <a:rPr lang="en-GB" sz="1600" dirty="0"/>
              <a:t>whose only begotten Son, by His life, death, and resurrection, has purchased for us the rewards of eternal life, grant, we beseech Thee, that meditating upon these mysteries of the Most Holy Rosary of the Blessed Virgin Mary, we may imitate what they contain and obtain what they promise, through the same Christ Our Lord. </a:t>
            </a:r>
            <a:endParaRPr lang="en-GB" sz="1600" dirty="0" smtClean="0"/>
          </a:p>
          <a:p>
            <a:endParaRPr lang="en-GB" sz="1600" dirty="0"/>
          </a:p>
          <a:p>
            <a:r>
              <a:rPr lang="en-GB" sz="1600" dirty="0" smtClean="0"/>
              <a:t>Amen</a:t>
            </a:r>
            <a:r>
              <a:rPr lang="en-GB" sz="1600" dirty="0"/>
              <a:t>. </a:t>
            </a:r>
          </a:p>
        </p:txBody>
      </p:sp>
      <p:sp>
        <p:nvSpPr>
          <p:cNvPr id="7" name="TextBox 6"/>
          <p:cNvSpPr txBox="1"/>
          <p:nvPr/>
        </p:nvSpPr>
        <p:spPr>
          <a:xfrm>
            <a:off x="5063296" y="2564904"/>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Hail Holy Queen</a:t>
            </a:r>
          </a:p>
        </p:txBody>
      </p:sp>
    </p:spTree>
    <p:extLst>
      <p:ext uri="{BB962C8B-B14F-4D97-AF65-F5344CB8AC3E}">
        <p14:creationId xmlns:p14="http://schemas.microsoft.com/office/powerpoint/2010/main" val="2981274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endParaRPr lang="en-GB" sz="1600" dirty="0" smtClean="0"/>
          </a:p>
          <a:p>
            <a:pPr marL="0" indent="0">
              <a:buNone/>
            </a:pPr>
            <a:r>
              <a:rPr lang="en-GB" sz="1600" dirty="0" smtClean="0"/>
              <a:t>Bible Gateway, (2016) </a:t>
            </a:r>
            <a:r>
              <a:rPr lang="en-GB" sz="1600" i="1" dirty="0" smtClean="0"/>
              <a:t>Various Scripture Passages – New International Version.</a:t>
            </a:r>
            <a:r>
              <a:rPr lang="en-GB" sz="1600" dirty="0" smtClean="0"/>
              <a:t> [online] </a:t>
            </a:r>
            <a:r>
              <a:rPr lang="en-GB" sz="1600" dirty="0"/>
              <a:t>Available from: </a:t>
            </a:r>
            <a:r>
              <a:rPr lang="en-GB" sz="1600" dirty="0" smtClean="0">
                <a:hlinkClick r:id="rId3"/>
              </a:rPr>
              <a:t>www.biblegateway.com</a:t>
            </a:r>
            <a:r>
              <a:rPr lang="en-GB" sz="1600" dirty="0" smtClean="0"/>
              <a:t> [Accessed 03/03/16]</a:t>
            </a:r>
          </a:p>
          <a:p>
            <a:pPr marL="0" indent="0">
              <a:buNone/>
            </a:pPr>
            <a:endParaRPr lang="en-GB" sz="1600" dirty="0" smtClean="0"/>
          </a:p>
          <a:p>
            <a:pPr marL="0" indent="0">
              <a:buNone/>
            </a:pPr>
            <a:r>
              <a:rPr lang="en-GB" sz="1600" dirty="0" smtClean="0"/>
              <a:t>Catholic Tradition, (2016) </a:t>
            </a:r>
            <a:r>
              <a:rPr lang="en-GB" sz="1600" i="1" dirty="0" smtClean="0"/>
              <a:t>The Mysteries of the Rosary in Pictures</a:t>
            </a:r>
            <a:r>
              <a:rPr lang="en-GB" sz="1600" dirty="0" smtClean="0"/>
              <a:t> [online] Available from</a:t>
            </a:r>
            <a:r>
              <a:rPr lang="en-GB" sz="1600" dirty="0"/>
              <a:t>: </a:t>
            </a:r>
            <a:r>
              <a:rPr lang="en-GB" sz="1600" dirty="0">
                <a:hlinkClick r:id="rId4"/>
              </a:rPr>
              <a:t>http://</a:t>
            </a:r>
            <a:r>
              <a:rPr lang="en-GB" sz="1600" dirty="0" smtClean="0">
                <a:hlinkClick r:id="rId4"/>
              </a:rPr>
              <a:t>www.catholictradition.org/Children/mysteries-rosary.htm</a:t>
            </a:r>
            <a:r>
              <a:rPr lang="en-GB" sz="1600" dirty="0" smtClean="0"/>
              <a:t> [Accessed 03/03/16]</a:t>
            </a:r>
          </a:p>
          <a:p>
            <a:pPr marL="0" indent="0">
              <a:buNone/>
            </a:pPr>
            <a:endParaRPr lang="en-GB" sz="1600" dirty="0"/>
          </a:p>
          <a:p>
            <a:pPr marL="0" indent="0">
              <a:buNone/>
            </a:pPr>
            <a:r>
              <a:rPr lang="en-GB" sz="1600" dirty="0" smtClean="0"/>
              <a:t>How To Pray The Rosary Every Day, (2016) </a:t>
            </a:r>
            <a:r>
              <a:rPr lang="en-GB" sz="1600" i="1" dirty="0" smtClean="0"/>
              <a:t>Fruits of the Rosary </a:t>
            </a:r>
            <a:r>
              <a:rPr lang="en-GB" sz="1600" dirty="0" smtClean="0"/>
              <a:t>[online] Available from</a:t>
            </a:r>
            <a:r>
              <a:rPr lang="en-GB" sz="1600" dirty="0"/>
              <a:t>: </a:t>
            </a:r>
            <a:endParaRPr lang="en-GB" sz="1600" dirty="0" smtClean="0"/>
          </a:p>
          <a:p>
            <a:pPr marL="0" indent="0">
              <a:buNone/>
            </a:pPr>
            <a:r>
              <a:rPr lang="en-GB" sz="1600" dirty="0" smtClean="0">
                <a:hlinkClick r:id="rId5"/>
              </a:rPr>
              <a:t>http</a:t>
            </a:r>
            <a:r>
              <a:rPr lang="en-GB" sz="1600" dirty="0">
                <a:hlinkClick r:id="rId5"/>
              </a:rPr>
              <a:t>://</a:t>
            </a:r>
            <a:r>
              <a:rPr lang="en-GB" sz="1600" dirty="0" smtClean="0">
                <a:hlinkClick r:id="rId5"/>
              </a:rPr>
              <a:t>www.how-to-pray-the-rosary-everyday.com/fruits-of-the-rosary.html</a:t>
            </a:r>
            <a:r>
              <a:rPr lang="en-GB" sz="1600" dirty="0" smtClean="0"/>
              <a:t> [Accessed 03/03/16]</a:t>
            </a:r>
          </a:p>
          <a:p>
            <a:pPr marL="0" indent="0">
              <a:buNone/>
            </a:pPr>
            <a:endParaRPr lang="en-GB" sz="1600" dirty="0" smtClean="0"/>
          </a:p>
          <a:p>
            <a:pPr marL="0" indent="0">
              <a:buNone/>
            </a:pPr>
            <a:r>
              <a:rPr lang="en-GB" sz="1600" dirty="0"/>
              <a:t>Mary’s Touch, (2016) </a:t>
            </a:r>
            <a:r>
              <a:rPr lang="en-GB" sz="1600" i="1" dirty="0"/>
              <a:t>How to Pray the Rosary </a:t>
            </a:r>
            <a:r>
              <a:rPr lang="en-GB" sz="1600" dirty="0"/>
              <a:t>[online] Available from: </a:t>
            </a:r>
            <a:r>
              <a:rPr lang="en-GB" sz="1600" dirty="0">
                <a:hlinkClick r:id="rId6"/>
              </a:rPr>
              <a:t>http://www.marystouch.org/More/PraytheRosary.htm</a:t>
            </a:r>
            <a:r>
              <a:rPr lang="en-GB" sz="1600" dirty="0"/>
              <a:t> [Accessed 03/03/16]</a:t>
            </a:r>
          </a:p>
          <a:p>
            <a:pPr marL="0" indent="0">
              <a:buNone/>
            </a:pPr>
            <a:endParaRPr lang="en-GB" sz="1600" dirty="0"/>
          </a:p>
          <a:p>
            <a:pPr marL="0" indent="0">
              <a:buNone/>
            </a:pPr>
            <a:r>
              <a:rPr lang="en-GB" sz="1600" dirty="0" smtClean="0"/>
              <a:t>Rosary Centre, (2016) </a:t>
            </a:r>
            <a:r>
              <a:rPr lang="en-GB" sz="1600" i="1" dirty="0" smtClean="0"/>
              <a:t>How To Pray the Rosary </a:t>
            </a:r>
            <a:r>
              <a:rPr lang="en-GB" sz="1600" dirty="0" smtClean="0"/>
              <a:t>[online] Available from: </a:t>
            </a:r>
          </a:p>
          <a:p>
            <a:pPr marL="0" indent="0">
              <a:buNone/>
            </a:pPr>
            <a:r>
              <a:rPr lang="en-GB" sz="1600" dirty="0" smtClean="0">
                <a:hlinkClick r:id="rId7"/>
              </a:rPr>
              <a:t>http</a:t>
            </a:r>
            <a:r>
              <a:rPr lang="en-GB" sz="1600" dirty="0">
                <a:hlinkClick r:id="rId7"/>
              </a:rPr>
              <a:t>://</a:t>
            </a:r>
            <a:r>
              <a:rPr lang="en-GB" sz="1600" dirty="0" smtClean="0">
                <a:hlinkClick r:id="rId7"/>
              </a:rPr>
              <a:t>www.rosary-center.org/howto.htm#loaded</a:t>
            </a:r>
            <a:r>
              <a:rPr lang="en-GB" sz="1600" dirty="0" smtClean="0"/>
              <a:t> [Accessed 03/03/16]</a:t>
            </a:r>
          </a:p>
          <a:p>
            <a:pPr marL="0" indent="0">
              <a:buNone/>
            </a:pPr>
            <a:endParaRPr lang="en-GB" sz="1600" dirty="0" smtClean="0"/>
          </a:p>
          <a:p>
            <a:pPr marL="0" indent="0">
              <a:buNone/>
            </a:pPr>
            <a:r>
              <a:rPr lang="en-GB" sz="1600" dirty="0"/>
              <a:t>The Holy See, (2016) </a:t>
            </a:r>
            <a:r>
              <a:rPr lang="en-GB" sz="1600" i="1" dirty="0"/>
              <a:t>The Catechism of the Catholic Church: Mary - Mother of Christ, Mother of the Church</a:t>
            </a:r>
            <a:r>
              <a:rPr lang="en-GB" sz="1600" dirty="0"/>
              <a:t> [online] Available from: </a:t>
            </a:r>
            <a:r>
              <a:rPr lang="en-GB" sz="1600" dirty="0">
                <a:hlinkClick r:id="rId8"/>
              </a:rPr>
              <a:t>http://www.vatican.va/archive/ccc_css/archive/catechism/p123a9p6.htm</a:t>
            </a:r>
            <a:r>
              <a:rPr lang="en-GB" sz="1600" dirty="0"/>
              <a:t> </a:t>
            </a:r>
            <a:r>
              <a:rPr lang="en-GB" sz="1600" dirty="0" smtClean="0"/>
              <a:t>[Accessed 03/03/16]</a:t>
            </a:r>
            <a:endParaRPr lang="en-GB" sz="1600" dirty="0"/>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000" dirty="0"/>
          </a:p>
        </p:txBody>
      </p:sp>
    </p:spTree>
    <p:extLst>
      <p:ext uri="{BB962C8B-B14F-4D97-AF65-F5344CB8AC3E}">
        <p14:creationId xmlns:p14="http://schemas.microsoft.com/office/powerpoint/2010/main" val="2031531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2892904" y="427891"/>
            <a:ext cx="2880320" cy="984885"/>
          </a:xfrm>
          <a:prstGeom prst="rect">
            <a:avLst/>
          </a:prstGeom>
          <a:noFill/>
        </p:spPr>
        <p:txBody>
          <a:bodyPr wrap="square" rtlCol="0">
            <a:spAutoFit/>
          </a:bodyPr>
          <a:lstStyle/>
          <a:p>
            <a:pPr algn="ctr"/>
            <a:r>
              <a:rPr lang="en-GB" sz="1600" dirty="0" smtClean="0"/>
              <a:t>The First Joyful Mystery</a:t>
            </a:r>
          </a:p>
          <a:p>
            <a:pPr algn="ctr"/>
            <a:r>
              <a:rPr lang="en-GB" sz="2600" b="1" u="sng" dirty="0" smtClean="0"/>
              <a:t>The Annunciation</a:t>
            </a:r>
          </a:p>
          <a:p>
            <a:pPr algn="ctr"/>
            <a:endParaRPr lang="en-GB" sz="1600" i="1" dirty="0" smtClean="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820" y="1412775"/>
            <a:ext cx="4392488" cy="5048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6384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032" y="684683"/>
            <a:ext cx="45529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85" y="1991216"/>
            <a:ext cx="3889075" cy="3016210"/>
          </a:xfrm>
          <a:prstGeom prst="rect">
            <a:avLst/>
          </a:prstGeom>
        </p:spPr>
        <p:txBody>
          <a:bodyPr wrap="square">
            <a:spAutoFit/>
          </a:bodyPr>
          <a:lstStyle/>
          <a:p>
            <a:endParaRPr lang="en-GB" sz="1400" dirty="0"/>
          </a:p>
          <a:p>
            <a:r>
              <a:rPr lang="en-GB" sz="2200" i="1" dirty="0"/>
              <a:t>Glory be to the Father, and to the Son, and to the Holy Spirit</a:t>
            </a:r>
            <a:r>
              <a:rPr lang="en-GB" sz="2200" dirty="0"/>
              <a:t>. </a:t>
            </a:r>
            <a:endParaRPr lang="en-GB" sz="2200" dirty="0" smtClean="0"/>
          </a:p>
          <a:p>
            <a:endParaRPr lang="en-GB" sz="2200" dirty="0"/>
          </a:p>
          <a:p>
            <a:r>
              <a:rPr lang="en-GB" sz="2200" dirty="0" smtClean="0"/>
              <a:t>As </a:t>
            </a:r>
            <a:r>
              <a:rPr lang="en-GB" sz="2200" dirty="0"/>
              <a:t>it was in the beginning, is now, and ever shall be, world without end. </a:t>
            </a:r>
            <a:endParaRPr lang="en-GB" sz="2200" dirty="0" smtClean="0"/>
          </a:p>
          <a:p>
            <a:endParaRPr lang="en-GB" sz="2200" dirty="0"/>
          </a:p>
          <a:p>
            <a:r>
              <a:rPr lang="en-GB" sz="2200" dirty="0" smtClean="0"/>
              <a:t>Amen</a:t>
            </a:r>
            <a:r>
              <a:rPr lang="en-GB" sz="2200" dirty="0"/>
              <a:t>. </a:t>
            </a:r>
          </a:p>
        </p:txBody>
      </p:sp>
      <p:sp>
        <p:nvSpPr>
          <p:cNvPr id="6" name="TextBox 5"/>
          <p:cNvSpPr txBox="1"/>
          <p:nvPr/>
        </p:nvSpPr>
        <p:spPr>
          <a:xfrm>
            <a:off x="5096183" y="2636912"/>
            <a:ext cx="3186648" cy="738664"/>
          </a:xfrm>
          <a:prstGeom prst="rect">
            <a:avLst/>
          </a:prstGeom>
          <a:noFill/>
        </p:spPr>
        <p:txBody>
          <a:bodyPr wrap="square" rtlCol="0">
            <a:spAutoFit/>
          </a:bodyPr>
          <a:lstStyle/>
          <a:p>
            <a:pPr algn="ctr"/>
            <a:r>
              <a:rPr lang="en-GB" sz="1600" i="1" dirty="0" smtClean="0"/>
              <a:t>Say the…</a:t>
            </a:r>
          </a:p>
          <a:p>
            <a:pPr algn="ctr"/>
            <a:r>
              <a:rPr lang="en-GB" sz="2600" dirty="0" smtClean="0"/>
              <a:t>Glory be to the Father</a:t>
            </a:r>
          </a:p>
        </p:txBody>
      </p:sp>
    </p:spTree>
    <p:extLst>
      <p:ext uri="{BB962C8B-B14F-4D97-AF65-F5344CB8AC3E}">
        <p14:creationId xmlns:p14="http://schemas.microsoft.com/office/powerpoint/2010/main" val="2324658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6" name="TextBox 5"/>
          <p:cNvSpPr txBox="1"/>
          <p:nvPr/>
        </p:nvSpPr>
        <p:spPr>
          <a:xfrm>
            <a:off x="2902523" y="427890"/>
            <a:ext cx="2880320" cy="984885"/>
          </a:xfrm>
          <a:prstGeom prst="rect">
            <a:avLst/>
          </a:prstGeom>
          <a:noFill/>
        </p:spPr>
        <p:txBody>
          <a:bodyPr wrap="square" rtlCol="0">
            <a:spAutoFit/>
          </a:bodyPr>
          <a:lstStyle/>
          <a:p>
            <a:pPr algn="ctr"/>
            <a:r>
              <a:rPr lang="en-GB" sz="1600" dirty="0" smtClean="0"/>
              <a:t>The Second Joyful Mystery</a:t>
            </a:r>
          </a:p>
          <a:p>
            <a:pPr algn="ctr"/>
            <a:r>
              <a:rPr lang="en-GB" sz="2600" b="1" u="sng" dirty="0" smtClean="0"/>
              <a:t>The Visitation</a:t>
            </a:r>
          </a:p>
          <a:p>
            <a:pPr algn="ctr"/>
            <a:endParaRPr lang="en-GB" sz="1600" i="1" dirty="0" smtClean="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058" y="1412775"/>
            <a:ext cx="4373250" cy="5039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5912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1631</TotalTime>
  <Words>5093</Words>
  <Application>Microsoft Office PowerPoint</Application>
  <PresentationFormat>On-screen Show (4:3)</PresentationFormat>
  <Paragraphs>936</Paragraphs>
  <Slides>66</Slides>
  <Notes>66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66</vt:i4>
      </vt:variant>
    </vt:vector>
  </HeadingPairs>
  <TitlesOfParts>
    <vt:vector size="69" baseType="lpstr">
      <vt:lpstr>Arial</vt:lpstr>
      <vt:lpstr>Calibri</vt:lpstr>
      <vt:lpstr>Office Theme</vt:lpstr>
      <vt:lpstr>The Holy Rosary</vt:lpstr>
      <vt:lpstr>The Joyful Mysteries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Luminous Mysteries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Sorrowful Mysteries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Glorious Mysteries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Glasgow City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McKerrall, S  ( St. Benedict's Primary )</dc:creator>
  <cp:lastModifiedBy>primaryre</cp:lastModifiedBy>
  <cp:revision>97</cp:revision>
  <dcterms:created xsi:type="dcterms:W3CDTF">2015-08-27T07:55:46Z</dcterms:created>
  <dcterms:modified xsi:type="dcterms:W3CDTF">2016-03-16T14:10:48Z</dcterms:modified>
</cp:coreProperties>
</file>