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151AB-42CA-6849-B8BC-7DC0AB070825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C757-B8C8-8146-9436-4B00929F3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brackets include the original motto. It was later reduced to what is currently on the coat of arms. The Word referred to is the Word of</a:t>
            </a:r>
            <a:r>
              <a:rPr lang="en-US" baseline="0" dirty="0" smtClean="0"/>
              <a:t> God.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C757-B8C8-8146-9436-4B00929F38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E408-7ADA-47EB-B11B-4835C66BBF5A}" type="datetime1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Farmington Trust: Caroline Pitcathley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905B-AF69-054D-8777-D0322105C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90D0-487B-4994-9339-3A401B9A0219}" type="datetime1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Farmington Trust: Caroline Pitcathley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905B-AF69-054D-8777-D0322105C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4EF0-41D1-4C02-8CFF-F0255A686B0D}" type="datetime1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Farmington Trust: Caroline Pitcathley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905B-AF69-054D-8777-D0322105C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A12B-B5CE-4F09-8955-13E29CE40F81}" type="datetime1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Farmington Trust: Caroline Pitcathley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905B-AF69-054D-8777-D0322105C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E9A2-03C0-4BBD-8A46-9E57490AF651}" type="datetime1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Farmington Trust: Caroline Pitcathley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905B-AF69-054D-8777-D0322105C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FDB2-D65D-4A3E-99FD-E9123AAFCD0C}" type="datetime1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Farmington Trust: Caroline Pitcathley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905B-AF69-054D-8777-D0322105C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CB11-8D78-41D4-883F-7E001A980010}" type="datetime1">
              <a:rPr lang="en-US" smtClean="0"/>
              <a:t>9/20/2012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Farmington Trust: Caroline Pitcathley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905B-AF69-054D-8777-D0322105C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E092E-FCFD-4C79-B91E-F7DFB35331CC}" type="datetime1">
              <a:rPr lang="en-US" smtClean="0"/>
              <a:t>9/20/2012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Farmington Trust: Caroline Pitcathley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905B-AF69-054D-8777-D0322105C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BC73-C5C0-47FF-B5D8-633EA1929058}" type="datetime1">
              <a:rPr lang="en-US" smtClean="0"/>
              <a:t>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Farmington Trust: Caroline Pitcathley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905B-AF69-054D-8777-D0322105C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3551-7B7E-4990-935D-188D21A64AA8}" type="datetime1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Farmington Trust: Caroline Pitcathley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905B-AF69-054D-8777-D0322105C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54EF-63DC-4432-840F-17819B59B3F2}" type="datetime1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Farmington Trust: Caroline Pitcathley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905B-AF69-054D-8777-D0322105C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DAB57-8579-4740-9C26-7E5A40674B6B}" type="datetime1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Farmington Trust: Caroline Pitcathley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3905B-AF69-054D-8777-D0322105C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St. Kentigern (Mungo)</a:t>
            </a:r>
            <a:br>
              <a:rPr lang="en-US" dirty="0" smtClean="0"/>
            </a:br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0781"/>
            <a:ext cx="6400800" cy="327801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Key date: 13 January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Died 612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Bishop of Strathclyde.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Started the legend that gives Glasgow its arms of ring and fish.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Farmington Trust: Caroline </a:t>
            </a:r>
            <a:r>
              <a:rPr lang="en-US" dirty="0" err="1" smtClean="0"/>
              <a:t>Pitcathley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29406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en-US" sz="4500" dirty="0" smtClean="0"/>
              <a:t>Glasgow</a:t>
            </a:r>
            <a:endParaRPr lang="en-US" sz="4500" dirty="0"/>
          </a:p>
        </p:txBody>
      </p:sp>
      <p:pic>
        <p:nvPicPr>
          <p:cNvPr id="5" name="Picture Placeholder 4" descr="Glasgow coatofarms010g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-16667" r="-16667"/>
          <a:stretch>
            <a:fillRect/>
          </a:stretch>
        </p:blipFill>
        <p:spPr>
          <a:xfrm>
            <a:off x="238351" y="1617260"/>
            <a:ext cx="5486400" cy="41148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12954" y="1617260"/>
            <a:ext cx="3308382" cy="4479522"/>
          </a:xfrm>
        </p:spPr>
        <p:txBody>
          <a:bodyPr>
            <a:noAutofit/>
          </a:bodyPr>
          <a:lstStyle/>
          <a:p>
            <a:r>
              <a:rPr lang="en-US" sz="3200" dirty="0"/>
              <a:t>There's the tree that never grew,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There's </a:t>
            </a:r>
            <a:r>
              <a:rPr lang="en-US" sz="3200" dirty="0"/>
              <a:t>the bird that never flew,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There's </a:t>
            </a:r>
            <a:r>
              <a:rPr lang="en-US" sz="3200" dirty="0"/>
              <a:t>the fish that never swam,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There's </a:t>
            </a:r>
            <a:r>
              <a:rPr lang="en-US" sz="3200" dirty="0"/>
              <a:t>the bell that never rang.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Farmington Trust: Caroline Pitcathley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6"/>
            <a:ext cx="8229600" cy="24922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you give a feast, invite the poor, the crippled, the lame and the blind.</a:t>
            </a:r>
            <a:br>
              <a:rPr lang="en-US" dirty="0" smtClean="0"/>
            </a:br>
            <a:r>
              <a:rPr lang="en-US" dirty="0" smtClean="0"/>
              <a:t>Luke 14:13</a:t>
            </a:r>
            <a:br>
              <a:rPr lang="en-US" dirty="0" smtClean="0"/>
            </a:br>
            <a:r>
              <a:rPr lang="en-US" dirty="0" smtClean="0"/>
              <a:t>Think about the picture.</a:t>
            </a:r>
            <a:endParaRPr lang="en-US" dirty="0"/>
          </a:p>
        </p:txBody>
      </p:sp>
      <p:pic>
        <p:nvPicPr>
          <p:cNvPr id="5" name="Content Placeholder 4" descr="Jesus poor Street Children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3909" r="-13909"/>
          <a:stretch>
            <a:fillRect/>
          </a:stretch>
        </p:blipFill>
        <p:spPr>
          <a:xfrm>
            <a:off x="457200" y="2766848"/>
            <a:ext cx="7798112" cy="340127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Farmington Trust: Caroline Pitcathley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174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5556" dirty="0" smtClean="0"/>
              <a:t>The picture and the quotation from the Bible give us a clue about how Kentigern lived.</a:t>
            </a:r>
            <a:br>
              <a:rPr lang="en-US" sz="5556" dirty="0" smtClean="0"/>
            </a:br>
            <a:r>
              <a:rPr lang="en-US" sz="5556" dirty="0" smtClean="0"/>
              <a:t>Do you think he was popular?</a:t>
            </a:r>
            <a:br>
              <a:rPr lang="en-US" sz="5556" dirty="0" smtClean="0"/>
            </a:br>
            <a:r>
              <a:rPr lang="en-US" sz="5556" dirty="0" smtClean="0"/>
              <a:t>Do you think he was loved?</a:t>
            </a:r>
            <a:br>
              <a:rPr lang="en-US" sz="5556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Farmington Trust: Caroline Pitcathley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29406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en-US" sz="4500" dirty="0" smtClean="0"/>
              <a:t>Glasgow</a:t>
            </a:r>
            <a:endParaRPr lang="en-US" sz="4500" dirty="0"/>
          </a:p>
        </p:txBody>
      </p:sp>
      <p:pic>
        <p:nvPicPr>
          <p:cNvPr id="5" name="Picture Placeholder 4" descr="Glasgow coatofarms010g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-16667" r="-16667"/>
          <a:stretch>
            <a:fillRect/>
          </a:stretch>
        </p:blipFill>
        <p:spPr>
          <a:xfrm>
            <a:off x="238351" y="1617260"/>
            <a:ext cx="5486400" cy="41148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12954" y="1617260"/>
            <a:ext cx="3308382" cy="4479522"/>
          </a:xfrm>
        </p:spPr>
        <p:txBody>
          <a:bodyPr>
            <a:noAutofit/>
          </a:bodyPr>
          <a:lstStyle/>
          <a:p>
            <a:r>
              <a:rPr lang="en-US" sz="3200" dirty="0" smtClean="0"/>
              <a:t>Who do you think is at the top of Glasgow’s coat of arms? All of the symbols on the arms are connected to this person.</a:t>
            </a:r>
            <a:endParaRPr lang="en-US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Farmington Trust: Caroline Pitcathley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29406"/>
            <a:ext cx="5486400" cy="1287854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Let Glasgow flourish (</a:t>
            </a:r>
            <a:r>
              <a:rPr lang="en-US" sz="3200" i="1" dirty="0" smtClean="0"/>
              <a:t>by the preaching of the Word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pic>
        <p:nvPicPr>
          <p:cNvPr id="5" name="Picture Placeholder 4" descr="Glasgow coatofarms010g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-16667" r="-16667"/>
          <a:stretch>
            <a:fillRect/>
          </a:stretch>
        </p:blipFill>
        <p:spPr>
          <a:xfrm>
            <a:off x="238351" y="1617260"/>
            <a:ext cx="5486400" cy="41148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12954" y="1617260"/>
            <a:ext cx="3308382" cy="447952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Look at the coat of arms.</a:t>
            </a:r>
          </a:p>
          <a:p>
            <a:r>
              <a:rPr lang="en-US" sz="2400" b="1" dirty="0" smtClean="0"/>
              <a:t>There are three words at the bottom. These form the motto of the City of Glasgow.</a:t>
            </a:r>
          </a:p>
          <a:p>
            <a:r>
              <a:rPr lang="en-US" sz="2400" b="1" dirty="0" smtClean="0"/>
              <a:t>In what way are the words at the top different?</a:t>
            </a:r>
          </a:p>
          <a:p>
            <a:r>
              <a:rPr lang="en-US" sz="2400" b="1" dirty="0" smtClean="0"/>
              <a:t>Why do you think this is?</a:t>
            </a:r>
          </a:p>
          <a:p>
            <a:endParaRPr lang="en-US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Farmington Trust: Caroline Pitcathley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2289"/>
            <a:ext cx="7772400" cy="2748161"/>
          </a:xfrm>
        </p:spPr>
        <p:txBody>
          <a:bodyPr>
            <a:normAutofit fontScale="90000"/>
          </a:bodyPr>
          <a:lstStyle/>
          <a:p>
            <a:r>
              <a:rPr lang="en-US" dirty="0"/>
              <a:t>There's the tree that never grew, There's the bird that never flew, There's the fish that never swam, There's the bell that never rang.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These are the stories and legends associated with Glasgow’s coat of arms.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Farmington Trust: Caroline Pitcathley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29406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There's the tree that never grew.</a:t>
            </a:r>
            <a:endParaRPr lang="en-US" sz="2800" dirty="0"/>
          </a:p>
        </p:txBody>
      </p:sp>
      <p:pic>
        <p:nvPicPr>
          <p:cNvPr id="5" name="Picture Placeholder 4" descr="Glasgow coatofarms010g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-16667" r="-16667"/>
          <a:stretch>
            <a:fillRect/>
          </a:stretch>
        </p:blipFill>
        <p:spPr>
          <a:xfrm>
            <a:off x="238351" y="1831991"/>
            <a:ext cx="3621428" cy="336529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9017" y="1011896"/>
            <a:ext cx="4862319" cy="5200638"/>
          </a:xfrm>
        </p:spPr>
        <p:txBody>
          <a:bodyPr>
            <a:noAutofit/>
          </a:bodyPr>
          <a:lstStyle/>
          <a:p>
            <a:r>
              <a:rPr lang="en-US" sz="2400" b="1" dirty="0"/>
              <a:t>The tree in the coat of arms is</a:t>
            </a:r>
            <a:r>
              <a:rPr lang="en-US" sz="2400" b="1" dirty="0" smtClean="0"/>
              <a:t> now a </a:t>
            </a:r>
            <a:r>
              <a:rPr lang="en-US" sz="2400" b="1" dirty="0"/>
              <a:t>sturdy oak tree, but it started out as a branch of a hazel tree. The legend says that </a:t>
            </a:r>
            <a:r>
              <a:rPr lang="en-US" sz="2400" b="1" dirty="0" smtClean="0"/>
              <a:t>St. </a:t>
            </a:r>
            <a:r>
              <a:rPr lang="en-US" sz="2400" b="1" dirty="0"/>
              <a:t>Mungo was in charge of a holy fire in </a:t>
            </a:r>
            <a:r>
              <a:rPr lang="en-US" sz="2400" b="1" dirty="0" smtClean="0"/>
              <a:t>St. </a:t>
            </a:r>
            <a:r>
              <a:rPr lang="en-US" sz="2400" b="1" dirty="0"/>
              <a:t>Serf's Monastery and fell asleep. Some boys who were envious of his favoured position with St Serf put out the fire. But </a:t>
            </a:r>
            <a:r>
              <a:rPr lang="en-US" sz="2400" b="1" dirty="0" smtClean="0"/>
              <a:t>St. </a:t>
            </a:r>
            <a:r>
              <a:rPr lang="en-US" sz="2400" b="1" dirty="0"/>
              <a:t>Mungo broke off some frozen branches from a hazel tree and, by praying over them, caused them to burst into flames.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932376" y="2035687"/>
            <a:ext cx="2513008" cy="233926"/>
          </a:xfrm>
          <a:prstGeom prst="straightConnector1">
            <a:avLst/>
          </a:prstGeom>
          <a:ln>
            <a:tailEnd type="arrow"/>
          </a:ln>
          <a:effectLst>
            <a:glow rad="101600">
              <a:srgbClr val="FF6600">
                <a:alpha val="75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Farmington Trust: Caroline Pitcathley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29405"/>
            <a:ext cx="5486400" cy="890537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There's the bird that never flew.</a:t>
            </a:r>
            <a:endParaRPr lang="en-US" sz="3200" dirty="0"/>
          </a:p>
        </p:txBody>
      </p:sp>
      <p:pic>
        <p:nvPicPr>
          <p:cNvPr id="5" name="Picture Placeholder 4" descr="Glasgow coatofarms010g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-16667" r="-16667"/>
          <a:stretch>
            <a:fillRect/>
          </a:stretch>
        </p:blipFill>
        <p:spPr>
          <a:xfrm>
            <a:off x="238351" y="1617260"/>
            <a:ext cx="5486400" cy="41148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12954" y="1219942"/>
            <a:ext cx="3308382" cy="487684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Can you find the bird?</a:t>
            </a:r>
          </a:p>
          <a:p>
            <a:r>
              <a:rPr lang="en-US" sz="2400" b="1" dirty="0"/>
              <a:t>This commemorates a wild robin which was tamed by </a:t>
            </a:r>
            <a:r>
              <a:rPr lang="en-US" sz="2400" b="1" dirty="0" smtClean="0"/>
              <a:t>St. </a:t>
            </a:r>
            <a:r>
              <a:rPr lang="en-US" sz="2400" b="1" dirty="0"/>
              <a:t>Serf and which was accidentally killed. </a:t>
            </a:r>
            <a:r>
              <a:rPr lang="en-US" sz="2400" b="1" dirty="0" smtClean="0"/>
              <a:t>St. </a:t>
            </a:r>
            <a:r>
              <a:rPr lang="en-US" sz="2400" b="1" dirty="0"/>
              <a:t>Mungo was blamed for the death but he is said to have taken the dead bird, prayed over it and it was restored to life.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Farmington Trust: Caroline Pitcathley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29406"/>
            <a:ext cx="5486400" cy="656575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There's the fish that never swam.</a:t>
            </a:r>
            <a:endParaRPr lang="en-US" sz="2800" dirty="0"/>
          </a:p>
        </p:txBody>
      </p:sp>
      <p:pic>
        <p:nvPicPr>
          <p:cNvPr id="5" name="Picture Placeholder 4" descr="Glasgow coatofarms010g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-16667" r="-16667"/>
          <a:stretch>
            <a:fillRect/>
          </a:stretch>
        </p:blipFill>
        <p:spPr>
          <a:xfrm>
            <a:off x="119584" y="329406"/>
            <a:ext cx="1231224" cy="92341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5196" y="1252824"/>
            <a:ext cx="7686140" cy="5047428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Kentigern had been away from Scotland. This story comes from the time when he came back. The king at that time was very angry with his wife. She had given a precious ring of his to another man. The king grabbed the ring back and threw it into the river in a temper.</a:t>
            </a:r>
          </a:p>
          <a:p>
            <a:r>
              <a:rPr lang="en-US" sz="2400" b="1" dirty="0" smtClean="0"/>
              <a:t>‘Bring back my ring in three days,’ he yelled. ‘Or else…!’</a:t>
            </a:r>
          </a:p>
          <a:p>
            <a:r>
              <a:rPr lang="en-US" sz="2400" b="1" dirty="0" smtClean="0"/>
              <a:t>The queen was very upset. How would she get the ring back? </a:t>
            </a:r>
          </a:p>
          <a:p>
            <a:r>
              <a:rPr lang="en-US" sz="2400" b="1" dirty="0" smtClean="0"/>
              <a:t>Bishop Kentigern heard all about it, and knew the queen was sorry. He told her not to worry and…he produced the selfsame ring. One of his monks had caught a lovely salmon and, on cutting it open to clean it, had discovered the missing ring inside.  </a:t>
            </a:r>
            <a:endParaRPr lang="en-US" sz="24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Farmington Trust: Caroline Pitcathley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600</Words>
  <Application>Microsoft Office PowerPoint</Application>
  <PresentationFormat>On-screen Show (4:3)</PresentationFormat>
  <Paragraphs>43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St. Kentigern (Mungo) Facts</vt:lpstr>
      <vt:lpstr>When you give a feast, invite the poor, the crippled, the lame and the blind. Luke 14:13 Think about the picture.</vt:lpstr>
      <vt:lpstr>  The picture and the quotation from the Bible give us a clue about how Kentigern lived. Do you think he was popular? Do you think he was loved?   </vt:lpstr>
      <vt:lpstr>Glasgow</vt:lpstr>
      <vt:lpstr>Let Glasgow flourish (by the preaching of the Word)</vt:lpstr>
      <vt:lpstr>There's the tree that never grew, There's the bird that never flew, There's the fish that never swam, There's the bell that never rang.</vt:lpstr>
      <vt:lpstr>There's the tree that never grew.</vt:lpstr>
      <vt:lpstr>There's the bird that never flew.</vt:lpstr>
      <vt:lpstr>There's the fish that never swam.</vt:lpstr>
      <vt:lpstr>Glasgow</vt:lpstr>
    </vt:vector>
  </TitlesOfParts>
  <Company>SJB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Kentigern (Mungo) Facts</dc:title>
  <dc:creator>Caroline Pitcathley</dc:creator>
  <cp:lastModifiedBy>Hutchies</cp:lastModifiedBy>
  <cp:revision>2</cp:revision>
  <dcterms:created xsi:type="dcterms:W3CDTF">2012-09-04T13:24:46Z</dcterms:created>
  <dcterms:modified xsi:type="dcterms:W3CDTF">2012-09-20T13:52:01Z</dcterms:modified>
</cp:coreProperties>
</file>