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2" r:id="rId2"/>
    <p:sldId id="28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788888-BED5-4730-9BA5-A55386463359}" type="datetimeFigureOut">
              <a:rPr lang="en-GB" smtClean="0"/>
              <a:t>16/03/2016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2833F-7EAA-4671-B771-C9294DF8051F}" type="slidenum">
              <a:rPr lang="en-GB" smtClean="0"/>
              <a:t>‹#›</a:t>
            </a:fld>
            <a:endParaRPr lang="en-GB"/>
          </a:p>
        </p:txBody>
      </p:sp>
    </p:spTree>
    <p:extLst>
      <p:ext uri="{BB962C8B-B14F-4D97-AF65-F5344CB8AC3E}">
        <p14:creationId xmlns:p14="http://schemas.microsoft.com/office/powerpoint/2010/main" val="245092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46B6C-9CC2-4A19-BD7B-FC3D9901333B}" type="datetimeFigureOut">
              <a:rPr lang="en-GB" smtClean="0"/>
              <a:t>16/03/2016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056DF-20F5-4836-A714-269401857878}" type="slidenum">
              <a:rPr lang="en-GB" smtClean="0"/>
              <a:t>‹#›</a:t>
            </a:fld>
            <a:endParaRPr lang="en-GB"/>
          </a:p>
        </p:txBody>
      </p:sp>
    </p:spTree>
    <p:extLst>
      <p:ext uri="{BB962C8B-B14F-4D97-AF65-F5344CB8AC3E}">
        <p14:creationId xmlns:p14="http://schemas.microsoft.com/office/powerpoint/2010/main" val="390422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luke+23:33-448&amp;version=NIV#fen-NIV-25982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john19:25-27&amp;version=NIV#fen-NIV-26852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The Stations of the Cross are a 14-step Catholic devotion that commemorates Jesus Christ's last day on Earth as a man. The 14 devotions, or stations, focus on specific events of His last day, beginning with His condemnation. The stations are commonly used as a mini pilgrimage as the </a:t>
            </a:r>
            <a:r>
              <a:rPr lang="en-GB" sz="1000" dirty="0" smtClean="0">
                <a:latin typeface="Arial" panose="020B0604020202020204" pitchFamily="34" charset="0"/>
                <a:cs typeface="Arial" panose="020B0604020202020204" pitchFamily="34" charset="0"/>
              </a:rPr>
              <a:t>class moves </a:t>
            </a:r>
            <a:r>
              <a:rPr lang="en-GB" sz="1000" dirty="0">
                <a:latin typeface="Arial" panose="020B0604020202020204" pitchFamily="34" charset="0"/>
                <a:cs typeface="Arial" panose="020B0604020202020204" pitchFamily="34" charset="0"/>
              </a:rPr>
              <a:t>from station to station. At each station, the </a:t>
            </a:r>
            <a:r>
              <a:rPr lang="en-GB" sz="1000" dirty="0" smtClean="0">
                <a:latin typeface="Arial" panose="020B0604020202020204" pitchFamily="34" charset="0"/>
                <a:cs typeface="Arial" panose="020B0604020202020204" pitchFamily="34" charset="0"/>
              </a:rPr>
              <a:t>class recalls </a:t>
            </a:r>
            <a:r>
              <a:rPr lang="en-GB" sz="1000" dirty="0">
                <a:latin typeface="Arial" panose="020B0604020202020204" pitchFamily="34" charset="0"/>
                <a:cs typeface="Arial" panose="020B0604020202020204" pitchFamily="34" charset="0"/>
              </a:rPr>
              <a:t>and meditates on a specific event from Christ's last day. Specific prayers are recited, then the </a:t>
            </a:r>
            <a:r>
              <a:rPr lang="en-GB" sz="1000" dirty="0" smtClean="0">
                <a:latin typeface="Arial" panose="020B0604020202020204" pitchFamily="34" charset="0"/>
                <a:cs typeface="Arial" panose="020B0604020202020204" pitchFamily="34" charset="0"/>
              </a:rPr>
              <a:t>class moves </a:t>
            </a:r>
            <a:r>
              <a:rPr lang="en-GB" sz="1000" dirty="0">
                <a:latin typeface="Arial" panose="020B0604020202020204" pitchFamily="34" charset="0"/>
                <a:cs typeface="Arial" panose="020B0604020202020204" pitchFamily="34" charset="0"/>
              </a:rPr>
              <a:t>to the next station until all 14 are complete</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Stations of the Cross are commonly found in churches as a series of 14 small icons or images. They can also appear in church yards arranged along paths. The stations are most commonly prayed during Lent on Wednesdays and Fridays, and especially on Good Friday, the day of the year upon which the events actually occurred</a:t>
            </a:r>
            <a:r>
              <a:rPr lang="en-GB" sz="1000" dirty="0" smtClean="0">
                <a:latin typeface="Arial" panose="020B0604020202020204" pitchFamily="34" charset="0"/>
                <a:cs typeface="Arial" panose="020B0604020202020204" pitchFamily="34" charset="0"/>
              </a:rPr>
              <a:t>.</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In this teachers’ resource each station is supported by detailed notes including a scripture passage, reflections for a child and adult to read as well as a concluding prayer. Each slide has a hyperlink, by clicking on the station’s image you will be taking to a short video click which will read the reflections for you over meditating music and images.</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These notes can be used separately from the PowerPoint during a mini pilgrimage of the Stations of the Cross throughout the school building, gardens or local church.</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At the end of the Stations of the Cross the prayers and children’s reflections can be printed for them to read aloud individually or as a group at each station.</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a:t>
            </a:fld>
            <a:endParaRPr lang="en-GB"/>
          </a:p>
        </p:txBody>
      </p:sp>
      <p:sp>
        <p:nvSpPr>
          <p:cNvPr id="5" name="Notes Placeholder 2"/>
          <p:cNvSpPr txBox="1">
            <a:spLocks/>
          </p:cNvSpPr>
          <p:nvPr/>
        </p:nvSpPr>
        <p:spPr>
          <a:xfrm>
            <a:off x="838200" y="4495800"/>
            <a:ext cx="5486400"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dirty="0" smtClean="0"/>
          </a:p>
          <a:p>
            <a:endParaRPr lang="en-GB" dirty="0"/>
          </a:p>
        </p:txBody>
      </p:sp>
    </p:spTree>
    <p:extLst>
      <p:ext uri="{BB962C8B-B14F-4D97-AF65-F5344CB8AC3E}">
        <p14:creationId xmlns:p14="http://schemas.microsoft.com/office/powerpoint/2010/main" val="13218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Luke 23:27-31</a:t>
            </a:r>
          </a:p>
          <a:p>
            <a:r>
              <a:rPr lang="en-GB" sz="1000" baseline="30000" dirty="0">
                <a:latin typeface="Arial" panose="020B0604020202020204" pitchFamily="34" charset="0"/>
                <a:cs typeface="Arial" panose="020B0604020202020204" pitchFamily="34" charset="0"/>
              </a:rPr>
              <a:t>27 </a:t>
            </a:r>
            <a:r>
              <a:rPr lang="en-GB" sz="1000" dirty="0">
                <a:latin typeface="Arial" panose="020B0604020202020204" pitchFamily="34" charset="0"/>
                <a:cs typeface="Arial" panose="020B0604020202020204" pitchFamily="34" charset="0"/>
              </a:rPr>
              <a:t>A large number of people followed him, including women who mourned and wailed for him. </a:t>
            </a:r>
            <a:r>
              <a:rPr lang="en-GB" sz="1000" baseline="30000" dirty="0">
                <a:latin typeface="Arial" panose="020B0604020202020204" pitchFamily="34" charset="0"/>
                <a:cs typeface="Arial" panose="020B0604020202020204" pitchFamily="34" charset="0"/>
              </a:rPr>
              <a:t>28 </a:t>
            </a:r>
            <a:r>
              <a:rPr lang="en-GB" sz="1000" dirty="0">
                <a:latin typeface="Arial" panose="020B0604020202020204" pitchFamily="34" charset="0"/>
                <a:cs typeface="Arial" panose="020B0604020202020204" pitchFamily="34" charset="0"/>
              </a:rPr>
              <a:t>Jesus turned and said to them, “Daughters of Jerusalem, do not weep for me; weep for yourselves and for your children.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For the time will come when you will say, ‘Blessed are the childless women, the wombs that never bore and the breasts that never nursed!’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Then “‘they will say to the mountains, “Fall on us</a:t>
            </a:r>
            <a:r>
              <a:rPr lang="en-GB" sz="1000" dirty="0" smtClean="0">
                <a:latin typeface="Arial" panose="020B0604020202020204" pitchFamily="34" charset="0"/>
                <a:cs typeface="Arial" panose="020B0604020202020204" pitchFamily="34" charset="0"/>
              </a:rPr>
              <a:t>!” and </a:t>
            </a:r>
            <a:r>
              <a:rPr lang="en-GB" sz="1000" dirty="0">
                <a:latin typeface="Arial" panose="020B0604020202020204" pitchFamily="34" charset="0"/>
                <a:cs typeface="Arial" panose="020B0604020202020204" pitchFamily="34" charset="0"/>
              </a:rPr>
              <a:t>to the hills, “Cover us!”’</a:t>
            </a:r>
            <a:r>
              <a:rPr lang="en-GB" sz="1000" baseline="30000" dirty="0">
                <a:latin typeface="Arial" panose="020B0604020202020204" pitchFamily="34" charset="0"/>
                <a:cs typeface="Arial" panose="020B0604020202020204" pitchFamily="34" charset="0"/>
              </a:rPr>
              <a:t>31 </a:t>
            </a:r>
            <a:r>
              <a:rPr lang="en-GB" sz="1000" dirty="0">
                <a:latin typeface="Arial" panose="020B0604020202020204" pitchFamily="34" charset="0"/>
                <a:cs typeface="Arial" panose="020B0604020202020204" pitchFamily="34" charset="0"/>
              </a:rPr>
              <a:t>For if people do these things when the tree is green, what will happen when it is dry?”</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as you carry your cross you see a group of women along the road. As you pass by you see they are sad. You stop to spend a moment with them, to offer them some encouragement. Although you are have been abandoned by your friends and are in pain, you stop and try to help them.</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think a lot about myself. I think about what I want and would like people to spend their lives pleasing me.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sometimes I act like a child. I become so absorbed in myself and what I'd like that I forget about the needs of others. I take them for granted, and often ignore their needs.</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you comforted </a:t>
            </a:r>
            <a:r>
              <a:rPr lang="en-GB" sz="1000" dirty="0">
                <a:latin typeface="Arial" panose="020B0604020202020204" pitchFamily="34" charset="0"/>
                <a:cs typeface="Arial" panose="020B0604020202020204" pitchFamily="34" charset="0"/>
              </a:rPr>
              <a:t>the pious women of Jerusalem who wept </a:t>
            </a:r>
            <a:r>
              <a:rPr lang="en-GB" sz="1000" dirty="0" smtClean="0">
                <a:latin typeface="Arial" panose="020B0604020202020204" pitchFamily="34" charset="0"/>
                <a:cs typeface="Arial" panose="020B0604020202020204" pitchFamily="34" charset="0"/>
              </a:rPr>
              <a:t>for you, </a:t>
            </a:r>
            <a:r>
              <a:rPr lang="en-GB" sz="1000" dirty="0">
                <a:latin typeface="Arial" panose="020B0604020202020204" pitchFamily="34" charset="0"/>
                <a:cs typeface="Arial" panose="020B0604020202020204" pitchFamily="34" charset="0"/>
              </a:rPr>
              <a:t>comfort </a:t>
            </a:r>
            <a:r>
              <a:rPr lang="en-GB" sz="1000" dirty="0" smtClean="0">
                <a:latin typeface="Arial" panose="020B0604020202020204" pitchFamily="34" charset="0"/>
                <a:cs typeface="Arial" panose="020B0604020202020204" pitchFamily="34" charset="0"/>
              </a:rPr>
              <a:t>our souls </a:t>
            </a:r>
            <a:r>
              <a:rPr lang="en-GB" sz="1000" dirty="0">
                <a:latin typeface="Arial" panose="020B0604020202020204" pitchFamily="34" charset="0"/>
                <a:cs typeface="Arial" panose="020B0604020202020204" pitchFamily="34" charset="0"/>
              </a:rPr>
              <a:t>with </a:t>
            </a:r>
            <a:r>
              <a:rPr lang="en-GB" sz="1000" dirty="0" smtClean="0">
                <a:latin typeface="Arial" panose="020B0604020202020204" pitchFamily="34" charset="0"/>
                <a:cs typeface="Arial" panose="020B0604020202020204" pitchFamily="34" charset="0"/>
              </a:rPr>
              <a:t>your tender </a:t>
            </a:r>
            <a:r>
              <a:rPr lang="en-GB" sz="1000" dirty="0">
                <a:latin typeface="Arial" panose="020B0604020202020204" pitchFamily="34" charset="0"/>
                <a:cs typeface="Arial" panose="020B0604020202020204" pitchFamily="34" charset="0"/>
              </a:rPr>
              <a:t>pity, for in </a:t>
            </a:r>
            <a:r>
              <a:rPr lang="en-GB" sz="1000" dirty="0" smtClean="0">
                <a:latin typeface="Arial" panose="020B0604020202020204" pitchFamily="34" charset="0"/>
                <a:cs typeface="Arial" panose="020B0604020202020204" pitchFamily="34" charset="0"/>
              </a:rPr>
              <a:t>our pity </a:t>
            </a:r>
            <a:r>
              <a:rPr lang="en-GB" sz="1000" dirty="0">
                <a:latin typeface="Arial" panose="020B0604020202020204" pitchFamily="34" charset="0"/>
                <a:cs typeface="Arial" panose="020B0604020202020204" pitchFamily="34" charset="0"/>
              </a:rPr>
              <a:t>lies </a:t>
            </a:r>
            <a:r>
              <a:rPr lang="en-GB" sz="1000" dirty="0" smtClean="0">
                <a:latin typeface="Arial" panose="020B0604020202020204" pitchFamily="34" charset="0"/>
                <a:cs typeface="Arial" panose="020B0604020202020204" pitchFamily="34" charset="0"/>
              </a:rPr>
              <a:t>our trust</a:t>
            </a:r>
            <a:r>
              <a:rPr lang="en-GB" sz="1000" dirty="0">
                <a:latin typeface="Arial" panose="020B0604020202020204" pitchFamily="34" charset="0"/>
                <a:cs typeface="Arial" panose="020B0604020202020204" pitchFamily="34" charset="0"/>
              </a:rPr>
              <a:t>. May </a:t>
            </a:r>
            <a:r>
              <a:rPr lang="en-GB" sz="1000" dirty="0" smtClean="0">
                <a:latin typeface="Arial" panose="020B0604020202020204" pitchFamily="34" charset="0"/>
                <a:cs typeface="Arial" panose="020B0604020202020204" pitchFamily="34" charset="0"/>
              </a:rPr>
              <a:t>our hearts </a:t>
            </a:r>
            <a:r>
              <a:rPr lang="en-GB" sz="1000" dirty="0">
                <a:latin typeface="Arial" panose="020B0604020202020204" pitchFamily="34" charset="0"/>
                <a:cs typeface="Arial" panose="020B0604020202020204" pitchFamily="34" charset="0"/>
              </a:rPr>
              <a:t>ever answer </a:t>
            </a:r>
            <a:r>
              <a:rPr lang="en-GB" sz="1000" dirty="0" smtClean="0">
                <a:latin typeface="Arial" panose="020B0604020202020204" pitchFamily="34" charset="0"/>
                <a:cs typeface="Arial" panose="020B0604020202020204" pitchFamily="34" charset="0"/>
              </a:rPr>
              <a:t>you. Help us to think </a:t>
            </a:r>
            <a:r>
              <a:rPr lang="en-GB" sz="1000" dirty="0">
                <a:latin typeface="Arial" panose="020B0604020202020204" pitchFamily="34" charset="0"/>
                <a:cs typeface="Arial" panose="020B0604020202020204" pitchFamily="34" charset="0"/>
              </a:rPr>
              <a:t>more about others. Help </a:t>
            </a:r>
            <a:r>
              <a:rPr lang="en-GB" sz="1000" dirty="0" smtClean="0">
                <a:latin typeface="Arial" panose="020B0604020202020204" pitchFamily="34" charset="0"/>
                <a:cs typeface="Arial" panose="020B0604020202020204" pitchFamily="34" charset="0"/>
              </a:rPr>
              <a:t>us to remember </a:t>
            </a:r>
            <a:r>
              <a:rPr lang="en-GB" sz="1000" dirty="0">
                <a:latin typeface="Arial" panose="020B0604020202020204" pitchFamily="34" charset="0"/>
                <a:cs typeface="Arial" panose="020B0604020202020204" pitchFamily="34" charset="0"/>
              </a:rPr>
              <a:t>that others have problems, too. Help </a:t>
            </a:r>
            <a:r>
              <a:rPr lang="en-GB" sz="1000" dirty="0" smtClean="0">
                <a:latin typeface="Arial" panose="020B0604020202020204" pitchFamily="34" charset="0"/>
                <a:cs typeface="Arial" panose="020B0604020202020204" pitchFamily="34" charset="0"/>
              </a:rPr>
              <a:t>us to respond </a:t>
            </a:r>
            <a:r>
              <a:rPr lang="en-GB" sz="1000" dirty="0">
                <a:latin typeface="Arial" panose="020B0604020202020204" pitchFamily="34" charset="0"/>
                <a:cs typeface="Arial" panose="020B0604020202020204" pitchFamily="34" charset="0"/>
              </a:rPr>
              <a:t>to them even when </a:t>
            </a:r>
            <a:r>
              <a:rPr lang="en-GB" sz="1000" dirty="0" smtClean="0">
                <a:latin typeface="Arial" panose="020B0604020202020204" pitchFamily="34" charset="0"/>
                <a:cs typeface="Arial" panose="020B0604020202020204" pitchFamily="34" charset="0"/>
              </a:rPr>
              <a:t>we are busy </a:t>
            </a:r>
            <a:r>
              <a:rPr lang="en-GB" sz="1000" dirty="0">
                <a:latin typeface="Arial" panose="020B0604020202020204" pitchFamily="34" charset="0"/>
                <a:cs typeface="Arial" panose="020B0604020202020204" pitchFamily="34" charset="0"/>
              </a:rPr>
              <a:t>or preoccupied with </a:t>
            </a:r>
            <a:r>
              <a:rPr lang="en-GB" sz="1000" dirty="0" smtClean="0">
                <a:latin typeface="Arial" panose="020B0604020202020204" pitchFamily="34" charset="0"/>
                <a:cs typeface="Arial" panose="020B0604020202020204" pitchFamily="34" charset="0"/>
              </a:rPr>
              <a:t>our on problems. </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10</a:t>
            </a:fld>
            <a:endParaRPr lang="en-GB"/>
          </a:p>
        </p:txBody>
      </p:sp>
    </p:spTree>
    <p:extLst>
      <p:ext uri="{BB962C8B-B14F-4D97-AF65-F5344CB8AC3E}">
        <p14:creationId xmlns:p14="http://schemas.microsoft.com/office/powerpoint/2010/main" val="218597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355976"/>
            <a:ext cx="5486400" cy="4114800"/>
          </a:xfrm>
        </p:spPr>
        <p:txBody>
          <a:bodyPr/>
          <a:lstStyle/>
          <a:p>
            <a:r>
              <a:rPr lang="en-GB" sz="1000" b="1" dirty="0" smtClean="0">
                <a:latin typeface="Arial" panose="020B0604020202020204" pitchFamily="34" charset="0"/>
                <a:cs typeface="Arial" panose="020B0604020202020204" pitchFamily="34" charset="0"/>
              </a:rPr>
              <a:t>Psalm 37:23-24</a:t>
            </a:r>
          </a:p>
          <a:p>
            <a:r>
              <a:rPr lang="en-GB" sz="1000" baseline="30000" dirty="0">
                <a:latin typeface="Arial" panose="020B0604020202020204" pitchFamily="34" charset="0"/>
                <a:cs typeface="Arial" panose="020B0604020202020204" pitchFamily="34" charset="0"/>
              </a:rPr>
              <a:t>23 </a:t>
            </a:r>
            <a:r>
              <a:rPr lang="en-GB" sz="1000" dirty="0">
                <a:latin typeface="Arial" panose="020B0604020202020204" pitchFamily="34" charset="0"/>
                <a:cs typeface="Arial" panose="020B0604020202020204" pitchFamily="34" charset="0"/>
              </a:rPr>
              <a:t>The </a:t>
            </a:r>
            <a:r>
              <a:rPr lang="en-GB" sz="1000" cap="small" dirty="0">
                <a:latin typeface="Arial" panose="020B0604020202020204" pitchFamily="34" charset="0"/>
                <a:cs typeface="Arial" panose="020B0604020202020204" pitchFamily="34" charset="0"/>
              </a:rPr>
              <a:t>Lord</a:t>
            </a:r>
            <a:r>
              <a:rPr lang="en-GB" sz="1000" dirty="0">
                <a:latin typeface="Arial" panose="020B0604020202020204" pitchFamily="34" charset="0"/>
                <a:cs typeface="Arial" panose="020B0604020202020204" pitchFamily="34" charset="0"/>
              </a:rPr>
              <a:t> makes firm the </a:t>
            </a:r>
            <a:r>
              <a:rPr lang="en-GB" sz="1000" dirty="0" smtClean="0">
                <a:latin typeface="Arial" panose="020B0604020202020204" pitchFamily="34" charset="0"/>
                <a:cs typeface="Arial" panose="020B0604020202020204" pitchFamily="34" charset="0"/>
              </a:rPr>
              <a:t>steps of </a:t>
            </a:r>
            <a:r>
              <a:rPr lang="en-GB" sz="1000" dirty="0">
                <a:latin typeface="Arial" panose="020B0604020202020204" pitchFamily="34" charset="0"/>
                <a:cs typeface="Arial" panose="020B0604020202020204" pitchFamily="34" charset="0"/>
              </a:rPr>
              <a:t>the one who delights in him;</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24 </a:t>
            </a:r>
            <a:r>
              <a:rPr lang="en-GB" sz="1000" dirty="0">
                <a:latin typeface="Arial" panose="020B0604020202020204" pitchFamily="34" charset="0"/>
                <a:cs typeface="Arial" panose="020B0604020202020204" pitchFamily="34" charset="0"/>
              </a:rPr>
              <a:t>though he may stumble, he will not </a:t>
            </a:r>
            <a:r>
              <a:rPr lang="en-GB" sz="1000" dirty="0" smtClean="0">
                <a:latin typeface="Arial" panose="020B0604020202020204" pitchFamily="34" charset="0"/>
                <a:cs typeface="Arial" panose="020B0604020202020204" pitchFamily="34" charset="0"/>
              </a:rPr>
              <a:t>fall, for </a:t>
            </a:r>
            <a:r>
              <a:rPr lang="en-GB" sz="1000" dirty="0">
                <a:latin typeface="Arial" panose="020B0604020202020204" pitchFamily="34" charset="0"/>
                <a:cs typeface="Arial" panose="020B0604020202020204" pitchFamily="34" charset="0"/>
              </a:rPr>
              <a:t>the </a:t>
            </a:r>
            <a:r>
              <a:rPr lang="en-GB" sz="1000" cap="small" dirty="0">
                <a:latin typeface="Arial" panose="020B0604020202020204" pitchFamily="34" charset="0"/>
                <a:cs typeface="Arial" panose="020B0604020202020204" pitchFamily="34" charset="0"/>
              </a:rPr>
              <a:t>Lord</a:t>
            </a:r>
            <a:r>
              <a:rPr lang="en-GB" sz="1000" dirty="0">
                <a:latin typeface="Arial" panose="020B0604020202020204" pitchFamily="34" charset="0"/>
                <a:cs typeface="Arial" panose="020B0604020202020204" pitchFamily="34" charset="0"/>
              </a:rPr>
              <a:t> upholds him with his hand</a:t>
            </a:r>
            <a:r>
              <a:rPr lang="en-GB" sz="1000" dirty="0" smtClean="0">
                <a:latin typeface="Arial" panose="020B0604020202020204" pitchFamily="34" charset="0"/>
                <a:cs typeface="Arial" panose="020B0604020202020204" pitchFamily="34" charset="0"/>
              </a:rPr>
              <a:t>.</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your journey has been long. You fall again, beneath your cross. You know your journey is coming to an end. You struggle and struggle. You get up and keep going.</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fail time and time again. I find it hard to get along with my sisters and brothers, sometimes I'm not honest, sometimes I'm lazy. I'm tempted to stop trying. It's just too hard sometimes.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I often feel I should have conquered my weaknesses by now. I become discouraged when I'm confronted by the same problems over and over again. Sometimes I get weary. When I have health problems, I can become discouraged and depressed.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Prayer</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by all </a:t>
            </a:r>
            <a:r>
              <a:rPr lang="en-GB" sz="1000" dirty="0" smtClean="0">
                <a:latin typeface="Arial" panose="020B0604020202020204" pitchFamily="34" charset="0"/>
                <a:cs typeface="Arial" panose="020B0604020202020204" pitchFamily="34" charset="0"/>
              </a:rPr>
              <a:t>the suffering you endured when for </a:t>
            </a:r>
            <a:r>
              <a:rPr lang="en-GB" sz="1000" dirty="0">
                <a:latin typeface="Arial" panose="020B0604020202020204" pitchFamily="34" charset="0"/>
                <a:cs typeface="Arial" panose="020B0604020202020204" pitchFamily="34" charset="0"/>
              </a:rPr>
              <a:t>the third time the heavy cross </a:t>
            </a:r>
            <a:r>
              <a:rPr lang="en-GB" sz="1000" dirty="0" smtClean="0">
                <a:latin typeface="Arial" panose="020B0604020202020204" pitchFamily="34" charset="0"/>
                <a:cs typeface="Arial" panose="020B0604020202020204" pitchFamily="34" charset="0"/>
              </a:rPr>
              <a:t>forced you to </a:t>
            </a:r>
            <a:r>
              <a:rPr lang="en-GB" sz="1000" dirty="0">
                <a:latin typeface="Arial" panose="020B0604020202020204" pitchFamily="34" charset="0"/>
                <a:cs typeface="Arial" panose="020B0604020202020204" pitchFamily="34" charset="0"/>
              </a:rPr>
              <a:t>the earth, never, </a:t>
            </a:r>
            <a:r>
              <a:rPr lang="en-GB" sz="1000" dirty="0" smtClean="0">
                <a:latin typeface="Arial" panose="020B0604020202020204" pitchFamily="34" charset="0"/>
                <a:cs typeface="Arial" panose="020B0604020202020204" pitchFamily="34" charset="0"/>
              </a:rPr>
              <a:t>we pray, </a:t>
            </a:r>
            <a:r>
              <a:rPr lang="en-GB" sz="1000" dirty="0">
                <a:latin typeface="Arial" panose="020B0604020202020204" pitchFamily="34" charset="0"/>
                <a:cs typeface="Arial" panose="020B0604020202020204" pitchFamily="34" charset="0"/>
              </a:rPr>
              <a:t>let </a:t>
            </a:r>
            <a:r>
              <a:rPr lang="en-GB" sz="1000" dirty="0" smtClean="0">
                <a:latin typeface="Arial" panose="020B0604020202020204" pitchFamily="34" charset="0"/>
                <a:cs typeface="Arial" panose="020B0604020202020204" pitchFamily="34" charset="0"/>
              </a:rPr>
              <a:t>us fall </a:t>
            </a:r>
            <a:r>
              <a:rPr lang="en-GB" sz="1000" dirty="0">
                <a:latin typeface="Arial" panose="020B0604020202020204" pitchFamily="34" charset="0"/>
                <a:cs typeface="Arial" panose="020B0604020202020204" pitchFamily="34" charset="0"/>
              </a:rPr>
              <a:t>again into sin</a:t>
            </a:r>
            <a:r>
              <a:rPr lang="en-GB" sz="1000" dirty="0" smtClean="0">
                <a:latin typeface="Arial" panose="020B0604020202020204" pitchFamily="34" charset="0"/>
                <a:cs typeface="Arial" panose="020B0604020202020204" pitchFamily="34" charset="0"/>
              </a:rPr>
              <a:t>. Help us to think </a:t>
            </a:r>
            <a:r>
              <a:rPr lang="en-GB" sz="1000" dirty="0">
                <a:latin typeface="Arial" panose="020B0604020202020204" pitchFamily="34" charset="0"/>
                <a:cs typeface="Arial" panose="020B0604020202020204" pitchFamily="34" charset="0"/>
              </a:rPr>
              <a:t>of the cross you carried. Help </a:t>
            </a:r>
            <a:r>
              <a:rPr lang="en-GB" sz="1000" dirty="0" smtClean="0">
                <a:latin typeface="Arial" panose="020B0604020202020204" pitchFamily="34" charset="0"/>
                <a:cs typeface="Arial" panose="020B0604020202020204" pitchFamily="34" charset="0"/>
              </a:rPr>
              <a:t>us to continue </a:t>
            </a:r>
            <a:r>
              <a:rPr lang="en-GB" sz="1000" dirty="0">
                <a:latin typeface="Arial" panose="020B0604020202020204" pitchFamily="34" charset="0"/>
                <a:cs typeface="Arial" panose="020B0604020202020204" pitchFamily="34" charset="0"/>
              </a:rPr>
              <a:t>to hope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can make the changes in </a:t>
            </a:r>
            <a:r>
              <a:rPr lang="en-GB" sz="1000" dirty="0" smtClean="0">
                <a:latin typeface="Arial" panose="020B0604020202020204" pitchFamily="34" charset="0"/>
                <a:cs typeface="Arial" panose="020B0604020202020204" pitchFamily="34" charset="0"/>
              </a:rPr>
              <a:t>our lives we </a:t>
            </a:r>
            <a:r>
              <a:rPr lang="en-GB" sz="1000" dirty="0">
                <a:latin typeface="Arial" panose="020B0604020202020204" pitchFamily="34" charset="0"/>
                <a:cs typeface="Arial" panose="020B0604020202020204" pitchFamily="34" charset="0"/>
              </a:rPr>
              <a:t>need to. You didn't give up. </a:t>
            </a:r>
            <a:r>
              <a:rPr lang="en-GB" sz="1000" dirty="0" smtClean="0">
                <a:latin typeface="Arial" panose="020B0604020202020204" pitchFamily="34" charset="0"/>
                <a:cs typeface="Arial" panose="020B0604020202020204" pitchFamily="34" charset="0"/>
              </a:rPr>
              <a:t>May we too </a:t>
            </a:r>
            <a:r>
              <a:rPr lang="en-GB" sz="1000" dirty="0">
                <a:latin typeface="Arial" panose="020B0604020202020204" pitchFamily="34" charset="0"/>
                <a:cs typeface="Arial" panose="020B0604020202020204" pitchFamily="34" charset="0"/>
              </a:rPr>
              <a:t>have the strength to get up again as well</a:t>
            </a:r>
            <a:r>
              <a:rPr lang="en-GB" sz="1000" dirty="0" smtClean="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4EC056DF-20F5-4836-A714-269401857878}" type="slidenum">
              <a:rPr lang="en-GB" smtClean="0"/>
              <a:t>11</a:t>
            </a:fld>
            <a:endParaRPr lang="en-GB"/>
          </a:p>
        </p:txBody>
      </p:sp>
    </p:spTree>
    <p:extLst>
      <p:ext uri="{BB962C8B-B14F-4D97-AF65-F5344CB8AC3E}">
        <p14:creationId xmlns:p14="http://schemas.microsoft.com/office/powerpoint/2010/main" val="289697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616624" cy="4405064"/>
          </a:xfrm>
        </p:spPr>
        <p:txBody>
          <a:bodyPr/>
          <a:lstStyle/>
          <a:p>
            <a:r>
              <a:rPr lang="en-GB" sz="1000" b="1" dirty="0" smtClean="0">
                <a:latin typeface="Arial" panose="020B0604020202020204" pitchFamily="34" charset="0"/>
                <a:cs typeface="Arial" panose="020B0604020202020204" pitchFamily="34" charset="0"/>
              </a:rPr>
              <a:t>John 19:23-24</a:t>
            </a:r>
          </a:p>
          <a:p>
            <a:r>
              <a:rPr lang="en-GB" sz="1000" baseline="30000" dirty="0">
                <a:latin typeface="Arial" panose="020B0604020202020204" pitchFamily="34" charset="0"/>
                <a:cs typeface="Arial" panose="020B0604020202020204" pitchFamily="34" charset="0"/>
              </a:rPr>
              <a:t>23 </a:t>
            </a:r>
            <a:r>
              <a:rPr lang="en-GB" sz="1000" dirty="0">
                <a:latin typeface="Arial" panose="020B0604020202020204" pitchFamily="34" charset="0"/>
                <a:cs typeface="Arial" panose="020B0604020202020204" pitchFamily="34" charset="0"/>
              </a:rPr>
              <a:t>When the soldiers crucified Jesus, they took his clothes, dividing them into four shares, one for each of them, with the undergarment remaining. This garment was seamless, woven in one piece from top to bottom</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24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“Let’s not tear it,” they said to one another. “Let’s decide by lot who will get it</a:t>
            </a:r>
            <a:r>
              <a:rPr lang="en-GB" sz="1000" dirty="0" smtClean="0">
                <a:latin typeface="Arial" panose="020B0604020202020204" pitchFamily="34" charset="0"/>
                <a:cs typeface="Arial" panose="020B0604020202020204" pitchFamily="34" charset="0"/>
              </a:rPr>
              <a:t>.” This </a:t>
            </a:r>
            <a:r>
              <a:rPr lang="en-GB" sz="1000" dirty="0">
                <a:latin typeface="Arial" panose="020B0604020202020204" pitchFamily="34" charset="0"/>
                <a:cs typeface="Arial" panose="020B0604020202020204" pitchFamily="34" charset="0"/>
              </a:rPr>
              <a:t>happened that the scripture might be fulfilled that said</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They divided my clothes among </a:t>
            </a:r>
            <a:r>
              <a:rPr lang="en-GB" sz="1000" dirty="0" smtClean="0">
                <a:latin typeface="Arial" panose="020B0604020202020204" pitchFamily="34" charset="0"/>
                <a:cs typeface="Arial" panose="020B0604020202020204" pitchFamily="34" charset="0"/>
              </a:rPr>
              <a:t>them and </a:t>
            </a:r>
            <a:r>
              <a:rPr lang="en-GB" sz="1000" dirty="0">
                <a:latin typeface="Arial" panose="020B0604020202020204" pitchFamily="34" charset="0"/>
                <a:cs typeface="Arial" panose="020B0604020202020204" pitchFamily="34" charset="0"/>
              </a:rPr>
              <a:t>cast lots for my garment</a:t>
            </a:r>
            <a:r>
              <a:rPr lang="en-GB" sz="1000" dirty="0" smtClean="0">
                <a:latin typeface="Arial" panose="020B0604020202020204" pitchFamily="34" charset="0"/>
                <a:cs typeface="Arial" panose="020B0604020202020204" pitchFamily="34" charset="0"/>
              </a:rPr>
              <a:t>.” So </a:t>
            </a:r>
            <a:r>
              <a:rPr lang="en-GB" sz="1000" dirty="0">
                <a:latin typeface="Arial" panose="020B0604020202020204" pitchFamily="34" charset="0"/>
                <a:cs typeface="Arial" panose="020B0604020202020204" pitchFamily="34" charset="0"/>
              </a:rPr>
              <a:t>this is what the soldiers did</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a:latin typeface="Arial" panose="020B0604020202020204" pitchFamily="34" charset="0"/>
                <a:cs typeface="Arial" panose="020B0604020202020204" pitchFamily="34" charset="0"/>
              </a:rPr>
              <a:t>The soldiers notice you have something of value. They remove your cloak and throw dice for it. Your wounds are torn open once again. Some of the people in the crowd make fun of you. They tease you and challenge you to perform a miracle for them to see. They're not aware that you'll perform the greatest miracle of all!</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I'm tempted to repeat stories I know are unclean and disrespectful. I sometimes try to act grown up by using crude and bad words.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sometimes I repeat stories that are disrespectful of others. I can entertain thoughts that are not clean. Sometimes I give the young people around me a bad example to follow.</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stripped of </a:t>
            </a:r>
            <a:r>
              <a:rPr lang="en-GB" sz="1000" dirty="0" smtClean="0">
                <a:latin typeface="Arial" panose="020B0604020202020204" pitchFamily="34" charset="0"/>
                <a:cs typeface="Arial" panose="020B0604020202020204" pitchFamily="34" charset="0"/>
              </a:rPr>
              <a:t>your garments </a:t>
            </a:r>
            <a:r>
              <a:rPr lang="en-GB" sz="1000" dirty="0">
                <a:latin typeface="Arial" panose="020B0604020202020204" pitchFamily="34" charset="0"/>
                <a:cs typeface="Arial" panose="020B0604020202020204" pitchFamily="34" charset="0"/>
              </a:rPr>
              <a:t>and </a:t>
            </a:r>
            <a:r>
              <a:rPr lang="en-GB" sz="1000" dirty="0" smtClean="0">
                <a:latin typeface="Arial" panose="020B0604020202020204" pitchFamily="34" charset="0"/>
                <a:cs typeface="Arial" panose="020B0604020202020204" pitchFamily="34" charset="0"/>
              </a:rPr>
              <a:t>ridiculed, </a:t>
            </a:r>
            <a:r>
              <a:rPr lang="en-GB" sz="1000" dirty="0">
                <a:latin typeface="Arial" panose="020B0604020202020204" pitchFamily="34" charset="0"/>
                <a:cs typeface="Arial" panose="020B0604020202020204" pitchFamily="34" charset="0"/>
              </a:rPr>
              <a:t>strip </a:t>
            </a:r>
            <a:r>
              <a:rPr lang="en-GB" sz="1000" dirty="0" smtClean="0">
                <a:latin typeface="Arial" panose="020B0604020202020204" pitchFamily="34" charset="0"/>
                <a:cs typeface="Arial" panose="020B0604020202020204" pitchFamily="34" charset="0"/>
              </a:rPr>
              <a:t>us of all our inequities and cleanse us of our sins. Help us to say </a:t>
            </a:r>
            <a:r>
              <a:rPr lang="en-GB" sz="1000" dirty="0">
                <a:latin typeface="Arial" panose="020B0604020202020204" pitchFamily="34" charset="0"/>
                <a:cs typeface="Arial" panose="020B0604020202020204" pitchFamily="34" charset="0"/>
              </a:rPr>
              <a:t>things that build up the people around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Help </a:t>
            </a:r>
            <a:r>
              <a:rPr lang="en-GB" sz="1000" dirty="0" smtClean="0">
                <a:latin typeface="Arial" panose="020B0604020202020204" pitchFamily="34" charset="0"/>
                <a:cs typeface="Arial" panose="020B0604020202020204" pitchFamily="34" charset="0"/>
              </a:rPr>
              <a:t>us to overcome </a:t>
            </a:r>
            <a:r>
              <a:rPr lang="en-GB" sz="1000" dirty="0">
                <a:latin typeface="Arial" panose="020B0604020202020204" pitchFamily="34" charset="0"/>
                <a:cs typeface="Arial" panose="020B0604020202020204" pitchFamily="34" charset="0"/>
              </a:rPr>
              <a:t>worldly desires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become more like Jesus. Help </a:t>
            </a:r>
            <a:r>
              <a:rPr lang="en-GB" sz="1000" dirty="0" smtClean="0">
                <a:latin typeface="Arial" panose="020B0604020202020204" pitchFamily="34" charset="0"/>
                <a:cs typeface="Arial" panose="020B0604020202020204" pitchFamily="34" charset="0"/>
              </a:rPr>
              <a:t>us to set </a:t>
            </a:r>
            <a:r>
              <a:rPr lang="en-GB" sz="1000" dirty="0">
                <a:latin typeface="Arial" panose="020B0604020202020204" pitchFamily="34" charset="0"/>
                <a:cs typeface="Arial" panose="020B0604020202020204" pitchFamily="34" charset="0"/>
              </a:rPr>
              <a:t>a good example for others to follow</a:t>
            </a:r>
            <a:r>
              <a:rPr lang="en-GB" sz="1000" dirty="0" smtClean="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12</a:t>
            </a:fld>
            <a:endParaRPr lang="en-GB"/>
          </a:p>
        </p:txBody>
      </p:sp>
    </p:spTree>
    <p:extLst>
      <p:ext uri="{BB962C8B-B14F-4D97-AF65-F5344CB8AC3E}">
        <p14:creationId xmlns:p14="http://schemas.microsoft.com/office/powerpoint/2010/main" val="212425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Luke </a:t>
            </a:r>
            <a:r>
              <a:rPr lang="en-GB" sz="1000" b="1" dirty="0" smtClean="0">
                <a:latin typeface="Arial" panose="020B0604020202020204" pitchFamily="34" charset="0"/>
                <a:cs typeface="Arial" panose="020B0604020202020204" pitchFamily="34" charset="0"/>
              </a:rPr>
              <a:t>23:33-43</a:t>
            </a:r>
          </a:p>
          <a:p>
            <a:r>
              <a:rPr lang="en-GB" sz="1000" baseline="30000" dirty="0" smtClean="0">
                <a:latin typeface="Arial" panose="020B0604020202020204" pitchFamily="34" charset="0"/>
                <a:cs typeface="Arial" panose="020B0604020202020204" pitchFamily="34" charset="0"/>
              </a:rPr>
              <a:t>33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When they came to the place called the Skull, they crucified him there, along with the criminals—one on his right, the other on his left. </a:t>
            </a:r>
            <a:r>
              <a:rPr lang="en-GB" sz="1000" baseline="30000" dirty="0">
                <a:latin typeface="Arial" panose="020B0604020202020204" pitchFamily="34" charset="0"/>
                <a:cs typeface="Arial" panose="020B0604020202020204" pitchFamily="34" charset="0"/>
              </a:rPr>
              <a:t>34 </a:t>
            </a:r>
            <a:r>
              <a:rPr lang="en-GB" sz="1000" dirty="0">
                <a:latin typeface="Arial" panose="020B0604020202020204" pitchFamily="34" charset="0"/>
                <a:cs typeface="Arial" panose="020B0604020202020204" pitchFamily="34" charset="0"/>
              </a:rPr>
              <a:t>Jesus said, “Father, forgive them, for they do not know what they are doing.”</a:t>
            </a: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a:latin typeface="Arial" panose="020B0604020202020204" pitchFamily="34" charset="0"/>
                <a:cs typeface="Arial" panose="020B0604020202020204" pitchFamily="34" charset="0"/>
              </a:rPr>
              <a:t>You are stretched out on the cross you have carried so far. The soldiers take big nails and drive them into your hands and feet. You feel abandoned by the people you loved so much. People seem to have gone mad. You have done nothing but good, yet they drive nails through your hands and feet.</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hurt others. Sometimes I join with friends and decide not to like another. We gang up against another and cause them hurt and pain. Sometimes I say or do hurtful things to my brothers and sisters. I can wonder what they'd think about themselves if they believed everything I told them about themselves.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and adult, sometimes I discriminate against others. Even without thinking, I judge others because of their </a:t>
            </a:r>
            <a:r>
              <a:rPr lang="en-GB" sz="1000" dirty="0" smtClean="0">
                <a:latin typeface="Arial" panose="020B0604020202020204" pitchFamily="34" charset="0"/>
                <a:cs typeface="Arial" panose="020B0604020202020204" pitchFamily="34" charset="0"/>
              </a:rPr>
              <a:t>colour</a:t>
            </a:r>
            <a:r>
              <a:rPr lang="en-GB" sz="1000" dirty="0">
                <a:latin typeface="Arial" panose="020B0604020202020204" pitchFamily="34" charset="0"/>
                <a:cs typeface="Arial" panose="020B0604020202020204" pitchFamily="34" charset="0"/>
              </a:rPr>
              <a:t>, intelligence, income level or name. I forget that I am to live as a brother or sister to all people. Sometimes I use harsh words when I speak to my children and family members. I can find it easy to look for something that isn't very important and make it very important.</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when the agony of the cruel </a:t>
            </a:r>
            <a:r>
              <a:rPr lang="en-GB" sz="1000" dirty="0">
                <a:latin typeface="Arial" panose="020B0604020202020204" pitchFamily="34" charset="0"/>
                <a:cs typeface="Arial" panose="020B0604020202020204" pitchFamily="34" charset="0"/>
              </a:rPr>
              <a:t>nails pierced </a:t>
            </a:r>
            <a:r>
              <a:rPr lang="en-GB" sz="1000" dirty="0" smtClean="0">
                <a:latin typeface="Arial" panose="020B0604020202020204" pitchFamily="34" charset="0"/>
                <a:cs typeface="Arial" panose="020B0604020202020204" pitchFamily="34" charset="0"/>
              </a:rPr>
              <a:t>your tender </a:t>
            </a:r>
            <a:r>
              <a:rPr lang="en-GB" sz="1000" dirty="0">
                <a:latin typeface="Arial" panose="020B0604020202020204" pitchFamily="34" charset="0"/>
                <a:cs typeface="Arial" panose="020B0604020202020204" pitchFamily="34" charset="0"/>
              </a:rPr>
              <a:t>hands and feet and fixed them to the cross</a:t>
            </a:r>
            <a:r>
              <a:rPr lang="en-GB" sz="1000" dirty="0" smtClean="0">
                <a:latin typeface="Arial" panose="020B0604020202020204" pitchFamily="34" charset="0"/>
                <a:cs typeface="Arial" panose="020B0604020202020204" pitchFamily="34" charset="0"/>
              </a:rPr>
              <a:t>, you endured the ultimate pain and suffering for us. Help us look </a:t>
            </a:r>
            <a:r>
              <a:rPr lang="en-GB" sz="1000" dirty="0">
                <a:latin typeface="Arial" panose="020B0604020202020204" pitchFamily="34" charset="0"/>
                <a:cs typeface="Arial" panose="020B0604020202020204" pitchFamily="34" charset="0"/>
              </a:rPr>
              <a:t>again at the people around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Help </a:t>
            </a:r>
            <a:r>
              <a:rPr lang="en-GB" sz="1000" dirty="0" smtClean="0">
                <a:latin typeface="Arial" panose="020B0604020202020204" pitchFamily="34" charset="0"/>
                <a:cs typeface="Arial" panose="020B0604020202020204" pitchFamily="34" charset="0"/>
              </a:rPr>
              <a:t>us see </a:t>
            </a:r>
            <a:r>
              <a:rPr lang="en-GB" sz="1000" dirty="0">
                <a:latin typeface="Arial" panose="020B0604020202020204" pitchFamily="34" charset="0"/>
                <a:cs typeface="Arial" panose="020B0604020202020204" pitchFamily="34" charset="0"/>
              </a:rPr>
              <a:t>the hurt and pain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caused in others. Be with </a:t>
            </a:r>
            <a:r>
              <a:rPr lang="en-GB" sz="1000" dirty="0" smtClean="0">
                <a:latin typeface="Arial" panose="020B0604020202020204" pitchFamily="34" charset="0"/>
                <a:cs typeface="Arial" panose="020B0604020202020204" pitchFamily="34" charset="0"/>
              </a:rPr>
              <a:t>us Lord to </a:t>
            </a:r>
            <a:r>
              <a:rPr lang="en-GB" sz="1000" dirty="0">
                <a:latin typeface="Arial" panose="020B0604020202020204" pitchFamily="34" charset="0"/>
                <a:cs typeface="Arial" panose="020B0604020202020204" pitchFamily="34" charset="0"/>
              </a:rPr>
              <a:t>help </a:t>
            </a:r>
            <a:r>
              <a:rPr lang="en-GB" sz="1000" dirty="0" smtClean="0">
                <a:latin typeface="Arial" panose="020B0604020202020204" pitchFamily="34" charset="0"/>
                <a:cs typeface="Arial" panose="020B0604020202020204" pitchFamily="34" charset="0"/>
              </a:rPr>
              <a:t>us make </a:t>
            </a:r>
            <a:r>
              <a:rPr lang="en-GB" sz="1000" dirty="0">
                <a:latin typeface="Arial" panose="020B0604020202020204" pitchFamily="34" charset="0"/>
                <a:cs typeface="Arial" panose="020B0604020202020204" pitchFamily="34" charset="0"/>
              </a:rPr>
              <a:t>amends for the harm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done</a:t>
            </a:r>
            <a:r>
              <a:rPr lang="en-GB" sz="1000" dirty="0" smtClean="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13</a:t>
            </a:fld>
            <a:endParaRPr lang="en-GB"/>
          </a:p>
        </p:txBody>
      </p:sp>
    </p:spTree>
    <p:extLst>
      <p:ext uri="{BB962C8B-B14F-4D97-AF65-F5344CB8AC3E}">
        <p14:creationId xmlns:p14="http://schemas.microsoft.com/office/powerpoint/2010/main" val="185190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688632" cy="4114800"/>
          </a:xfrm>
        </p:spPr>
        <p:txBody>
          <a:bodyPr/>
          <a:lstStyle/>
          <a:p>
            <a:r>
              <a:rPr lang="en-GB" sz="1000" b="1" dirty="0" smtClean="0">
                <a:latin typeface="Arial" panose="020B0604020202020204" pitchFamily="34" charset="0"/>
                <a:cs typeface="Arial" panose="020B0604020202020204" pitchFamily="34" charset="0"/>
              </a:rPr>
              <a:t>Luke 23:35-49</a:t>
            </a:r>
          </a:p>
          <a:p>
            <a:r>
              <a:rPr lang="en-GB" sz="1000" baseline="30000" dirty="0">
                <a:latin typeface="Arial" panose="020B0604020202020204" pitchFamily="34" charset="0"/>
                <a:cs typeface="Arial" panose="020B0604020202020204" pitchFamily="34" charset="0"/>
              </a:rPr>
              <a:t>35  </a:t>
            </a:r>
            <a:r>
              <a:rPr lang="en-GB" sz="1000" dirty="0" smtClean="0">
                <a:latin typeface="Arial" panose="020B0604020202020204" pitchFamily="34" charset="0"/>
                <a:cs typeface="Arial" panose="020B0604020202020204" pitchFamily="34" charset="0"/>
              </a:rPr>
              <a:t>The </a:t>
            </a:r>
            <a:r>
              <a:rPr lang="en-GB" sz="1000" dirty="0">
                <a:latin typeface="Arial" panose="020B0604020202020204" pitchFamily="34" charset="0"/>
                <a:cs typeface="Arial" panose="020B0604020202020204" pitchFamily="34" charset="0"/>
              </a:rPr>
              <a:t>people stood watching, and the rulers even sneered at him. They said, “He saved others; let him save himself if he is God’s Messiah, the Chosen One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 soldiers also came up and mocked him. They offered him wine vinegar </a:t>
            </a:r>
            <a:r>
              <a:rPr lang="en-GB" sz="1000" baseline="30000" dirty="0">
                <a:latin typeface="Arial" panose="020B0604020202020204" pitchFamily="34" charset="0"/>
                <a:cs typeface="Arial" panose="020B0604020202020204" pitchFamily="34" charset="0"/>
              </a:rPr>
              <a:t>37 </a:t>
            </a:r>
            <a:r>
              <a:rPr lang="en-GB" sz="1000" dirty="0">
                <a:latin typeface="Arial" panose="020B0604020202020204" pitchFamily="34" charset="0"/>
                <a:cs typeface="Arial" panose="020B0604020202020204" pitchFamily="34" charset="0"/>
              </a:rPr>
              <a:t>and said, “If you are the king of the Jews, save yourself</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There was a written notice above him, which read: </a:t>
            </a:r>
            <a:r>
              <a:rPr lang="en-GB" sz="1000" cap="small" dirty="0">
                <a:latin typeface="Arial" panose="020B0604020202020204" pitchFamily="34" charset="0"/>
                <a:cs typeface="Arial" panose="020B0604020202020204" pitchFamily="34" charset="0"/>
              </a:rPr>
              <a:t>this is the king of the </a:t>
            </a:r>
            <a:r>
              <a:rPr lang="en-GB" sz="1000" cap="small" dirty="0" err="1">
                <a:latin typeface="Arial" panose="020B0604020202020204" pitchFamily="34" charset="0"/>
                <a:cs typeface="Arial" panose="020B0604020202020204" pitchFamily="34" charset="0"/>
              </a:rPr>
              <a:t>jews</a:t>
            </a:r>
            <a:r>
              <a:rPr lang="en-GB" sz="1000" dirty="0">
                <a:latin typeface="Arial" panose="020B0604020202020204" pitchFamily="34" charset="0"/>
                <a:cs typeface="Arial" panose="020B0604020202020204" pitchFamily="34" charset="0"/>
              </a:rPr>
              <a:t>.</a:t>
            </a:r>
          </a:p>
          <a:p>
            <a:r>
              <a:rPr lang="en-GB" sz="1000" baseline="30000" dirty="0">
                <a:latin typeface="Arial" panose="020B0604020202020204" pitchFamily="34" charset="0"/>
                <a:cs typeface="Arial" panose="020B0604020202020204" pitchFamily="34" charset="0"/>
              </a:rPr>
              <a:t>39 </a:t>
            </a:r>
            <a:r>
              <a:rPr lang="en-GB" sz="1000" dirty="0">
                <a:latin typeface="Arial" panose="020B0604020202020204" pitchFamily="34" charset="0"/>
                <a:cs typeface="Arial" panose="020B0604020202020204" pitchFamily="34" charset="0"/>
              </a:rPr>
              <a:t>One of the criminals who hung there hurled insults at him: “Aren’t you the Messiah? Save yourself and us</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40</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But the other criminal rebuked him. “Don’t you fear God,” he said, “since you are under the same sentence? </a:t>
            </a:r>
            <a:r>
              <a:rPr lang="en-GB" sz="1000" baseline="30000" dirty="0">
                <a:latin typeface="Arial" panose="020B0604020202020204" pitchFamily="34" charset="0"/>
                <a:cs typeface="Arial" panose="020B0604020202020204" pitchFamily="34" charset="0"/>
              </a:rPr>
              <a:t>41 </a:t>
            </a:r>
            <a:r>
              <a:rPr lang="en-GB" sz="1000" dirty="0">
                <a:latin typeface="Arial" panose="020B0604020202020204" pitchFamily="34" charset="0"/>
                <a:cs typeface="Arial" panose="020B0604020202020204" pitchFamily="34" charset="0"/>
              </a:rPr>
              <a:t>We are punished justly, for we are getting what our deeds deserve. But this man has done nothing wrong</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said, “Jesus, remember me when you come into your kingdom</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Jesus answered him, “Truly I tell you, today you will be with me in paradise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It was now about noon, and darkness came over the whole land until three in the afternoon, </a:t>
            </a:r>
            <a:r>
              <a:rPr lang="en-GB" sz="1000" baseline="30000" dirty="0">
                <a:latin typeface="Arial" panose="020B0604020202020204" pitchFamily="34" charset="0"/>
                <a:cs typeface="Arial" panose="020B0604020202020204" pitchFamily="34" charset="0"/>
              </a:rPr>
              <a:t>45 </a:t>
            </a:r>
            <a:r>
              <a:rPr lang="en-GB" sz="1000" dirty="0">
                <a:latin typeface="Arial" panose="020B0604020202020204" pitchFamily="34" charset="0"/>
                <a:cs typeface="Arial" panose="020B0604020202020204" pitchFamily="34" charset="0"/>
              </a:rPr>
              <a:t>for the sun stopped shining. And the curtain of the temple was torn in two. </a:t>
            </a:r>
            <a:r>
              <a:rPr lang="en-GB" sz="1000" baseline="30000" dirty="0">
                <a:latin typeface="Arial" panose="020B0604020202020204" pitchFamily="34" charset="0"/>
                <a:cs typeface="Arial" panose="020B0604020202020204" pitchFamily="34" charset="0"/>
              </a:rPr>
              <a:t>46 </a:t>
            </a:r>
            <a:r>
              <a:rPr lang="en-GB" sz="1000" dirty="0">
                <a:latin typeface="Arial" panose="020B0604020202020204" pitchFamily="34" charset="0"/>
                <a:cs typeface="Arial" panose="020B0604020202020204" pitchFamily="34" charset="0"/>
              </a:rPr>
              <a:t>Jesus called out with a loud voice, “Father, into your hands I commit my spirit.”</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c"/>
              </a:rPr>
              <a:t>c</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When he had said this, he breathed his </a:t>
            </a:r>
            <a:r>
              <a:rPr lang="en-GB" sz="1000" dirty="0" smtClean="0">
                <a:latin typeface="Arial" panose="020B0604020202020204" pitchFamily="34" charset="0"/>
                <a:cs typeface="Arial" panose="020B0604020202020204" pitchFamily="34" charset="0"/>
              </a:rPr>
              <a:t>last. </a:t>
            </a:r>
            <a:r>
              <a:rPr lang="en-GB" sz="1000" baseline="30000" dirty="0" smtClean="0">
                <a:latin typeface="Arial" panose="020B0604020202020204" pitchFamily="34" charset="0"/>
                <a:cs typeface="Arial" panose="020B0604020202020204" pitchFamily="34" charset="0"/>
              </a:rPr>
              <a:t>47</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 centurion, seeing what had happened, praised God and said, “Surely this was a righteous man.” </a:t>
            </a:r>
            <a:r>
              <a:rPr lang="en-GB" sz="1000" baseline="30000" dirty="0">
                <a:latin typeface="Arial" panose="020B0604020202020204" pitchFamily="34" charset="0"/>
                <a:cs typeface="Arial" panose="020B0604020202020204" pitchFamily="34" charset="0"/>
              </a:rPr>
              <a:t>48 </a:t>
            </a:r>
            <a:r>
              <a:rPr lang="en-GB" sz="1000" dirty="0">
                <a:latin typeface="Arial" panose="020B0604020202020204" pitchFamily="34" charset="0"/>
                <a:cs typeface="Arial" panose="020B0604020202020204" pitchFamily="34" charset="0"/>
              </a:rPr>
              <a:t>When all the people who had gathered to witness this sight saw what took place, they beat their breasts and went away. </a:t>
            </a:r>
            <a:r>
              <a:rPr lang="en-GB" sz="1000" baseline="30000" dirty="0">
                <a:latin typeface="Arial" panose="020B0604020202020204" pitchFamily="34" charset="0"/>
                <a:cs typeface="Arial" panose="020B0604020202020204" pitchFamily="34" charset="0"/>
              </a:rPr>
              <a:t>49 </a:t>
            </a:r>
            <a:r>
              <a:rPr lang="en-GB" sz="1000" dirty="0">
                <a:latin typeface="Arial" panose="020B0604020202020204" pitchFamily="34" charset="0"/>
                <a:cs typeface="Arial" panose="020B0604020202020204" pitchFamily="34" charset="0"/>
              </a:rPr>
              <a:t>But all those who knew him, including the women who had followed him from Galilee, stood at a distance, watching these things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As Jesus hung on the cross, he forgave the soldiers who had crucified him, and prayed for his mother and friends. Jesus wanted all of us to be able to live forever with God, so he gave all he had for us.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you hung for hours  </a:t>
            </a:r>
            <a:r>
              <a:rPr lang="en-GB" sz="1000" dirty="0">
                <a:latin typeface="Arial" panose="020B0604020202020204" pitchFamily="34" charset="0"/>
                <a:cs typeface="Arial" panose="020B0604020202020204" pitchFamily="34" charset="0"/>
              </a:rPr>
              <a:t>in </a:t>
            </a:r>
            <a:r>
              <a:rPr lang="en-GB" sz="1000" dirty="0" smtClean="0">
                <a:latin typeface="Arial" panose="020B0604020202020204" pitchFamily="34" charset="0"/>
                <a:cs typeface="Arial" panose="020B0604020202020204" pitchFamily="34" charset="0"/>
              </a:rPr>
              <a:t>agony on the cross, </a:t>
            </a:r>
            <a:r>
              <a:rPr lang="en-GB" sz="1000" dirty="0">
                <a:latin typeface="Arial" panose="020B0604020202020204" pitchFamily="34" charset="0"/>
                <a:cs typeface="Arial" panose="020B0604020202020204" pitchFamily="34" charset="0"/>
              </a:rPr>
              <a:t>and then </a:t>
            </a:r>
            <a:r>
              <a:rPr lang="en-GB" sz="1000" dirty="0" smtClean="0">
                <a:latin typeface="Arial" panose="020B0604020202020204" pitchFamily="34" charset="0"/>
                <a:cs typeface="Arial" panose="020B0604020202020204" pitchFamily="34" charset="0"/>
              </a:rPr>
              <a:t>died for us;, </a:t>
            </a:r>
            <a:r>
              <a:rPr lang="en-GB" sz="1000" dirty="0">
                <a:latin typeface="Arial" panose="020B0604020202020204" pitchFamily="34" charset="0"/>
                <a:cs typeface="Arial" panose="020B0604020202020204" pitchFamily="34" charset="0"/>
              </a:rPr>
              <a:t>let us take a few moments now to consider your love for us. Help us thank you for your willingness to go to your death for our sins. Help us express our love for you in everything we do</a:t>
            </a:r>
            <a:r>
              <a:rPr lang="en-GB" sz="1000" dirty="0" smtClean="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14</a:t>
            </a:fld>
            <a:endParaRPr lang="en-GB"/>
          </a:p>
        </p:txBody>
      </p:sp>
    </p:spTree>
    <p:extLst>
      <p:ext uri="{BB962C8B-B14F-4D97-AF65-F5344CB8AC3E}">
        <p14:creationId xmlns:p14="http://schemas.microsoft.com/office/powerpoint/2010/main" val="371329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John 19:38-40</a:t>
            </a:r>
          </a:p>
          <a:p>
            <a:r>
              <a:rPr lang="en-GB" sz="1000" baseline="30000" dirty="0">
                <a:latin typeface="Arial" panose="020B0604020202020204" pitchFamily="34" charset="0"/>
                <a:cs typeface="Arial" panose="020B0604020202020204" pitchFamily="34" charset="0"/>
              </a:rPr>
              <a:t>38 </a:t>
            </a:r>
            <a:r>
              <a:rPr lang="en-GB" sz="1000" dirty="0">
                <a:latin typeface="Arial" panose="020B0604020202020204" pitchFamily="34" charset="0"/>
                <a:cs typeface="Arial" panose="020B0604020202020204" pitchFamily="34" charset="0"/>
              </a:rPr>
              <a:t>Later, Joseph of </a:t>
            </a:r>
            <a:r>
              <a:rPr lang="en-GB" sz="1000" dirty="0" err="1">
                <a:latin typeface="Arial" panose="020B0604020202020204" pitchFamily="34" charset="0"/>
                <a:cs typeface="Arial" panose="020B0604020202020204" pitchFamily="34" charset="0"/>
              </a:rPr>
              <a:t>Arimathea</a:t>
            </a:r>
            <a:r>
              <a:rPr lang="en-GB" sz="1000" dirty="0">
                <a:latin typeface="Arial" panose="020B0604020202020204" pitchFamily="34" charset="0"/>
                <a:cs typeface="Arial" panose="020B0604020202020204" pitchFamily="34" charset="0"/>
              </a:rPr>
              <a:t> asked Pilate for the body of Jesus. Now Joseph was a disciple of Jesus, but secretly because he feared the Jewish leaders. With Pilate’s permission, he came and took the body away. </a:t>
            </a:r>
            <a:r>
              <a:rPr lang="en-GB" sz="1000" baseline="30000" dirty="0">
                <a:latin typeface="Arial" panose="020B0604020202020204" pitchFamily="34" charset="0"/>
                <a:cs typeface="Arial" panose="020B0604020202020204" pitchFamily="34" charset="0"/>
              </a:rPr>
              <a:t>39 </a:t>
            </a:r>
            <a:r>
              <a:rPr lang="en-GB" sz="1000" dirty="0">
                <a:latin typeface="Arial" panose="020B0604020202020204" pitchFamily="34" charset="0"/>
                <a:cs typeface="Arial" panose="020B0604020202020204" pitchFamily="34" charset="0"/>
              </a:rPr>
              <a:t>He was accompanied by Nicodemus, the man who earlier had visited Jesus at night. Nicodemus brought a mixture of myrrh and aloes, about seventy-five </a:t>
            </a:r>
            <a:r>
              <a:rPr lang="en-GB" sz="1000" dirty="0" smtClean="0">
                <a:latin typeface="Arial" panose="020B0604020202020204" pitchFamily="34" charset="0"/>
                <a:cs typeface="Arial" panose="020B0604020202020204" pitchFamily="34" charset="0"/>
              </a:rPr>
              <a:t>pounds.</a:t>
            </a:r>
            <a:r>
              <a:rPr lang="en-GB" sz="1000" baseline="30000" dirty="0" smtClean="0">
                <a:latin typeface="Arial" panose="020B0604020202020204" pitchFamily="34" charset="0"/>
                <a:cs typeface="Arial" panose="020B0604020202020204" pitchFamily="34" charset="0"/>
              </a:rPr>
              <a:t>40</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Taking Jesus’ body, the two of them wrapped it, with the spices, in strips of linen. This was in accordance with Jewish burial customs.</a:t>
            </a:r>
            <a:endParaRPr lang="en-GB" sz="1000" b="1" dirty="0" smtClean="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how brutally you were put to death. How gently your are taken from the cross. Your suffering and pain are ended, and you are put in the lap of your mother. The dirt and blood are wiped away. You are treated with love.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treat others better when they're sad or in pain. When somebody dies, I become very gentle and kind. I notice the good and kind things people say about those who have died.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I seem to be kinder when someone dies. If only I could learn to see the good things about them while they were alive. If only I would tell those around me how much I love them, while I still have the opportunity to do so.</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 </a:t>
            </a:r>
            <a:r>
              <a:rPr lang="en-GB" sz="1000" dirty="0">
                <a:latin typeface="Arial" panose="020B0604020202020204" pitchFamily="34" charset="0"/>
                <a:cs typeface="Arial" panose="020B0604020202020204" pitchFamily="34" charset="0"/>
              </a:rPr>
              <a:t>h</a:t>
            </a:r>
            <a:r>
              <a:rPr lang="en-GB" sz="1000" dirty="0" smtClean="0">
                <a:latin typeface="Arial" panose="020B0604020202020204" pitchFamily="34" charset="0"/>
                <a:cs typeface="Arial" panose="020B0604020202020204" pitchFamily="34" charset="0"/>
              </a:rPr>
              <a:t>elp us look </a:t>
            </a:r>
            <a:r>
              <a:rPr lang="en-GB" sz="1000" dirty="0">
                <a:latin typeface="Arial" panose="020B0604020202020204" pitchFamily="34" charset="0"/>
                <a:cs typeface="Arial" panose="020B0604020202020204" pitchFamily="34" charset="0"/>
              </a:rPr>
              <a:t>for the good in those around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especially those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love the most. Help </a:t>
            </a:r>
            <a:r>
              <a:rPr lang="en-GB" sz="1000" dirty="0" smtClean="0">
                <a:latin typeface="Arial" panose="020B0604020202020204" pitchFamily="34" charset="0"/>
                <a:cs typeface="Arial" panose="020B0604020202020204" pitchFamily="34" charset="0"/>
              </a:rPr>
              <a:t>us live </a:t>
            </a:r>
            <a:r>
              <a:rPr lang="en-GB" sz="1000" dirty="0">
                <a:latin typeface="Arial" panose="020B0604020202020204" pitchFamily="34" charset="0"/>
                <a:cs typeface="Arial" panose="020B0604020202020204" pitchFamily="34" charset="0"/>
              </a:rPr>
              <a:t>this day as if it were </a:t>
            </a:r>
            <a:r>
              <a:rPr lang="en-GB" sz="1000" dirty="0" smtClean="0">
                <a:latin typeface="Arial" panose="020B0604020202020204" pitchFamily="34" charset="0"/>
                <a:cs typeface="Arial" panose="020B0604020202020204" pitchFamily="34" charset="0"/>
              </a:rPr>
              <a:t>our last</a:t>
            </a:r>
            <a:r>
              <a:rPr lang="en-GB" sz="1000" dirty="0">
                <a:latin typeface="Arial" panose="020B0604020202020204" pitchFamily="34" charset="0"/>
                <a:cs typeface="Arial" panose="020B0604020202020204" pitchFamily="34" charset="0"/>
              </a:rPr>
              <a:t>. Help </a:t>
            </a:r>
            <a:r>
              <a:rPr lang="en-GB" sz="1000" dirty="0" smtClean="0">
                <a:latin typeface="Arial" panose="020B0604020202020204" pitchFamily="34" charset="0"/>
                <a:cs typeface="Arial" panose="020B0604020202020204" pitchFamily="34" charset="0"/>
              </a:rPr>
              <a:t>us become </a:t>
            </a:r>
            <a:r>
              <a:rPr lang="en-GB" sz="1000" dirty="0">
                <a:latin typeface="Arial" panose="020B0604020202020204" pitchFamily="34" charset="0"/>
                <a:cs typeface="Arial" panose="020B0604020202020204" pitchFamily="34" charset="0"/>
              </a:rPr>
              <a:t>more gentle and loving </a:t>
            </a:r>
            <a:r>
              <a:rPr lang="en-GB" sz="1000" dirty="0" smtClean="0">
                <a:latin typeface="Arial" panose="020B0604020202020204" pitchFamily="34" charset="0"/>
                <a:cs typeface="Arial" panose="020B0604020202020204" pitchFamily="34" charset="0"/>
              </a:rPr>
              <a:t>people through our understanding of the sacrifice you made for us and a greater </a:t>
            </a:r>
            <a:r>
              <a:rPr lang="en-GB" sz="1000" dirty="0">
                <a:latin typeface="Arial" panose="020B0604020202020204" pitchFamily="34" charset="0"/>
                <a:cs typeface="Arial" panose="020B0604020202020204" pitchFamily="34" charset="0"/>
              </a:rPr>
              <a:t>appreciation for those around </a:t>
            </a:r>
            <a:r>
              <a:rPr lang="en-GB" sz="1000" dirty="0" smtClean="0">
                <a:latin typeface="Arial" panose="020B0604020202020204" pitchFamily="34" charset="0"/>
                <a:cs typeface="Arial" panose="020B0604020202020204" pitchFamily="34" charset="0"/>
              </a:rPr>
              <a:t>us.</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4EC056DF-20F5-4836-A714-269401857878}" type="slidenum">
              <a:rPr lang="en-GB" smtClean="0"/>
              <a:t>15</a:t>
            </a:fld>
            <a:endParaRPr lang="en-GB"/>
          </a:p>
        </p:txBody>
      </p:sp>
    </p:spTree>
    <p:extLst>
      <p:ext uri="{BB962C8B-B14F-4D97-AF65-F5344CB8AC3E}">
        <p14:creationId xmlns:p14="http://schemas.microsoft.com/office/powerpoint/2010/main" val="100228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Matthew 27:59-61</a:t>
            </a:r>
          </a:p>
          <a:p>
            <a:r>
              <a:rPr lang="en-GB" sz="1000" baseline="30000" dirty="0">
                <a:latin typeface="Arial" panose="020B0604020202020204" pitchFamily="34" charset="0"/>
                <a:cs typeface="Arial" panose="020B0604020202020204" pitchFamily="34" charset="0"/>
              </a:rPr>
              <a:t>59 </a:t>
            </a:r>
            <a:r>
              <a:rPr lang="en-GB" sz="1000" dirty="0">
                <a:latin typeface="Arial" panose="020B0604020202020204" pitchFamily="34" charset="0"/>
                <a:cs typeface="Arial" panose="020B0604020202020204" pitchFamily="34" charset="0"/>
              </a:rPr>
              <a:t>Joseph took the body, wrapped it in a clean linen cloth, </a:t>
            </a:r>
            <a:r>
              <a:rPr lang="en-GB" sz="1000" baseline="30000" dirty="0">
                <a:latin typeface="Arial" panose="020B0604020202020204" pitchFamily="34" charset="0"/>
                <a:cs typeface="Arial" panose="020B0604020202020204" pitchFamily="34" charset="0"/>
              </a:rPr>
              <a:t>60 </a:t>
            </a:r>
            <a:r>
              <a:rPr lang="en-GB" sz="1000" dirty="0">
                <a:latin typeface="Arial" panose="020B0604020202020204" pitchFamily="34" charset="0"/>
                <a:cs typeface="Arial" panose="020B0604020202020204" pitchFamily="34" charset="0"/>
              </a:rPr>
              <a:t>and placed it in his own new tomb that he had cut out of the rock. He rolled a big stone in front of the entrance to the tomb and went away. </a:t>
            </a:r>
            <a:r>
              <a:rPr lang="en-GB" sz="1000" baseline="30000" dirty="0">
                <a:latin typeface="Arial" panose="020B0604020202020204" pitchFamily="34" charset="0"/>
                <a:cs typeface="Arial" panose="020B0604020202020204" pitchFamily="34" charset="0"/>
              </a:rPr>
              <a:t>61 </a:t>
            </a:r>
            <a:r>
              <a:rPr lang="en-GB" sz="1000" dirty="0">
                <a:latin typeface="Arial" panose="020B0604020202020204" pitchFamily="34" charset="0"/>
                <a:cs typeface="Arial" panose="020B0604020202020204" pitchFamily="34" charset="0"/>
              </a:rPr>
              <a:t>Mary Magdalene and the other Mary were sitting there opposite the tomb</a:t>
            </a:r>
            <a:r>
              <a:rPr lang="en-GB" sz="1000" dirty="0" smtClean="0">
                <a:latin typeface="Arial" panose="020B0604020202020204" pitchFamily="34" charset="0"/>
                <a:cs typeface="Arial" panose="020B0604020202020204" pitchFamily="34" charset="0"/>
              </a:rPr>
              <a:t>.</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your body is prepared for burial. Joseph gave you his own tomb. He laid your body there and rolled a large stone in front of it, then went home. What a sad day it has been for so many people.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try to keep everything for myself. I find it hard to share my things with my brothers or sisters and with my friends.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I can be selfish too. I can accumulate things and keep them for myself. I try to make sure I have what I want before I share what I have with anybody else.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help </a:t>
            </a:r>
            <a:r>
              <a:rPr lang="en-GB" sz="1000" dirty="0">
                <a:latin typeface="Arial" panose="020B0604020202020204" pitchFamily="34" charset="0"/>
                <a:cs typeface="Arial" panose="020B0604020202020204" pitchFamily="34" charset="0"/>
              </a:rPr>
              <a:t>me think of Joseph of </a:t>
            </a:r>
            <a:r>
              <a:rPr lang="en-GB" sz="1000" dirty="0" err="1">
                <a:latin typeface="Arial" panose="020B0604020202020204" pitchFamily="34" charset="0"/>
                <a:cs typeface="Arial" panose="020B0604020202020204" pitchFamily="34" charset="0"/>
              </a:rPr>
              <a:t>Arimathea</a:t>
            </a:r>
            <a:r>
              <a:rPr lang="en-GB" sz="1000" dirty="0">
                <a:latin typeface="Arial" panose="020B0604020202020204" pitchFamily="34" charset="0"/>
                <a:cs typeface="Arial" panose="020B0604020202020204" pitchFamily="34" charset="0"/>
              </a:rPr>
              <a:t>, who risked his own life as he accepted Jesus' body for burial. Help me think of how Joseph loved Jesus so much </a:t>
            </a:r>
            <a:r>
              <a:rPr lang="en-GB" sz="1000" dirty="0" smtClean="0">
                <a:latin typeface="Arial" panose="020B0604020202020204" pitchFamily="34" charset="0"/>
                <a:cs typeface="Arial" panose="020B0604020202020204" pitchFamily="34" charset="0"/>
              </a:rPr>
              <a:t>that through his generosity and love </a:t>
            </a:r>
            <a:r>
              <a:rPr lang="en-GB" sz="1000" dirty="0">
                <a:latin typeface="Arial" panose="020B0604020202020204" pitchFamily="34" charset="0"/>
                <a:cs typeface="Arial" panose="020B0604020202020204" pitchFamily="34" charset="0"/>
              </a:rPr>
              <a:t>he gave him his own tomb</a:t>
            </a:r>
            <a:r>
              <a:rPr lang="en-GB" sz="1000" dirty="0" smtClean="0">
                <a:latin typeface="Arial" panose="020B0604020202020204" pitchFamily="34" charset="0"/>
                <a:cs typeface="Arial" panose="020B0604020202020204" pitchFamily="34" charset="0"/>
              </a:rPr>
              <a:t>. We ask that through his example and your grace we can show our love for your and those around us by our charity. </a:t>
            </a:r>
          </a:p>
          <a:p>
            <a:r>
              <a:rPr lang="en-GB" sz="1000" dirty="0" smtClean="0">
                <a:latin typeface="Arial" panose="020B0604020202020204" pitchFamily="34" charset="0"/>
                <a:cs typeface="Arial" panose="020B0604020202020204" pitchFamily="34" charset="0"/>
              </a:rPr>
              <a:t>We ask this through Christ our Lord, </a:t>
            </a:r>
            <a:r>
              <a:rPr lang="en-GB" sz="1000" b="1" dirty="0" smtClean="0">
                <a:latin typeface="Arial" panose="020B0604020202020204" pitchFamily="34" charset="0"/>
                <a:cs typeface="Arial" panose="020B0604020202020204" pitchFamily="34" charset="0"/>
              </a:rPr>
              <a:t>Amen</a:t>
            </a:r>
            <a:endParaRPr lang="en-GB"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16</a:t>
            </a:fld>
            <a:endParaRPr lang="en-GB"/>
          </a:p>
        </p:txBody>
      </p:sp>
    </p:spTree>
    <p:extLst>
      <p:ext uri="{BB962C8B-B14F-4D97-AF65-F5344CB8AC3E}">
        <p14:creationId xmlns:p14="http://schemas.microsoft.com/office/powerpoint/2010/main" val="149561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17</a:t>
            </a:fld>
            <a:endParaRPr lang="en-GB"/>
          </a:p>
        </p:txBody>
      </p:sp>
    </p:spTree>
    <p:extLst>
      <p:ext uri="{BB962C8B-B14F-4D97-AF65-F5344CB8AC3E}">
        <p14:creationId xmlns:p14="http://schemas.microsoft.com/office/powerpoint/2010/main" val="228028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18</a:t>
            </a:fld>
            <a:endParaRPr lang="en-GB"/>
          </a:p>
        </p:txBody>
      </p:sp>
    </p:spTree>
    <p:extLst>
      <p:ext uri="{BB962C8B-B14F-4D97-AF65-F5344CB8AC3E}">
        <p14:creationId xmlns:p14="http://schemas.microsoft.com/office/powerpoint/2010/main" val="287599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19</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Stations of the Cross should begin by praying an Act of Contrition.</a:t>
            </a:r>
          </a:p>
          <a:p>
            <a:endParaRPr lang="en-GB" dirty="0"/>
          </a:p>
          <a:p>
            <a:r>
              <a:rPr lang="en-GB" dirty="0" smtClean="0"/>
              <a:t>Then at each station the leader should announce the station and pause for thought. They can then use the Scripture, Reflections or Prayers provided in the notes. Alternatively, pray the prayers below after announcing each station;</a:t>
            </a:r>
          </a:p>
          <a:p>
            <a:endParaRPr lang="en-GB" b="1" dirty="0"/>
          </a:p>
          <a:p>
            <a:r>
              <a:rPr lang="en-GB" b="1" dirty="0" smtClean="0"/>
              <a:t>Leader</a:t>
            </a:r>
            <a:r>
              <a:rPr lang="en-GB" b="1" dirty="0"/>
              <a:t>:</a:t>
            </a:r>
            <a:r>
              <a:rPr lang="en-GB" dirty="0"/>
              <a:t> We adore Thee, O Christ, and bless Thee</a:t>
            </a:r>
            <a:r>
              <a:rPr lang="en-GB" dirty="0" smtClean="0"/>
              <a:t>.</a:t>
            </a:r>
          </a:p>
          <a:p>
            <a:r>
              <a:rPr lang="en-GB" dirty="0"/>
              <a:t/>
            </a:r>
            <a:br>
              <a:rPr lang="en-GB" dirty="0"/>
            </a:br>
            <a:r>
              <a:rPr lang="en-GB" b="1" dirty="0"/>
              <a:t>All:</a:t>
            </a:r>
            <a:r>
              <a:rPr lang="en-GB" dirty="0"/>
              <a:t> Because by Thy holy cross Thou hast redeemed the world</a:t>
            </a:r>
            <a:r>
              <a:rPr lang="en-GB" dirty="0" smtClean="0"/>
              <a:t>.</a:t>
            </a:r>
          </a:p>
          <a:p>
            <a:pPr algn="ctr"/>
            <a:endParaRPr lang="en-GB" dirty="0"/>
          </a:p>
          <a:p>
            <a:pPr algn="ctr"/>
            <a:r>
              <a:rPr lang="en-GB" dirty="0"/>
              <a:t>Our Father.... Hail Mary.... Glory Be to the Father</a:t>
            </a:r>
            <a:r>
              <a:rPr lang="en-GB" dirty="0" smtClean="0"/>
              <a:t>....</a:t>
            </a:r>
          </a:p>
          <a:p>
            <a:endParaRPr lang="en-GB" b="1" dirty="0"/>
          </a:p>
          <a:p>
            <a:r>
              <a:rPr lang="en-GB" b="1" dirty="0" smtClean="0"/>
              <a:t>Leader</a:t>
            </a:r>
            <a:r>
              <a:rPr lang="en-GB" b="1" dirty="0"/>
              <a:t>:</a:t>
            </a:r>
            <a:r>
              <a:rPr lang="en-GB" dirty="0"/>
              <a:t> Jesus Christ Crucified</a:t>
            </a:r>
            <a:r>
              <a:rPr lang="en-GB" dirty="0" smtClean="0"/>
              <a:t>.</a:t>
            </a:r>
          </a:p>
          <a:p>
            <a:r>
              <a:rPr lang="en-GB" dirty="0"/>
              <a:t/>
            </a:r>
            <a:br>
              <a:rPr lang="en-GB" dirty="0"/>
            </a:br>
            <a:r>
              <a:rPr lang="en-GB" b="1" dirty="0"/>
              <a:t>All:</a:t>
            </a:r>
            <a:r>
              <a:rPr lang="en-GB" dirty="0"/>
              <a:t> Have mercy on Us</a:t>
            </a:r>
            <a:r>
              <a:rPr lang="en-GB" dirty="0" smtClean="0"/>
              <a:t>.</a:t>
            </a:r>
          </a:p>
          <a:p>
            <a:r>
              <a:rPr lang="en-GB" dirty="0"/>
              <a:t/>
            </a:r>
            <a:br>
              <a:rPr lang="en-GB" dirty="0"/>
            </a:br>
            <a:r>
              <a:rPr lang="en-GB" b="1" dirty="0"/>
              <a:t>Leader:</a:t>
            </a:r>
            <a:r>
              <a:rPr lang="en-GB" dirty="0"/>
              <a:t> May the souls of the faithful departed, through the mercy of God, Rest in peace</a:t>
            </a:r>
            <a:r>
              <a:rPr lang="en-GB" dirty="0" smtClean="0"/>
              <a:t>.</a:t>
            </a:r>
          </a:p>
          <a:p>
            <a:r>
              <a:rPr lang="en-GB" dirty="0"/>
              <a:t/>
            </a:r>
            <a:br>
              <a:rPr lang="en-GB" dirty="0"/>
            </a:br>
            <a:r>
              <a:rPr lang="en-GB" b="1" dirty="0"/>
              <a:t>All:</a:t>
            </a:r>
            <a:r>
              <a:rPr lang="en-GB" dirty="0"/>
              <a:t> Amen. </a:t>
            </a:r>
            <a:endParaRPr lang="en-GB" dirty="0" smtClean="0"/>
          </a:p>
          <a:p>
            <a:endParaRPr lang="en-GB" dirty="0"/>
          </a:p>
          <a:p>
            <a:r>
              <a:rPr lang="en-GB" dirty="0" smtClean="0"/>
              <a:t>A prayer card is provided in the resources at the end of the PowerPoint.</a:t>
            </a:r>
            <a:endParaRPr lang="en-GB" dirty="0"/>
          </a:p>
        </p:txBody>
      </p:sp>
      <p:sp>
        <p:nvSpPr>
          <p:cNvPr id="4" name="Slide Number Placeholder 3"/>
          <p:cNvSpPr>
            <a:spLocks noGrp="1"/>
          </p:cNvSpPr>
          <p:nvPr>
            <p:ph type="sldNum" sz="quarter" idx="10"/>
          </p:nvPr>
        </p:nvSpPr>
        <p:spPr/>
        <p:txBody>
          <a:bodyPr/>
          <a:lstStyle/>
          <a:p>
            <a:fld id="{4EC056DF-20F5-4836-A714-269401857878}" type="slidenum">
              <a:rPr lang="en-GB" smtClean="0"/>
              <a:t>2</a:t>
            </a:fld>
            <a:endParaRPr lang="en-GB"/>
          </a:p>
        </p:txBody>
      </p:sp>
    </p:spTree>
    <p:extLst>
      <p:ext uri="{BB962C8B-B14F-4D97-AF65-F5344CB8AC3E}">
        <p14:creationId xmlns:p14="http://schemas.microsoft.com/office/powerpoint/2010/main" val="2210871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20</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21</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22</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23</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24</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25</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26</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27</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28</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29</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77072"/>
          </a:xfrm>
        </p:spPr>
        <p:txBody>
          <a:bodyPr/>
          <a:lstStyle/>
          <a:p>
            <a:r>
              <a:rPr lang="de-DE" sz="1000" b="1" dirty="0" smtClean="0">
                <a:latin typeface="Arial" panose="020B0604020202020204" pitchFamily="34" charset="0"/>
                <a:cs typeface="Arial" panose="020B0604020202020204" pitchFamily="34" charset="0"/>
              </a:rPr>
              <a:t>Matthew 27:23-28</a:t>
            </a:r>
          </a:p>
          <a:p>
            <a:r>
              <a:rPr lang="en-GB" sz="1000" baseline="30000" dirty="0" smtClean="0">
                <a:latin typeface="Arial" panose="020B0604020202020204" pitchFamily="34" charset="0"/>
                <a:cs typeface="Arial" panose="020B0604020202020204" pitchFamily="34" charset="0"/>
              </a:rPr>
              <a:t>23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“Why? What crime has he committed?” asked Pilate.</a:t>
            </a:r>
          </a:p>
          <a:p>
            <a:r>
              <a:rPr lang="en-GB" sz="1000" dirty="0">
                <a:latin typeface="Arial" panose="020B0604020202020204" pitchFamily="34" charset="0"/>
                <a:cs typeface="Arial" panose="020B0604020202020204" pitchFamily="34" charset="0"/>
              </a:rPr>
              <a:t>But they shouted all the louder, “Crucify him!”</a:t>
            </a:r>
          </a:p>
          <a:p>
            <a:r>
              <a:rPr lang="en-GB" sz="1000" baseline="30000" dirty="0">
                <a:latin typeface="Arial" panose="020B0604020202020204" pitchFamily="34" charset="0"/>
                <a:cs typeface="Arial" panose="020B0604020202020204" pitchFamily="34" charset="0"/>
              </a:rPr>
              <a:t>24 </a:t>
            </a:r>
            <a:r>
              <a:rPr lang="en-GB" sz="1000" dirty="0">
                <a:latin typeface="Arial" panose="020B0604020202020204" pitchFamily="34" charset="0"/>
                <a:cs typeface="Arial" panose="020B0604020202020204" pitchFamily="34" charset="0"/>
              </a:rPr>
              <a:t>When Pilate saw that he was getting nowhere, but that instead an uproar was starting, he took water and washed his hands in front of the crowd. “I am innocent of this man’s blood,” he said. “It is your responsibility!”</a:t>
            </a:r>
          </a:p>
          <a:p>
            <a:r>
              <a:rPr lang="en-GB" sz="1000" baseline="30000" dirty="0">
                <a:latin typeface="Arial" panose="020B0604020202020204" pitchFamily="34" charset="0"/>
                <a:cs typeface="Arial" panose="020B0604020202020204" pitchFamily="34" charset="0"/>
              </a:rPr>
              <a:t>25 </a:t>
            </a:r>
            <a:r>
              <a:rPr lang="en-GB" sz="1000" dirty="0">
                <a:latin typeface="Arial" panose="020B0604020202020204" pitchFamily="34" charset="0"/>
                <a:cs typeface="Arial" panose="020B0604020202020204" pitchFamily="34" charset="0"/>
              </a:rPr>
              <a:t>All the people answered, “His blood is on us and on our children!”</a:t>
            </a:r>
          </a:p>
          <a:p>
            <a:r>
              <a:rPr lang="en-GB" sz="1000" baseline="30000" dirty="0">
                <a:latin typeface="Arial" panose="020B0604020202020204" pitchFamily="34" charset="0"/>
                <a:cs typeface="Arial" panose="020B0604020202020204" pitchFamily="34" charset="0"/>
              </a:rPr>
              <a:t>26 </a:t>
            </a:r>
            <a:r>
              <a:rPr lang="en-GB" sz="1000" dirty="0">
                <a:latin typeface="Arial" panose="020B0604020202020204" pitchFamily="34" charset="0"/>
                <a:cs typeface="Arial" panose="020B0604020202020204" pitchFamily="34" charset="0"/>
              </a:rPr>
              <a:t>Then he released Barabbas to them. But he had Jesus flogged, and handed him over to be crucified.</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 you stand all alone before Pilate. Nobody speaks up for you. Nobody helps defend you. You devoted your entire life to helping others, listening to the smallest ones, caring for those who were ignored by others. They don't seem to remember that as they prepare to put you to death.</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As a child, sometimes I feel alone. Sometimes I feel that others don't stand up for me and defend me when I am afraid. Sometimes I don't feel like I am treated fairly, especially if I am scolded or corrected.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As an adult, sometimes I feel abandoned and afraid as well. Sometimes I too, feel like I am treated unfairly or blamed for things unfairly. I have a hard time when people criticize me at home or at work.</a:t>
            </a: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Lord, help me be grateful for what you did for me. Help me to accept criticism and unfairness as you did, and not complain. Help me pray for those who have hurt me.</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4EC056DF-20F5-4836-A714-269401857878}" type="slidenum">
              <a:rPr lang="en-GB" smtClean="0"/>
              <a:t>3</a:t>
            </a:fld>
            <a:endParaRPr lang="en-GB"/>
          </a:p>
        </p:txBody>
      </p:sp>
    </p:spTree>
    <p:extLst>
      <p:ext uri="{BB962C8B-B14F-4D97-AF65-F5344CB8AC3E}">
        <p14:creationId xmlns:p14="http://schemas.microsoft.com/office/powerpoint/2010/main" val="3274069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30</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31</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C056DF-20F5-4836-A714-269401857878}" type="slidenum">
              <a:rPr lang="en-GB" smtClean="0"/>
              <a:t>32</a:t>
            </a:fld>
            <a:endParaRPr lang="en-GB"/>
          </a:p>
        </p:txBody>
      </p:sp>
    </p:spTree>
    <p:extLst>
      <p:ext uri="{BB962C8B-B14F-4D97-AF65-F5344CB8AC3E}">
        <p14:creationId xmlns:p14="http://schemas.microsoft.com/office/powerpoint/2010/main" val="9864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John </a:t>
            </a:r>
            <a:r>
              <a:rPr lang="en-GB" sz="1000" b="1" dirty="0" smtClean="0">
                <a:latin typeface="Arial" panose="020B0604020202020204" pitchFamily="34" charset="0"/>
                <a:cs typeface="Arial" panose="020B0604020202020204" pitchFamily="34" charset="0"/>
              </a:rPr>
              <a:t>19:13-17</a:t>
            </a:r>
            <a:endParaRPr lang="en-GB" sz="1000" b="1" dirty="0">
              <a:latin typeface="Arial" panose="020B0604020202020204" pitchFamily="34" charset="0"/>
              <a:cs typeface="Arial" panose="020B0604020202020204" pitchFamily="34" charset="0"/>
            </a:endParaRPr>
          </a:p>
          <a:p>
            <a:r>
              <a:rPr lang="en-GB" sz="1000" baseline="30000" dirty="0">
                <a:latin typeface="Arial" panose="020B0604020202020204" pitchFamily="34" charset="0"/>
                <a:cs typeface="Arial" panose="020B0604020202020204" pitchFamily="34" charset="0"/>
              </a:rPr>
              <a:t>13 </a:t>
            </a:r>
            <a:r>
              <a:rPr lang="en-GB" sz="1000" dirty="0">
                <a:latin typeface="Arial" panose="020B0604020202020204" pitchFamily="34" charset="0"/>
                <a:cs typeface="Arial" panose="020B0604020202020204" pitchFamily="34" charset="0"/>
              </a:rPr>
              <a:t>When Pilate heard this, he brought Jesus out and sat down on the judge’s seat at a place known as the Stone Pavement (which in Aramaic is </a:t>
            </a:r>
            <a:r>
              <a:rPr lang="en-GB" sz="1000" dirty="0" err="1">
                <a:latin typeface="Arial" panose="020B0604020202020204" pitchFamily="34" charset="0"/>
                <a:cs typeface="Arial" panose="020B0604020202020204" pitchFamily="34" charset="0"/>
              </a:rPr>
              <a:t>Gabbatha</a:t>
            </a:r>
            <a:r>
              <a:rPr lang="en-GB" sz="1000" dirty="0">
                <a:latin typeface="Arial" panose="020B0604020202020204" pitchFamily="34" charset="0"/>
                <a:cs typeface="Arial" panose="020B0604020202020204" pitchFamily="34" charset="0"/>
              </a:rPr>
              <a:t>). </a:t>
            </a:r>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It was the day of Preparation of the Passover; it was about noon</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Here is your king,” Pilate said to the </a:t>
            </a:r>
            <a:r>
              <a:rPr lang="en-GB" sz="1000" dirty="0" smtClean="0">
                <a:latin typeface="Arial" panose="020B0604020202020204" pitchFamily="34" charset="0"/>
                <a:cs typeface="Arial" panose="020B0604020202020204" pitchFamily="34" charset="0"/>
              </a:rPr>
              <a:t>Jews. </a:t>
            </a:r>
            <a:r>
              <a:rPr lang="en-GB" sz="1000" baseline="30000" dirty="0" smtClean="0">
                <a:latin typeface="Arial" panose="020B0604020202020204" pitchFamily="34" charset="0"/>
                <a:cs typeface="Arial" panose="020B0604020202020204" pitchFamily="34" charset="0"/>
              </a:rPr>
              <a:t>15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But they shouted, “Take him away! Take him away! Crucify him</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Shall I crucify your king?” Pilate asked</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We have no king but Caesar,” the chief priests </a:t>
            </a:r>
            <a:r>
              <a:rPr lang="en-GB" sz="1000" dirty="0" smtClean="0">
                <a:latin typeface="Arial" panose="020B0604020202020204" pitchFamily="34" charset="0"/>
                <a:cs typeface="Arial" panose="020B0604020202020204" pitchFamily="34" charset="0"/>
              </a:rPr>
              <a:t>answered. </a:t>
            </a:r>
            <a:r>
              <a:rPr lang="en-GB" sz="1000" baseline="30000" dirty="0" smtClean="0">
                <a:latin typeface="Arial" panose="020B0604020202020204" pitchFamily="34" charset="0"/>
                <a:cs typeface="Arial" panose="020B0604020202020204" pitchFamily="34" charset="0"/>
              </a:rPr>
              <a:t>16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Finally Pilate handed him over to them to be </a:t>
            </a:r>
            <a:r>
              <a:rPr lang="en-GB" sz="1000" dirty="0" smtClean="0">
                <a:latin typeface="Arial" panose="020B0604020202020204" pitchFamily="34" charset="0"/>
                <a:cs typeface="Arial" panose="020B0604020202020204" pitchFamily="34" charset="0"/>
              </a:rPr>
              <a:t>crucified. So </a:t>
            </a:r>
            <a:r>
              <a:rPr lang="en-GB" sz="1000" dirty="0">
                <a:latin typeface="Arial" panose="020B0604020202020204" pitchFamily="34" charset="0"/>
                <a:cs typeface="Arial" panose="020B0604020202020204" pitchFamily="34" charset="0"/>
              </a:rPr>
              <a:t>the soldiers took charge of Jesus. </a:t>
            </a:r>
            <a:r>
              <a:rPr lang="en-GB" sz="1000" baseline="30000" dirty="0">
                <a:latin typeface="Arial" panose="020B0604020202020204" pitchFamily="34" charset="0"/>
                <a:cs typeface="Arial" panose="020B0604020202020204" pitchFamily="34" charset="0"/>
              </a:rPr>
              <a:t>17 </a:t>
            </a:r>
            <a:r>
              <a:rPr lang="en-GB" sz="1000" dirty="0">
                <a:latin typeface="Arial" panose="020B0604020202020204" pitchFamily="34" charset="0"/>
                <a:cs typeface="Arial" panose="020B0604020202020204" pitchFamily="34" charset="0"/>
              </a:rPr>
              <a:t>Carrying his own cross, he went out to the place of the Skull (which in Aramaic is called Golgotha).</a:t>
            </a:r>
          </a:p>
          <a:p>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as you accepted your cross, you knew you would carry it to your death on Calvary. You knew it wouldn't be easy, but you accepted it and carried it just the same</a:t>
            </a:r>
            <a:r>
              <a:rPr lang="en-GB" sz="1000" dirty="0" smtClean="0">
                <a:latin typeface="Arial" panose="020B0604020202020204" pitchFamily="34" charset="0"/>
                <a:cs typeface="Arial" panose="020B0604020202020204" pitchFamily="34" charset="0"/>
              </a:rPr>
              <a:t>.</a:t>
            </a:r>
          </a:p>
          <a:p>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As a child, sometimes I don't like the problems that come my way. Sometimes I try to get others to take care of them or solve them for me. Sometimes I become upset and crabby when I'm asked to do even the smallest thing to help others.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
            </a:r>
            <a:br>
              <a:rPr lang="en-GB" sz="1000" dirty="0" smtClean="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As an adult I sometimes feel like I'm not appreciated. Sometimes I feel as if I accept more responsibility that I need to. I can feel sorry for myself, even though the crosses others carry are much larger than my own. In my self-pity, I don't reach out to help.</a:t>
            </a: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by your own </a:t>
            </a:r>
            <a:r>
              <a:rPr lang="en-GB" sz="1000" dirty="0">
                <a:latin typeface="Arial" panose="020B0604020202020204" pitchFamily="34" charset="0"/>
                <a:cs typeface="Arial" panose="020B0604020202020204" pitchFamily="34" charset="0"/>
              </a:rPr>
              <a:t>will </a:t>
            </a:r>
            <a:r>
              <a:rPr lang="en-GB" sz="1000" dirty="0" smtClean="0">
                <a:latin typeface="Arial" panose="020B0604020202020204" pitchFamily="34" charset="0"/>
                <a:cs typeface="Arial" panose="020B0604020202020204" pitchFamily="34" charset="0"/>
              </a:rPr>
              <a:t>you took on the </a:t>
            </a:r>
            <a:r>
              <a:rPr lang="en-GB" sz="1000" dirty="0">
                <a:latin typeface="Arial" panose="020B0604020202020204" pitchFamily="34" charset="0"/>
                <a:cs typeface="Arial" panose="020B0604020202020204" pitchFamily="34" charset="0"/>
              </a:rPr>
              <a:t>most heavy </a:t>
            </a:r>
            <a:r>
              <a:rPr lang="en-GB" sz="1000" dirty="0" smtClean="0">
                <a:latin typeface="Arial" panose="020B0604020202020204" pitchFamily="34" charset="0"/>
                <a:cs typeface="Arial" panose="020B0604020202020204" pitchFamily="34" charset="0"/>
              </a:rPr>
              <a:t>cross </a:t>
            </a:r>
            <a:r>
              <a:rPr lang="en-GB" sz="1000" dirty="0">
                <a:latin typeface="Arial" panose="020B0604020202020204" pitchFamily="34" charset="0"/>
                <a:cs typeface="Arial" panose="020B0604020202020204" pitchFamily="34" charset="0"/>
              </a:rPr>
              <a:t>made for </a:t>
            </a:r>
            <a:r>
              <a:rPr lang="en-GB" sz="1000" dirty="0" smtClean="0">
                <a:latin typeface="Arial" panose="020B0604020202020204" pitchFamily="34" charset="0"/>
                <a:cs typeface="Arial" panose="020B0604020202020204" pitchFamily="34" charset="0"/>
              </a:rPr>
              <a:t>you by our sins, </a:t>
            </a:r>
            <a:r>
              <a:rPr lang="en-GB" sz="1000" dirty="0">
                <a:latin typeface="Arial" panose="020B0604020202020204" pitchFamily="34" charset="0"/>
                <a:cs typeface="Arial" panose="020B0604020202020204" pitchFamily="34" charset="0"/>
              </a:rPr>
              <a:t>make </a:t>
            </a:r>
            <a:r>
              <a:rPr lang="en-GB" sz="1000" dirty="0" smtClean="0">
                <a:latin typeface="Arial" panose="020B0604020202020204" pitchFamily="34" charset="0"/>
                <a:cs typeface="Arial" panose="020B0604020202020204" pitchFamily="34" charset="0"/>
              </a:rPr>
              <a:t>us feel </a:t>
            </a:r>
            <a:r>
              <a:rPr lang="en-GB" sz="1000" dirty="0">
                <a:latin typeface="Arial" panose="020B0604020202020204" pitchFamily="34" charset="0"/>
                <a:cs typeface="Arial" panose="020B0604020202020204" pitchFamily="34" charset="0"/>
              </a:rPr>
              <a:t>their heavy weight, </a:t>
            </a:r>
            <a:r>
              <a:rPr lang="en-GB" sz="1000" dirty="0" smtClean="0">
                <a:latin typeface="Arial" panose="020B0604020202020204" pitchFamily="34" charset="0"/>
                <a:cs typeface="Arial" panose="020B0604020202020204" pitchFamily="34" charset="0"/>
              </a:rPr>
              <a:t>and remember your suffering as repent and live our lives as you taught us to.</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dirty="0"/>
          </a:p>
        </p:txBody>
      </p:sp>
      <p:sp>
        <p:nvSpPr>
          <p:cNvPr id="4" name="Slide Number Placeholder 3"/>
          <p:cNvSpPr>
            <a:spLocks noGrp="1"/>
          </p:cNvSpPr>
          <p:nvPr>
            <p:ph type="sldNum" sz="quarter" idx="10"/>
          </p:nvPr>
        </p:nvSpPr>
        <p:spPr/>
        <p:txBody>
          <a:bodyPr/>
          <a:lstStyle/>
          <a:p>
            <a:fld id="{4EC056DF-20F5-4836-A714-269401857878}" type="slidenum">
              <a:rPr lang="en-GB" smtClean="0"/>
              <a:t>4</a:t>
            </a:fld>
            <a:endParaRPr lang="en-GB"/>
          </a:p>
        </p:txBody>
      </p:sp>
    </p:spTree>
    <p:extLst>
      <p:ext uri="{BB962C8B-B14F-4D97-AF65-F5344CB8AC3E}">
        <p14:creationId xmlns:p14="http://schemas.microsoft.com/office/powerpoint/2010/main" val="238752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Matthew </a:t>
            </a:r>
            <a:r>
              <a:rPr lang="en-GB" sz="1000" b="1" dirty="0">
                <a:latin typeface="Arial" panose="020B0604020202020204" pitchFamily="34" charset="0"/>
                <a:cs typeface="Arial" panose="020B0604020202020204" pitchFamily="34" charset="0"/>
              </a:rPr>
              <a:t>11:28-30</a:t>
            </a:r>
          </a:p>
          <a:p>
            <a:r>
              <a:rPr lang="en-GB" sz="1000" baseline="30000" dirty="0">
                <a:latin typeface="Arial" panose="020B0604020202020204" pitchFamily="34" charset="0"/>
                <a:cs typeface="Arial" panose="020B0604020202020204" pitchFamily="34" charset="0"/>
              </a:rPr>
              <a:t>28 </a:t>
            </a:r>
            <a:r>
              <a:rPr lang="en-GB" sz="1000" dirty="0">
                <a:latin typeface="Arial" panose="020B0604020202020204" pitchFamily="34" charset="0"/>
                <a:cs typeface="Arial" panose="020B0604020202020204" pitchFamily="34" charset="0"/>
              </a:rPr>
              <a:t>“Come to me, all you who are weary and burdened, and I will give you rest.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Take my yoke upon you and learn from me, for I am gentle and humble in heart, and you will find rest for your souls.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For my yoke is easy and my burden is light.”</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endParaRPr lang="en-GB" sz="1000" b="1"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the cross you have been carrying is very heavy. You are becoming weak and almost ready to faint, and you fall down. Nobody seems to want to help you. The soldiers are interested in getting home, so they yell at you and try to get you up and moving again.</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start to do something, but then get tired of it. I hurry to get finished and sometimes don't do my work well. Sometimes I don't pay attention to what I should be doing. When things get hard for me, sometimes I give up.</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I sometimes put things off. I give up too easily, and sometimes don't do my work as well as I know I can.</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the heavy burden of </a:t>
            </a:r>
            <a:r>
              <a:rPr lang="en-GB" sz="1000" dirty="0" smtClean="0">
                <a:latin typeface="Arial" panose="020B0604020202020204" pitchFamily="34" charset="0"/>
                <a:cs typeface="Arial" panose="020B0604020202020204" pitchFamily="34" charset="0"/>
              </a:rPr>
              <a:t>our sins </a:t>
            </a:r>
            <a:r>
              <a:rPr lang="en-GB" sz="1000" dirty="0">
                <a:latin typeface="Arial" panose="020B0604020202020204" pitchFamily="34" charset="0"/>
                <a:cs typeface="Arial" panose="020B0604020202020204" pitchFamily="34" charset="0"/>
              </a:rPr>
              <a:t>is on </a:t>
            </a:r>
            <a:r>
              <a:rPr lang="en-GB" sz="1000" dirty="0" smtClean="0">
                <a:latin typeface="Arial" panose="020B0604020202020204" pitchFamily="34" charset="0"/>
                <a:cs typeface="Arial" panose="020B0604020202020204" pitchFamily="34" charset="0"/>
              </a:rPr>
              <a:t>you, </a:t>
            </a:r>
            <a:r>
              <a:rPr lang="en-GB" sz="1000" dirty="0">
                <a:latin typeface="Arial" panose="020B0604020202020204" pitchFamily="34" charset="0"/>
                <a:cs typeface="Arial" panose="020B0604020202020204" pitchFamily="34" charset="0"/>
              </a:rPr>
              <a:t>and bears </a:t>
            </a:r>
            <a:r>
              <a:rPr lang="en-GB" sz="1000" dirty="0" smtClean="0">
                <a:latin typeface="Arial" panose="020B0604020202020204" pitchFamily="34" charset="0"/>
                <a:cs typeface="Arial" panose="020B0604020202020204" pitchFamily="34" charset="0"/>
              </a:rPr>
              <a:t>you down </a:t>
            </a:r>
            <a:r>
              <a:rPr lang="en-GB" sz="1000" dirty="0">
                <a:latin typeface="Arial" panose="020B0604020202020204" pitchFamily="34" charset="0"/>
                <a:cs typeface="Arial" panose="020B0604020202020204" pitchFamily="34" charset="0"/>
              </a:rPr>
              <a:t>beneath the cross.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loathe them,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detest them;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call on </a:t>
            </a:r>
            <a:r>
              <a:rPr lang="en-GB" sz="1000" dirty="0" smtClean="0">
                <a:latin typeface="Arial" panose="020B0604020202020204" pitchFamily="34" charset="0"/>
                <a:cs typeface="Arial" panose="020B0604020202020204" pitchFamily="34" charset="0"/>
              </a:rPr>
              <a:t>you to </a:t>
            </a:r>
            <a:r>
              <a:rPr lang="en-GB" sz="1000" dirty="0">
                <a:latin typeface="Arial" panose="020B0604020202020204" pitchFamily="34" charset="0"/>
                <a:cs typeface="Arial" panose="020B0604020202020204" pitchFamily="34" charset="0"/>
              </a:rPr>
              <a:t>pardon them; may </a:t>
            </a:r>
            <a:r>
              <a:rPr lang="en-GB" sz="1000" dirty="0" smtClean="0">
                <a:latin typeface="Arial" panose="020B0604020202020204" pitchFamily="34" charset="0"/>
                <a:cs typeface="Arial" panose="020B0604020202020204" pitchFamily="34" charset="0"/>
              </a:rPr>
              <a:t>your grace help us to turn away from sin and listen to your word.</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5</a:t>
            </a:fld>
            <a:endParaRPr lang="en-GB"/>
          </a:p>
        </p:txBody>
      </p:sp>
    </p:spTree>
    <p:extLst>
      <p:ext uri="{BB962C8B-B14F-4D97-AF65-F5344CB8AC3E}">
        <p14:creationId xmlns:p14="http://schemas.microsoft.com/office/powerpoint/2010/main" val="278233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John 19:25-27</a:t>
            </a:r>
          </a:p>
          <a:p>
            <a:r>
              <a:rPr lang="en-GB" sz="1000" baseline="30000" dirty="0">
                <a:latin typeface="Arial" panose="020B0604020202020204" pitchFamily="34" charset="0"/>
                <a:cs typeface="Arial" panose="020B0604020202020204" pitchFamily="34" charset="0"/>
              </a:rPr>
              <a:t>25 </a:t>
            </a:r>
            <a:r>
              <a:rPr lang="en-GB" sz="1000" dirty="0">
                <a:latin typeface="Arial" panose="020B0604020202020204" pitchFamily="34" charset="0"/>
                <a:cs typeface="Arial" panose="020B0604020202020204" pitchFamily="34" charset="0"/>
              </a:rPr>
              <a:t>Near the cross of Jesus stood his mother, his mother’s sister, Mary the wife of </a:t>
            </a:r>
            <a:r>
              <a:rPr lang="en-GB" sz="1000" dirty="0" err="1">
                <a:latin typeface="Arial" panose="020B0604020202020204" pitchFamily="34" charset="0"/>
                <a:cs typeface="Arial" panose="020B0604020202020204" pitchFamily="34" charset="0"/>
              </a:rPr>
              <a:t>Clopas</a:t>
            </a:r>
            <a:r>
              <a:rPr lang="en-GB" sz="1000" dirty="0">
                <a:latin typeface="Arial" panose="020B0604020202020204" pitchFamily="34" charset="0"/>
                <a:cs typeface="Arial" panose="020B0604020202020204" pitchFamily="34" charset="0"/>
              </a:rPr>
              <a:t>, and Mary Magdalene. </a:t>
            </a:r>
            <a:r>
              <a:rPr lang="en-GB" sz="1000" baseline="30000" dirty="0">
                <a:latin typeface="Arial" panose="020B0604020202020204" pitchFamily="34" charset="0"/>
                <a:cs typeface="Arial" panose="020B0604020202020204" pitchFamily="34" charset="0"/>
              </a:rPr>
              <a:t>26 </a:t>
            </a:r>
            <a:r>
              <a:rPr lang="en-GB" sz="1000" dirty="0">
                <a:latin typeface="Arial" panose="020B0604020202020204" pitchFamily="34" charset="0"/>
                <a:cs typeface="Arial" panose="020B0604020202020204" pitchFamily="34" charset="0"/>
              </a:rPr>
              <a:t>When Jesus saw his mother there, and the disciple whom he loved standing nearby, he said to her, “Woman,</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here is your son,” </a:t>
            </a:r>
            <a:r>
              <a:rPr lang="en-GB" sz="1000" baseline="30000" dirty="0">
                <a:latin typeface="Arial" panose="020B0604020202020204" pitchFamily="34" charset="0"/>
                <a:cs typeface="Arial" panose="020B0604020202020204" pitchFamily="34" charset="0"/>
              </a:rPr>
              <a:t>27 </a:t>
            </a:r>
            <a:r>
              <a:rPr lang="en-GB" sz="1000" dirty="0">
                <a:latin typeface="Arial" panose="020B0604020202020204" pitchFamily="34" charset="0"/>
                <a:cs typeface="Arial" panose="020B0604020202020204" pitchFamily="34" charset="0"/>
              </a:rPr>
              <a:t>and to the disciple, “Here is your mother.” From that time on, this disciple took her into his home</a:t>
            </a:r>
            <a:r>
              <a:rPr lang="en-GB" sz="1000" dirty="0" smtClean="0">
                <a:latin typeface="Arial" panose="020B0604020202020204" pitchFamily="34" charset="0"/>
                <a:cs typeface="Arial" panose="020B0604020202020204" pitchFamily="34" charset="0"/>
              </a:rPr>
              <a:t>.</a:t>
            </a:r>
          </a:p>
          <a:p>
            <a:endParaRPr lang="en-GB" sz="1000" baseline="30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you feel so alone with all those people yelling and screaming at you. You don't like the words they are saying about you, and you look for a friendly face in the crowd. You see your mother. She can't make the hurting stop, but it helps to see that she is on your side, that she is suffering with you. She does understand and care.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feel like too many things are going on. Sometimes other kids pick on me and call me names. I need to look around me for a friendly face, and for the help I need. I need to share my troubles with those who truly care about me.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I sometimes feel overwhelmed by many things. Life is so competitive, and I worry so much about my future and those who have some control over it. I need to remember that being an adult does not mean having to solve every problem all by myself. I need to look around me for a friendly face, for the help I need.</a:t>
            </a:r>
            <a:br>
              <a:rPr lang="en-GB" sz="1000" dirty="0">
                <a:latin typeface="Arial" panose="020B0604020202020204" pitchFamily="34" charset="0"/>
                <a:cs typeface="Arial" panose="020B0604020202020204" pitchFamily="34" charset="0"/>
              </a:rPr>
            </a:br>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Jesus most suffering, </a:t>
            </a:r>
            <a:r>
              <a:rPr lang="en-GB" sz="1000" dirty="0" smtClean="0">
                <a:latin typeface="Arial" panose="020B0604020202020204" pitchFamily="34" charset="0"/>
                <a:cs typeface="Arial" panose="020B0604020202020204" pitchFamily="34" charset="0"/>
              </a:rPr>
              <a:t>Mary </a:t>
            </a:r>
            <a:r>
              <a:rPr lang="en-GB" sz="1000" dirty="0">
                <a:latin typeface="Arial" panose="020B0604020202020204" pitchFamily="34" charset="0"/>
                <a:cs typeface="Arial" panose="020B0604020202020204" pitchFamily="34" charset="0"/>
              </a:rPr>
              <a:t>Mother most sorrowful, if, by </a:t>
            </a:r>
            <a:r>
              <a:rPr lang="en-GB" sz="1000" dirty="0" smtClean="0">
                <a:latin typeface="Arial" panose="020B0604020202020204" pitchFamily="34" charset="0"/>
                <a:cs typeface="Arial" panose="020B0604020202020204" pitchFamily="34" charset="0"/>
              </a:rPr>
              <a:t>our sins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we caused </a:t>
            </a:r>
            <a:r>
              <a:rPr lang="en-GB" sz="1000" dirty="0">
                <a:latin typeface="Arial" panose="020B0604020202020204" pitchFamily="34" charset="0"/>
                <a:cs typeface="Arial" panose="020B0604020202020204" pitchFamily="34" charset="0"/>
              </a:rPr>
              <a:t>you pain and </a:t>
            </a:r>
            <a:r>
              <a:rPr lang="en-GB" sz="1000" dirty="0" smtClean="0">
                <a:latin typeface="Arial" panose="020B0604020202020204" pitchFamily="34" charset="0"/>
                <a:cs typeface="Arial" panose="020B0604020202020204" pitchFamily="34" charset="0"/>
              </a:rPr>
              <a:t>anguish in </a:t>
            </a:r>
            <a:r>
              <a:rPr lang="en-GB" sz="1000" dirty="0">
                <a:latin typeface="Arial" panose="020B0604020202020204" pitchFamily="34" charset="0"/>
                <a:cs typeface="Arial" panose="020B0604020202020204" pitchFamily="34" charset="0"/>
              </a:rPr>
              <a:t>the past, by God's assisting grace it shall be so no </a:t>
            </a:r>
            <a:r>
              <a:rPr lang="en-GB" sz="1000" dirty="0" smtClean="0">
                <a:latin typeface="Arial" panose="020B0604020202020204" pitchFamily="34" charset="0"/>
                <a:cs typeface="Arial" panose="020B0604020202020204" pitchFamily="34" charset="0"/>
              </a:rPr>
              <a:t>more.</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6</a:t>
            </a:fld>
            <a:endParaRPr lang="en-GB"/>
          </a:p>
        </p:txBody>
      </p:sp>
    </p:spTree>
    <p:extLst>
      <p:ext uri="{BB962C8B-B14F-4D97-AF65-F5344CB8AC3E}">
        <p14:creationId xmlns:p14="http://schemas.microsoft.com/office/powerpoint/2010/main" val="198627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Mark 15:21</a:t>
            </a:r>
          </a:p>
          <a:p>
            <a:r>
              <a:rPr lang="en-GB" sz="1000" baseline="30000" dirty="0">
                <a:latin typeface="Arial" panose="020B0604020202020204" pitchFamily="34" charset="0"/>
                <a:cs typeface="Arial" panose="020B0604020202020204" pitchFamily="34" charset="0"/>
              </a:rPr>
              <a:t>21 </a:t>
            </a:r>
            <a:r>
              <a:rPr lang="en-GB" sz="1000" dirty="0">
                <a:latin typeface="Arial" panose="020B0604020202020204" pitchFamily="34" charset="0"/>
                <a:cs typeface="Arial" panose="020B0604020202020204" pitchFamily="34" charset="0"/>
              </a:rPr>
              <a:t>A certain man from Cyrene, Simon, the father of Alexander and Rufus, was passing by on his way in from the country, and they forced him to carry the cross. </a:t>
            </a:r>
            <a:endParaRPr lang="en-GB" sz="1000" dirty="0" smtClean="0">
              <a:latin typeface="Arial" panose="020B0604020202020204" pitchFamily="34" charset="0"/>
              <a:cs typeface="Arial" panose="020B0604020202020204" pitchFamily="34" charset="0"/>
            </a:endParaRP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the soldiers are becoming impatient. This is taking longer than they wanted it to. They are afraid you won't make it to the hill where you will be crucified. As you grow weaker, they grab a man out of the crowd and make him help carry your cross. He was just watching what was happening, but all of a sudden he is helping you carry your cross.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see people who need my help. Sometimes I pretend not to hear when my parents call me. I disappear when I know others could use my help.</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sometimes I try to do as little as I can and still get by. Others might need my help, but I ignore their needs. Even when I'm asked to help, I sometimes claim to be too busy.</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blest, </a:t>
            </a:r>
            <a:r>
              <a:rPr lang="en-GB" sz="1000" dirty="0" smtClean="0">
                <a:latin typeface="Arial" panose="020B0604020202020204" pitchFamily="34" charset="0"/>
                <a:cs typeface="Arial" panose="020B0604020202020204" pitchFamily="34" charset="0"/>
              </a:rPr>
              <a:t>was </a:t>
            </a:r>
            <a:r>
              <a:rPr lang="en-GB" sz="1000" dirty="0">
                <a:latin typeface="Arial" panose="020B0604020202020204" pitchFamily="34" charset="0"/>
                <a:cs typeface="Arial" panose="020B0604020202020204" pitchFamily="34" charset="0"/>
              </a:rPr>
              <a:t>he who aided </a:t>
            </a:r>
            <a:r>
              <a:rPr lang="en-GB" sz="1000" dirty="0" smtClean="0">
                <a:latin typeface="Arial" panose="020B0604020202020204" pitchFamily="34" charset="0"/>
                <a:cs typeface="Arial" panose="020B0604020202020204" pitchFamily="34" charset="0"/>
              </a:rPr>
              <a:t>you to </a:t>
            </a:r>
            <a:r>
              <a:rPr lang="en-GB" sz="1000" dirty="0">
                <a:latin typeface="Arial" panose="020B0604020202020204" pitchFamily="34" charset="0"/>
                <a:cs typeface="Arial" panose="020B0604020202020204" pitchFamily="34" charset="0"/>
              </a:rPr>
              <a:t>bear the cross. Blest too </a:t>
            </a:r>
            <a:r>
              <a:rPr lang="en-GB" sz="1000" dirty="0" smtClean="0">
                <a:latin typeface="Arial" panose="020B0604020202020204" pitchFamily="34" charset="0"/>
                <a:cs typeface="Arial" panose="020B0604020202020204" pitchFamily="34" charset="0"/>
              </a:rPr>
              <a:t>are we who </a:t>
            </a:r>
            <a:r>
              <a:rPr lang="en-GB" sz="1000" dirty="0">
                <a:latin typeface="Arial" panose="020B0604020202020204" pitchFamily="34" charset="0"/>
                <a:cs typeface="Arial" panose="020B0604020202020204" pitchFamily="34" charset="0"/>
              </a:rPr>
              <a:t>aid </a:t>
            </a:r>
            <a:r>
              <a:rPr lang="en-GB" sz="1000" dirty="0" smtClean="0">
                <a:latin typeface="Arial" panose="020B0604020202020204" pitchFamily="34" charset="0"/>
                <a:cs typeface="Arial" panose="020B0604020202020204" pitchFamily="34" charset="0"/>
              </a:rPr>
              <a:t>you to </a:t>
            </a:r>
            <a:r>
              <a:rPr lang="en-GB" sz="1000" dirty="0">
                <a:latin typeface="Arial" panose="020B0604020202020204" pitchFamily="34" charset="0"/>
                <a:cs typeface="Arial" panose="020B0604020202020204" pitchFamily="34" charset="0"/>
              </a:rPr>
              <a:t>bear the cross, by patiently bowing </a:t>
            </a:r>
            <a:r>
              <a:rPr lang="en-GB" sz="1000" dirty="0" smtClean="0">
                <a:latin typeface="Arial" panose="020B0604020202020204" pitchFamily="34" charset="0"/>
                <a:cs typeface="Arial" panose="020B0604020202020204" pitchFamily="34" charset="0"/>
              </a:rPr>
              <a:t>our necks </a:t>
            </a:r>
            <a:r>
              <a:rPr lang="en-GB" sz="1000" dirty="0">
                <a:latin typeface="Arial" panose="020B0604020202020204" pitchFamily="34" charset="0"/>
                <a:cs typeface="Arial" panose="020B0604020202020204" pitchFamily="34" charset="0"/>
              </a:rPr>
              <a:t>to the crosses </a:t>
            </a:r>
            <a:r>
              <a:rPr lang="en-GB" sz="1000" dirty="0" smtClean="0">
                <a:latin typeface="Arial" panose="020B0604020202020204" pitchFamily="34" charset="0"/>
                <a:cs typeface="Arial" panose="020B0604020202020204" pitchFamily="34" charset="0"/>
              </a:rPr>
              <a:t>you send us during </a:t>
            </a:r>
            <a:r>
              <a:rPr lang="en-GB" sz="1000" dirty="0">
                <a:latin typeface="Arial" panose="020B0604020202020204" pitchFamily="34" charset="0"/>
                <a:cs typeface="Arial" panose="020B0604020202020204" pitchFamily="34" charset="0"/>
              </a:rPr>
              <a:t>life. </a:t>
            </a: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give </a:t>
            </a:r>
            <a:r>
              <a:rPr lang="en-GB" sz="1000" dirty="0" smtClean="0">
                <a:latin typeface="Arial" panose="020B0604020202020204" pitchFamily="34" charset="0"/>
                <a:cs typeface="Arial" panose="020B0604020202020204" pitchFamily="34" charset="0"/>
              </a:rPr>
              <a:t>us the grace </a:t>
            </a:r>
            <a:r>
              <a:rPr lang="en-GB" sz="1000" dirty="0">
                <a:latin typeface="Arial" panose="020B0604020202020204" pitchFamily="34" charset="0"/>
                <a:cs typeface="Arial" panose="020B0604020202020204" pitchFamily="34" charset="0"/>
              </a:rPr>
              <a:t>to do so</a:t>
            </a:r>
            <a:r>
              <a:rPr lang="en-GB" sz="1000" dirty="0" smtClean="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7</a:t>
            </a:fld>
            <a:endParaRPr lang="en-GB"/>
          </a:p>
        </p:txBody>
      </p:sp>
    </p:spTree>
    <p:extLst>
      <p:ext uri="{BB962C8B-B14F-4D97-AF65-F5344CB8AC3E}">
        <p14:creationId xmlns:p14="http://schemas.microsoft.com/office/powerpoint/2010/main" val="326816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Isaiah 53:2-3</a:t>
            </a:r>
          </a:p>
          <a:p>
            <a:r>
              <a:rPr lang="en-GB" sz="1000" baseline="30000" dirty="0">
                <a:latin typeface="Arial" panose="020B0604020202020204" pitchFamily="34" charset="0"/>
                <a:cs typeface="Arial" panose="020B0604020202020204" pitchFamily="34" charset="0"/>
              </a:rPr>
              <a:t>2 </a:t>
            </a:r>
            <a:r>
              <a:rPr lang="en-GB" sz="1000" dirty="0">
                <a:latin typeface="Arial" panose="020B0604020202020204" pitchFamily="34" charset="0"/>
                <a:cs typeface="Arial" panose="020B0604020202020204" pitchFamily="34" charset="0"/>
              </a:rPr>
              <a:t>He grew up before him like a tender shoot,</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and like a root out of dry ground.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He had no beauty or majesty to attract us to him,</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nothing in his appearance that we should desire him.</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He was despised and rejected by mankind,</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 man of suffering, and familiar with pain.</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Like one from whom people hide their faces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he was despised, and we held him in low esteem.</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Reflections</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suddenly a woman comes out of the crowd. Her name is Veronica. You can see how she cares for you as she takes a cloth and begins to wipe the blood and sweat from your face. She can't do much, but she offers what little help she can.</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I know someone could use a little help and understanding. They may be picked on or teased by others, or just sad or lonely. Sometimes I feel bad that others don't step in to help, but I don't help either.</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I notice the needs around me. Sometimes my own family members crave my attention, and I don't even seem to notice. Sometimes a co-worker, friend, or family member could use help or understanding, but I don't reach out to help lest I be criticized, or that they demand more of me than I'd like to give. </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p>
          <a:p>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in your suffering you printed your sacred </a:t>
            </a:r>
            <a:r>
              <a:rPr lang="en-GB" sz="1000" dirty="0">
                <a:latin typeface="Arial" panose="020B0604020202020204" pitchFamily="34" charset="0"/>
                <a:cs typeface="Arial" panose="020B0604020202020204" pitchFamily="34" charset="0"/>
              </a:rPr>
              <a:t>face upon the cloth with which Veronica </a:t>
            </a:r>
            <a:r>
              <a:rPr lang="en-GB" sz="1000" dirty="0" smtClean="0">
                <a:latin typeface="Arial" panose="020B0604020202020204" pitchFamily="34" charset="0"/>
                <a:cs typeface="Arial" panose="020B0604020202020204" pitchFamily="34" charset="0"/>
              </a:rPr>
              <a:t>took pity on you and wiped </a:t>
            </a:r>
            <a:r>
              <a:rPr lang="en-GB" sz="1000" dirty="0">
                <a:latin typeface="Arial" panose="020B0604020202020204" pitchFamily="34" charset="0"/>
                <a:cs typeface="Arial" panose="020B0604020202020204" pitchFamily="34" charset="0"/>
              </a:rPr>
              <a:t>the sweat from </a:t>
            </a:r>
            <a:r>
              <a:rPr lang="en-GB" sz="1000" dirty="0" smtClean="0">
                <a:latin typeface="Arial" panose="020B0604020202020204" pitchFamily="34" charset="0"/>
                <a:cs typeface="Arial" panose="020B0604020202020204" pitchFamily="34" charset="0"/>
              </a:rPr>
              <a:t>your brow</a:t>
            </a:r>
            <a:r>
              <a:rPr lang="en-GB" sz="1000" dirty="0">
                <a:latin typeface="Arial" panose="020B0604020202020204" pitchFamily="34" charset="0"/>
                <a:cs typeface="Arial" panose="020B0604020202020204" pitchFamily="34" charset="0"/>
              </a:rPr>
              <a:t>, print in </a:t>
            </a:r>
            <a:r>
              <a:rPr lang="en-GB" sz="1000" dirty="0" smtClean="0">
                <a:latin typeface="Arial" panose="020B0604020202020204" pitchFamily="34" charset="0"/>
                <a:cs typeface="Arial" panose="020B0604020202020204" pitchFamily="34" charset="0"/>
              </a:rPr>
              <a:t>our souls deep</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we pray, </a:t>
            </a:r>
            <a:r>
              <a:rPr lang="en-GB" sz="1000" dirty="0">
                <a:latin typeface="Arial" panose="020B0604020202020204" pitchFamily="34" charset="0"/>
                <a:cs typeface="Arial" panose="020B0604020202020204" pitchFamily="34" charset="0"/>
              </a:rPr>
              <a:t>the lasting memory of </a:t>
            </a:r>
            <a:r>
              <a:rPr lang="en-GB" sz="1000" dirty="0" smtClean="0">
                <a:latin typeface="Arial" panose="020B0604020202020204" pitchFamily="34" charset="0"/>
                <a:cs typeface="Arial" panose="020B0604020202020204" pitchFamily="34" charset="0"/>
              </a:rPr>
              <a:t>the pain you suffered for our sins. </a:t>
            </a:r>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C056DF-20F5-4836-A714-269401857878}" type="slidenum">
              <a:rPr lang="en-GB" smtClean="0"/>
              <a:t>8</a:t>
            </a:fld>
            <a:endParaRPr lang="en-GB" dirty="0"/>
          </a:p>
        </p:txBody>
      </p:sp>
    </p:spTree>
    <p:extLst>
      <p:ext uri="{BB962C8B-B14F-4D97-AF65-F5344CB8AC3E}">
        <p14:creationId xmlns:p14="http://schemas.microsoft.com/office/powerpoint/2010/main" val="396971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832648" cy="4114800"/>
          </a:xfrm>
        </p:spPr>
        <p:txBody>
          <a:bodyPr/>
          <a:lstStyle/>
          <a:p>
            <a:r>
              <a:rPr lang="en-GB" sz="1000" b="1" dirty="0" smtClean="0">
                <a:latin typeface="Arial" panose="020B0604020202020204" pitchFamily="34" charset="0"/>
                <a:cs typeface="Arial" panose="020B0604020202020204" pitchFamily="34" charset="0"/>
              </a:rPr>
              <a:t>Psalm 38:17-22</a:t>
            </a:r>
          </a:p>
          <a:p>
            <a:r>
              <a:rPr lang="en-GB" sz="1000" baseline="30000" dirty="0">
                <a:latin typeface="Arial" panose="020B0604020202020204" pitchFamily="34" charset="0"/>
                <a:cs typeface="Arial" panose="020B0604020202020204" pitchFamily="34" charset="0"/>
              </a:rPr>
              <a:t>17 </a:t>
            </a:r>
            <a:r>
              <a:rPr lang="en-GB" sz="1000" dirty="0">
                <a:latin typeface="Arial" panose="020B0604020202020204" pitchFamily="34" charset="0"/>
                <a:cs typeface="Arial" panose="020B0604020202020204" pitchFamily="34" charset="0"/>
              </a:rPr>
              <a:t>For I am about to </a:t>
            </a:r>
            <a:r>
              <a:rPr lang="en-GB" sz="1000" dirty="0" smtClean="0">
                <a:latin typeface="Arial" panose="020B0604020202020204" pitchFamily="34" charset="0"/>
                <a:cs typeface="Arial" panose="020B0604020202020204" pitchFamily="34" charset="0"/>
              </a:rPr>
              <a:t>fall, and </a:t>
            </a:r>
            <a:r>
              <a:rPr lang="en-GB" sz="1000" dirty="0">
                <a:latin typeface="Arial" panose="020B0604020202020204" pitchFamily="34" charset="0"/>
                <a:cs typeface="Arial" panose="020B0604020202020204" pitchFamily="34" charset="0"/>
              </a:rPr>
              <a:t>my pain is ever with me.</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18 </a:t>
            </a:r>
            <a:r>
              <a:rPr lang="en-GB" sz="1000" dirty="0">
                <a:latin typeface="Arial" panose="020B0604020202020204" pitchFamily="34" charset="0"/>
                <a:cs typeface="Arial" panose="020B0604020202020204" pitchFamily="34" charset="0"/>
              </a:rPr>
              <a:t>I confess my </a:t>
            </a:r>
            <a:r>
              <a:rPr lang="en-GB" sz="1000" dirty="0" smtClean="0">
                <a:latin typeface="Arial" panose="020B0604020202020204" pitchFamily="34" charset="0"/>
                <a:cs typeface="Arial" panose="020B0604020202020204" pitchFamily="34" charset="0"/>
              </a:rPr>
              <a:t>iniquity; I </a:t>
            </a:r>
            <a:r>
              <a:rPr lang="en-GB" sz="1000" dirty="0">
                <a:latin typeface="Arial" panose="020B0604020202020204" pitchFamily="34" charset="0"/>
                <a:cs typeface="Arial" panose="020B0604020202020204" pitchFamily="34" charset="0"/>
              </a:rPr>
              <a:t>am troubled by my sin.</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19 </a:t>
            </a:r>
            <a:r>
              <a:rPr lang="en-GB" sz="1000" dirty="0">
                <a:latin typeface="Arial" panose="020B0604020202020204" pitchFamily="34" charset="0"/>
                <a:cs typeface="Arial" panose="020B0604020202020204" pitchFamily="34" charset="0"/>
              </a:rPr>
              <a:t>Many have become my enemies without </a:t>
            </a:r>
            <a:r>
              <a:rPr lang="en-GB" sz="1000" dirty="0" smtClean="0">
                <a:latin typeface="Arial" panose="020B0604020202020204" pitchFamily="34" charset="0"/>
                <a:cs typeface="Arial" panose="020B0604020202020204" pitchFamily="34" charset="0"/>
              </a:rPr>
              <a:t>cause;</a:t>
            </a:r>
          </a:p>
          <a:p>
            <a:r>
              <a:rPr lang="en-GB" sz="1000" dirty="0" smtClean="0">
                <a:latin typeface="Arial" panose="020B0604020202020204" pitchFamily="34" charset="0"/>
                <a:cs typeface="Arial" panose="020B0604020202020204" pitchFamily="34" charset="0"/>
              </a:rPr>
              <a:t>those </a:t>
            </a:r>
            <a:r>
              <a:rPr lang="en-GB" sz="1000" dirty="0">
                <a:latin typeface="Arial" panose="020B0604020202020204" pitchFamily="34" charset="0"/>
                <a:cs typeface="Arial" panose="020B0604020202020204" pitchFamily="34" charset="0"/>
              </a:rPr>
              <a:t>who hate me without reason are numerous.</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20 </a:t>
            </a:r>
            <a:r>
              <a:rPr lang="en-GB" sz="1000" dirty="0">
                <a:latin typeface="Arial" panose="020B0604020202020204" pitchFamily="34" charset="0"/>
                <a:cs typeface="Arial" panose="020B0604020202020204" pitchFamily="34" charset="0"/>
              </a:rPr>
              <a:t>Those who repay my good with </a:t>
            </a:r>
            <a:r>
              <a:rPr lang="en-GB" sz="1000" dirty="0" smtClean="0">
                <a:latin typeface="Arial" panose="020B0604020202020204" pitchFamily="34" charset="0"/>
                <a:cs typeface="Arial" panose="020B0604020202020204" pitchFamily="34" charset="0"/>
              </a:rPr>
              <a:t>evil lodge </a:t>
            </a:r>
            <a:r>
              <a:rPr lang="en-GB" sz="1000" dirty="0">
                <a:latin typeface="Arial" panose="020B0604020202020204" pitchFamily="34" charset="0"/>
                <a:cs typeface="Arial" panose="020B0604020202020204" pitchFamily="34" charset="0"/>
              </a:rPr>
              <a:t>accusations against </a:t>
            </a:r>
            <a:r>
              <a:rPr lang="en-GB" sz="1000" dirty="0" smtClean="0">
                <a:latin typeface="Arial" panose="020B0604020202020204" pitchFamily="34" charset="0"/>
                <a:cs typeface="Arial" panose="020B0604020202020204" pitchFamily="34" charset="0"/>
              </a:rPr>
              <a:t>me, </a:t>
            </a:r>
          </a:p>
          <a:p>
            <a:r>
              <a:rPr lang="en-GB" sz="1000" dirty="0" smtClean="0">
                <a:latin typeface="Arial" panose="020B0604020202020204" pitchFamily="34" charset="0"/>
                <a:cs typeface="Arial" panose="020B0604020202020204" pitchFamily="34" charset="0"/>
              </a:rPr>
              <a:t>though </a:t>
            </a:r>
            <a:r>
              <a:rPr lang="en-GB" sz="1000" dirty="0">
                <a:latin typeface="Arial" panose="020B0604020202020204" pitchFamily="34" charset="0"/>
                <a:cs typeface="Arial" panose="020B0604020202020204" pitchFamily="34" charset="0"/>
              </a:rPr>
              <a:t>I seek only to do what is good.</a:t>
            </a:r>
          </a:p>
          <a:p>
            <a:r>
              <a:rPr lang="en-GB" sz="1000" baseline="30000" dirty="0">
                <a:latin typeface="Arial" panose="020B0604020202020204" pitchFamily="34" charset="0"/>
                <a:cs typeface="Arial" panose="020B0604020202020204" pitchFamily="34" charset="0"/>
              </a:rPr>
              <a:t>21 </a:t>
            </a:r>
            <a:r>
              <a:rPr lang="en-GB" sz="1000" cap="small" dirty="0">
                <a:latin typeface="Arial" panose="020B0604020202020204" pitchFamily="34" charset="0"/>
                <a:cs typeface="Arial" panose="020B0604020202020204" pitchFamily="34" charset="0"/>
              </a:rPr>
              <a:t>Lord</a:t>
            </a:r>
            <a:r>
              <a:rPr lang="en-GB" sz="1000" dirty="0">
                <a:latin typeface="Arial" panose="020B0604020202020204" pitchFamily="34" charset="0"/>
                <a:cs typeface="Arial" panose="020B0604020202020204" pitchFamily="34" charset="0"/>
              </a:rPr>
              <a:t>, do not forsake </a:t>
            </a:r>
            <a:r>
              <a:rPr lang="en-GB" sz="1000" dirty="0" smtClean="0">
                <a:latin typeface="Arial" panose="020B0604020202020204" pitchFamily="34" charset="0"/>
                <a:cs typeface="Arial" panose="020B0604020202020204" pitchFamily="34" charset="0"/>
              </a:rPr>
              <a:t>me; do </a:t>
            </a:r>
            <a:r>
              <a:rPr lang="en-GB" sz="1000" dirty="0">
                <a:latin typeface="Arial" panose="020B0604020202020204" pitchFamily="34" charset="0"/>
                <a:cs typeface="Arial" panose="020B0604020202020204" pitchFamily="34" charset="0"/>
              </a:rPr>
              <a:t>not be far from me, my God.</a:t>
            </a:r>
            <a:br>
              <a:rPr lang="en-GB" sz="1000" dirty="0">
                <a:latin typeface="Arial" panose="020B0604020202020204" pitchFamily="34" charset="0"/>
                <a:cs typeface="Arial" panose="020B0604020202020204" pitchFamily="34" charset="0"/>
              </a:rPr>
            </a:br>
            <a:r>
              <a:rPr lang="en-GB" sz="1000" baseline="30000" dirty="0">
                <a:latin typeface="Arial" panose="020B0604020202020204" pitchFamily="34" charset="0"/>
                <a:cs typeface="Arial" panose="020B0604020202020204" pitchFamily="34" charset="0"/>
              </a:rPr>
              <a:t>22 </a:t>
            </a:r>
            <a:r>
              <a:rPr lang="en-GB" sz="1000" dirty="0">
                <a:latin typeface="Arial" panose="020B0604020202020204" pitchFamily="34" charset="0"/>
                <a:cs typeface="Arial" panose="020B0604020202020204" pitchFamily="34" charset="0"/>
              </a:rPr>
              <a:t>Come quickly to help </a:t>
            </a:r>
            <a:r>
              <a:rPr lang="en-GB" sz="1000" dirty="0" smtClean="0">
                <a:latin typeface="Arial" panose="020B0604020202020204" pitchFamily="34" charset="0"/>
                <a:cs typeface="Arial" panose="020B0604020202020204" pitchFamily="34" charset="0"/>
              </a:rPr>
              <a:t>me, my </a:t>
            </a:r>
            <a:r>
              <a:rPr lang="en-GB" sz="1000" dirty="0">
                <a:latin typeface="Arial" panose="020B0604020202020204" pitchFamily="34" charset="0"/>
                <a:cs typeface="Arial" panose="020B0604020202020204" pitchFamily="34" charset="0"/>
              </a:rPr>
              <a:t>Lord and my </a:t>
            </a:r>
            <a:r>
              <a:rPr lang="en-GB" sz="1000" dirty="0" smtClean="0">
                <a:latin typeface="Arial" panose="020B0604020202020204" pitchFamily="34" charset="0"/>
                <a:cs typeface="Arial" panose="020B0604020202020204" pitchFamily="34" charset="0"/>
              </a:rPr>
              <a:t>Saviour</a:t>
            </a:r>
            <a:r>
              <a:rPr lang="en-GB" sz="1000" dirty="0">
                <a:latin typeface="Arial" panose="020B0604020202020204" pitchFamily="34" charset="0"/>
                <a:cs typeface="Arial" panose="020B0604020202020204" pitchFamily="34" charset="0"/>
              </a:rPr>
              <a:t>.</a:t>
            </a:r>
          </a:p>
          <a:p>
            <a:endParaRPr lang="en-GB" dirty="0" smtClean="0"/>
          </a:p>
          <a:p>
            <a:r>
              <a:rPr lang="en-GB" sz="1000" b="1" dirty="0" smtClean="0">
                <a:latin typeface="Arial" panose="020B0604020202020204" pitchFamily="34" charset="0"/>
                <a:cs typeface="Arial" panose="020B0604020202020204" pitchFamily="34" charset="0"/>
              </a:rPr>
              <a:t>Reflections</a:t>
            </a:r>
            <a:endParaRPr lang="en-GB" sz="1000" b="1"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This </a:t>
            </a:r>
            <a:r>
              <a:rPr lang="en-GB" sz="1000" dirty="0">
                <a:latin typeface="Arial" panose="020B0604020202020204" pitchFamily="34" charset="0"/>
                <a:cs typeface="Arial" panose="020B0604020202020204" pitchFamily="34" charset="0"/>
              </a:rPr>
              <a:t>is the second time you have fallen on the road. As the cross grows heavier and heavier it becomes more difficult to get up. But you continue to struggle and try until you're up and walking again. You don't give up.</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 child, sometimes things get me down. Others seem to find things easier to do or to learn. Each time I fail, I find it harder to keep trying.</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 an adult, sometimes I think I should know more than I do. I become impatient with myself and find it hard to believe in myself when I fail. It is easy to despair over small things, and sometimes I do.</a:t>
            </a:r>
            <a:br>
              <a:rPr lang="en-GB" sz="1000" dirty="0">
                <a:latin typeface="Arial" panose="020B0604020202020204" pitchFamily="34" charset="0"/>
                <a:cs typeface="Arial" panose="020B0604020202020204" pitchFamily="34" charset="0"/>
              </a:rPr>
            </a:br>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Prayer</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smtClean="0">
                <a:latin typeface="Arial" panose="020B0604020202020204" pitchFamily="34" charset="0"/>
                <a:cs typeface="Arial" panose="020B0604020202020204" pitchFamily="34" charset="0"/>
              </a:rPr>
              <a:t>Jesus</a:t>
            </a:r>
            <a:r>
              <a:rPr lang="en-GB" sz="1000" dirty="0">
                <a:latin typeface="Arial" panose="020B0604020202020204" pitchFamily="34" charset="0"/>
                <a:cs typeface="Arial" panose="020B0604020202020204" pitchFamily="34" charset="0"/>
              </a:rPr>
              <a:t>, often </a:t>
            </a:r>
            <a:r>
              <a:rPr lang="en-GB" sz="1000" dirty="0" smtClean="0">
                <a:latin typeface="Arial" panose="020B0604020202020204" pitchFamily="34" charset="0"/>
                <a:cs typeface="Arial" panose="020B0604020202020204" pitchFamily="34" charset="0"/>
              </a:rPr>
              <a:t>we have sinned and fell short of your example. Help us to </a:t>
            </a:r>
            <a:r>
              <a:rPr lang="en-GB" sz="1000" dirty="0">
                <a:latin typeface="Arial" panose="020B0604020202020204" pitchFamily="34" charset="0"/>
                <a:cs typeface="Arial" panose="020B0604020202020204" pitchFamily="34" charset="0"/>
              </a:rPr>
              <a:t>use </a:t>
            </a:r>
            <a:r>
              <a:rPr lang="en-GB" sz="1000" dirty="0" smtClean="0">
                <a:latin typeface="Arial" panose="020B0604020202020204" pitchFamily="34" charset="0"/>
                <a:cs typeface="Arial" panose="020B0604020202020204" pitchFamily="34" charset="0"/>
              </a:rPr>
              <a:t>your grace </a:t>
            </a:r>
            <a:r>
              <a:rPr lang="en-GB" sz="1000" dirty="0">
                <a:latin typeface="Arial" panose="020B0604020202020204" pitchFamily="34" charset="0"/>
                <a:cs typeface="Arial" panose="020B0604020202020204" pitchFamily="34" charset="0"/>
              </a:rPr>
              <a:t>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never fall </a:t>
            </a:r>
            <a:r>
              <a:rPr lang="en-GB" sz="1000" dirty="0" smtClean="0">
                <a:latin typeface="Arial" panose="020B0604020202020204" pitchFamily="34" charset="0"/>
                <a:cs typeface="Arial" panose="020B0604020202020204" pitchFamily="34" charset="0"/>
              </a:rPr>
              <a:t>again. Help us when </a:t>
            </a:r>
            <a:r>
              <a:rPr lang="en-GB" sz="1000" dirty="0">
                <a:latin typeface="Arial" panose="020B0604020202020204" pitchFamily="34" charset="0"/>
                <a:cs typeface="Arial" panose="020B0604020202020204" pitchFamily="34" charset="0"/>
              </a:rPr>
              <a:t>things </a:t>
            </a:r>
            <a:r>
              <a:rPr lang="en-GB" sz="1000" dirty="0" smtClean="0">
                <a:latin typeface="Arial" panose="020B0604020202020204" pitchFamily="34" charset="0"/>
                <a:cs typeface="Arial" panose="020B0604020202020204" pitchFamily="34" charset="0"/>
              </a:rPr>
              <a:t>seem too difficult. </a:t>
            </a:r>
            <a:r>
              <a:rPr lang="en-GB" sz="1000" dirty="0">
                <a:latin typeface="Arial" panose="020B0604020202020204" pitchFamily="34" charset="0"/>
                <a:cs typeface="Arial" panose="020B0604020202020204" pitchFamily="34" charset="0"/>
              </a:rPr>
              <a:t>Even when it's hard, help </a:t>
            </a:r>
            <a:r>
              <a:rPr lang="en-GB" sz="1000" dirty="0" smtClean="0">
                <a:latin typeface="Arial" panose="020B0604020202020204" pitchFamily="34" charset="0"/>
                <a:cs typeface="Arial" panose="020B0604020202020204" pitchFamily="34" charset="0"/>
              </a:rPr>
              <a:t>us get </a:t>
            </a:r>
            <a:r>
              <a:rPr lang="en-GB" sz="1000" dirty="0">
                <a:latin typeface="Arial" panose="020B0604020202020204" pitchFamily="34" charset="0"/>
                <a:cs typeface="Arial" panose="020B0604020202020204" pitchFamily="34" charset="0"/>
              </a:rPr>
              <a:t>up and keep trying as you did. Help </a:t>
            </a:r>
            <a:r>
              <a:rPr lang="en-GB" sz="1000" dirty="0" smtClean="0">
                <a:latin typeface="Arial" panose="020B0604020202020204" pitchFamily="34" charset="0"/>
                <a:cs typeface="Arial" panose="020B0604020202020204" pitchFamily="34" charset="0"/>
              </a:rPr>
              <a:t>us do our best </a:t>
            </a:r>
            <a:r>
              <a:rPr lang="en-GB" sz="1000" dirty="0">
                <a:latin typeface="Arial" panose="020B0604020202020204" pitchFamily="34" charset="0"/>
                <a:cs typeface="Arial" panose="020B0604020202020204" pitchFamily="34" charset="0"/>
              </a:rPr>
              <a:t>without comparing </a:t>
            </a:r>
            <a:r>
              <a:rPr lang="en-GB" sz="1000" dirty="0" smtClean="0">
                <a:latin typeface="Arial" panose="020B0604020202020204" pitchFamily="34" charset="0"/>
                <a:cs typeface="Arial" panose="020B0604020202020204" pitchFamily="34" charset="0"/>
              </a:rPr>
              <a:t>ourselves with </a:t>
            </a:r>
            <a:r>
              <a:rPr lang="en-GB" sz="1000" dirty="0">
                <a:latin typeface="Arial" panose="020B0604020202020204" pitchFamily="34" charset="0"/>
                <a:cs typeface="Arial" panose="020B0604020202020204" pitchFamily="34" charset="0"/>
              </a:rPr>
              <a:t>others</a:t>
            </a:r>
            <a:r>
              <a:rPr lang="en-GB" sz="1000" dirty="0" smtClean="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We ask this through Christ our Lord, </a:t>
            </a:r>
            <a:r>
              <a:rPr lang="en-GB" sz="1000" b="1" dirty="0">
                <a:latin typeface="Arial" panose="020B0604020202020204" pitchFamily="34" charset="0"/>
                <a:cs typeface="Arial" panose="020B0604020202020204" pitchFamily="34" charset="0"/>
              </a:rPr>
              <a:t>Amen</a:t>
            </a: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4EC056DF-20F5-4836-A714-269401857878}" type="slidenum">
              <a:rPr lang="en-GB" smtClean="0"/>
              <a:t>9</a:t>
            </a:fld>
            <a:endParaRPr lang="en-GB"/>
          </a:p>
        </p:txBody>
      </p:sp>
    </p:spTree>
    <p:extLst>
      <p:ext uri="{BB962C8B-B14F-4D97-AF65-F5344CB8AC3E}">
        <p14:creationId xmlns:p14="http://schemas.microsoft.com/office/powerpoint/2010/main" val="40998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DF2FEC-A0EB-452C-80E7-ED62F64CEB28}"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252135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DF2FEC-A0EB-452C-80E7-ED62F64CEB28}"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312943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DF2FEC-A0EB-452C-80E7-ED62F64CEB28}"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148815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DF2FEC-A0EB-452C-80E7-ED62F64CEB28}"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317707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F2FEC-A0EB-452C-80E7-ED62F64CEB28}"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16520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DF2FEC-A0EB-452C-80E7-ED62F64CEB28}"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4286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DF2FEC-A0EB-452C-80E7-ED62F64CEB28}"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107374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DF2FEC-A0EB-452C-80E7-ED62F64CEB28}"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291060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F2FEC-A0EB-452C-80E7-ED62F64CEB28}"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29743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F2FEC-A0EB-452C-80E7-ED62F64CEB28}"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101133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F2FEC-A0EB-452C-80E7-ED62F64CEB28}"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6DB81-5A51-41A5-8551-359033D30B61}" type="slidenum">
              <a:rPr lang="en-GB" smtClean="0"/>
              <a:t>‹#›</a:t>
            </a:fld>
            <a:endParaRPr lang="en-GB"/>
          </a:p>
        </p:txBody>
      </p:sp>
    </p:spTree>
    <p:extLst>
      <p:ext uri="{BB962C8B-B14F-4D97-AF65-F5344CB8AC3E}">
        <p14:creationId xmlns:p14="http://schemas.microsoft.com/office/powerpoint/2010/main" val="91331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F2FEC-A0EB-452C-80E7-ED62F64CEB28}" type="datetimeFigureOut">
              <a:rPr lang="en-GB" smtClean="0"/>
              <a:t>16/03/2016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6DB81-5A51-41A5-8551-359033D30B61}" type="slidenum">
              <a:rPr lang="en-GB" smtClean="0"/>
              <a:t>‹#›</a:t>
            </a:fld>
            <a:endParaRPr lang="en-GB"/>
          </a:p>
        </p:txBody>
      </p:sp>
    </p:spTree>
    <p:extLst>
      <p:ext uri="{BB962C8B-B14F-4D97-AF65-F5344CB8AC3E}">
        <p14:creationId xmlns:p14="http://schemas.microsoft.com/office/powerpoint/2010/main" val="384774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www.youtube.com/watch?v=GTpViF-f0SE&amp;index=10&amp;list=PL58g24NgWPIz8ajwy88V_FBcJTB61w5G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s://www.youtube.com/watch?v=yvUCzX8hOP4&amp;index=11&amp;list=PL58g24NgWPIz8ajwy88V_FBcJTB61w5G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hyperlink" Target="https://www.youtube.com/watch?v=eRfdHsEkxpc&amp;list=PL58g24NgWPIz8ajwy88V_FBcJTB61w5Gk&amp;index=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hyperlink" Target="https://www.youtube.com/watch?v=cqv9uFRqFVw&amp;index=13&amp;list=PL58g24NgWPIz8ajwy88V_FBcJTB61w5G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hyperlink" Target="https://www.youtube.com/watch?v=EtpNwBp0oaY&amp;list=PL58g24NgWPIz8ajwy88V_FBcJTB61w5Gk&amp;index=14"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hyperlink" Target="https://www.youtube.com/watch?v=ctcy0EiVNwU&amp;list=PL58g24NgWPIz8ajwy88V_FBcJTB61w5Gk&amp;index=1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s://www.youtube.com/watch?v=VkQrPRRuSqw&amp;index=16&amp;list=PL58g24NgWPIz8ajwy88V_FBcJTB61w5G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www.youtube.com/watch?list=PL58g24NgWPIz8ajwy88V_FBcJTB61w5Gk&amp;v=PNG7Dr6Q_A0#t=1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www.youtube.com/watch?v=Cuc1Xaz6RdI&amp;index=3&amp;list=PL58g24NgWPIz8ajwy88V_FBcJTB61w5G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youtube.com/watch?v=oCCoePjOQjI&amp;index=4&amp;list=PL58g24NgWPIz8ajwy88V_FBcJTB61w5G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www.youtube.com/watch?v=ihvyIWePl1I&amp;list=PL58g24NgWPIz8ajwy88V_FBcJTB61w5Gk&amp;index=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www.youtube.com/watch?v=jgsJe5A07cY&amp;list=PL58g24NgWPIz8ajwy88V_FBcJTB61w5G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s://www.youtube.com/watch?v=YddTV8kdNbA&amp;list=PL58g24NgWPIz8ajwy88V_FBcJTB61w5Gk&amp;index=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s://www.youtube.com/watch?v=D7bjm_nRMRQ&amp;list=PL58g24NgWPIz8ajwy88V_FBcJTB61w5Gk&amp;index=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hyperlink" Target="https://www.youtube.com/watch?v=CDjApRIdavw&amp;index=9&amp;list=PL58g24NgWPIz8ajwy88V_FBcJTB61w5G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1450111"/>
            <a:ext cx="2659873" cy="3672408"/>
          </a:xfrm>
          <a:prstGeom prst="rect">
            <a:avLst/>
          </a:prstGeom>
        </p:spPr>
      </p:pic>
      <p:sp>
        <p:nvSpPr>
          <p:cNvPr id="5" name="TextBox 4"/>
          <p:cNvSpPr txBox="1"/>
          <p:nvPr/>
        </p:nvSpPr>
        <p:spPr>
          <a:xfrm>
            <a:off x="3419872" y="1323938"/>
            <a:ext cx="4824536" cy="3785652"/>
          </a:xfrm>
          <a:prstGeom prst="rect">
            <a:avLst/>
          </a:prstGeom>
          <a:noFill/>
        </p:spPr>
        <p:txBody>
          <a:bodyPr wrap="square" rtlCol="0">
            <a:spAutoFit/>
          </a:bodyPr>
          <a:lstStyle/>
          <a:p>
            <a:pPr algn="ctr"/>
            <a:r>
              <a:rPr lang="en-GB" sz="3000" dirty="0" smtClean="0"/>
              <a:t> Diocese </a:t>
            </a:r>
            <a:r>
              <a:rPr lang="en-GB" sz="3000" smtClean="0"/>
              <a:t>of Motherwell</a:t>
            </a:r>
            <a:endParaRPr lang="en-GB" sz="3000" dirty="0" smtClean="0"/>
          </a:p>
          <a:p>
            <a:pPr algn="ctr"/>
            <a:endParaRPr lang="en-GB" sz="3000" dirty="0" smtClean="0"/>
          </a:p>
          <a:p>
            <a:pPr algn="ctr"/>
            <a:endParaRPr lang="en-GB" sz="3000" dirty="0"/>
          </a:p>
          <a:p>
            <a:pPr algn="ctr"/>
            <a:endParaRPr lang="en-GB" sz="3000" dirty="0" smtClean="0"/>
          </a:p>
          <a:p>
            <a:pPr algn="ctr"/>
            <a:endParaRPr lang="en-GB" sz="3000" dirty="0" smtClean="0"/>
          </a:p>
          <a:p>
            <a:pPr algn="ctr"/>
            <a:endParaRPr lang="en-GB" sz="3000" dirty="0" smtClean="0"/>
          </a:p>
          <a:p>
            <a:pPr algn="ctr"/>
            <a:endParaRPr lang="en-GB" sz="3000" dirty="0"/>
          </a:p>
          <a:p>
            <a:pPr algn="ctr"/>
            <a:r>
              <a:rPr lang="en-GB" sz="3000" dirty="0" smtClean="0"/>
              <a:t>Teachers’ Resource</a:t>
            </a:r>
            <a:endParaRPr lang="en-GB" sz="3000" dirty="0"/>
          </a:p>
        </p:txBody>
      </p:sp>
      <p:sp>
        <p:nvSpPr>
          <p:cNvPr id="2" name="Title 1"/>
          <p:cNvSpPr>
            <a:spLocks noGrp="1"/>
          </p:cNvSpPr>
          <p:nvPr>
            <p:ph type="title"/>
          </p:nvPr>
        </p:nvSpPr>
        <p:spPr>
          <a:xfrm>
            <a:off x="3833918" y="2540604"/>
            <a:ext cx="3996444" cy="1143000"/>
          </a:xfrm>
        </p:spPr>
        <p:txBody>
          <a:bodyPr>
            <a:normAutofit fontScale="90000"/>
          </a:bodyPr>
          <a:lstStyle/>
          <a:p>
            <a:r>
              <a:rPr lang="en-GB" sz="5000" dirty="0" smtClean="0">
                <a:solidFill>
                  <a:schemeClr val="accent1">
                    <a:lumMod val="75000"/>
                  </a:schemeClr>
                </a:solidFill>
              </a:rPr>
              <a:t>The</a:t>
            </a:r>
            <a:r>
              <a:rPr lang="en-GB" sz="5000" baseline="0" dirty="0" smtClean="0">
                <a:solidFill>
                  <a:schemeClr val="accent1">
                    <a:lumMod val="75000"/>
                  </a:schemeClr>
                </a:solidFill>
              </a:rPr>
              <a:t> Stations of the Cross</a:t>
            </a:r>
            <a:endParaRPr lang="en-GB" sz="5000" dirty="0">
              <a:solidFill>
                <a:schemeClr val="accent1">
                  <a:lumMod val="75000"/>
                </a:schemeClr>
              </a:solidFill>
            </a:endParaRPr>
          </a:p>
        </p:txBody>
      </p:sp>
    </p:spTree>
    <p:extLst>
      <p:ext uri="{BB962C8B-B14F-4D97-AF65-F5344CB8AC3E}">
        <p14:creationId xmlns:p14="http://schemas.microsoft.com/office/powerpoint/2010/main" val="102447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9449"/>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024" y="1575417"/>
            <a:ext cx="5430351" cy="4168219"/>
          </a:xfrm>
          <a:prstGeom prst="rect">
            <a:avLst/>
          </a:prstGeom>
          <a:ln>
            <a:noFill/>
          </a:ln>
          <a:effectLst>
            <a:softEdge rad="112500"/>
          </a:effectLst>
        </p:spPr>
      </p:pic>
      <p:sp>
        <p:nvSpPr>
          <p:cNvPr id="7"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meets the women of Jerusalem</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8"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VIII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774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023" y="1595334"/>
            <a:ext cx="5430351" cy="4168219"/>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falls a third time</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IX</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460" y="1595334"/>
            <a:ext cx="5405914" cy="4149462"/>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a:t>
            </a:r>
            <a:r>
              <a:rPr lang="en-GB" sz="2500" dirty="0">
                <a:solidFill>
                  <a:schemeClr val="accent6">
                    <a:lumMod val="60000"/>
                    <a:lumOff val="40000"/>
                  </a:schemeClr>
                </a:solidFill>
                <a:latin typeface="Arial" panose="020B0604020202020204" pitchFamily="34" charset="0"/>
                <a:cs typeface="Arial" panose="020B0604020202020204" pitchFamily="34" charset="0"/>
              </a:rPr>
              <a:t> </a:t>
            </a:r>
            <a:r>
              <a:rPr lang="en-GB" sz="2500" dirty="0" smtClean="0">
                <a:solidFill>
                  <a:schemeClr val="accent6">
                    <a:lumMod val="60000"/>
                    <a:lumOff val="40000"/>
                  </a:schemeClr>
                </a:solidFill>
                <a:latin typeface="Arial" panose="020B0604020202020204" pitchFamily="34" charset="0"/>
                <a:cs typeface="Arial" panose="020B0604020202020204" pitchFamily="34" charset="0"/>
              </a:rPr>
              <a:t>is stripped of his garments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X</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170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460" y="1595334"/>
            <a:ext cx="5405914" cy="4144182"/>
          </a:xfrm>
          <a:prstGeom prst="rect">
            <a:avLst/>
          </a:prstGeom>
          <a:ln>
            <a:noFill/>
          </a:ln>
          <a:effectLst>
            <a:softEdge rad="112500"/>
          </a:effectLst>
        </p:spPr>
      </p:pic>
      <p:sp>
        <p:nvSpPr>
          <p:cNvPr id="5"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XI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is nailed to the cross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039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460" y="1595333"/>
            <a:ext cx="5387395" cy="4129985"/>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dies on the cross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XII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0459" y="1595332"/>
            <a:ext cx="5387395" cy="4129986"/>
          </a:xfrm>
          <a:prstGeom prst="rect">
            <a:avLst/>
          </a:prstGeom>
          <a:ln>
            <a:noFill/>
          </a:ln>
          <a:effectLst>
            <a:softEdge rad="112500"/>
          </a:effectLst>
        </p:spPr>
      </p:pic>
    </p:spTree>
    <p:extLst>
      <p:ext uri="{BB962C8B-B14F-4D97-AF65-F5344CB8AC3E}">
        <p14:creationId xmlns:p14="http://schemas.microsoft.com/office/powerpoint/2010/main" val="23926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459" y="1595332"/>
            <a:ext cx="5387395" cy="4129986"/>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is taken down from the cross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XIII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2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770" y="1595331"/>
            <a:ext cx="5366084" cy="4118889"/>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is laid in the tomb</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XIV</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135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60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340768"/>
            <a:ext cx="7128792" cy="4154984"/>
          </a:xfrm>
          <a:prstGeom prst="rect">
            <a:avLst/>
          </a:prstGeom>
          <a:noFill/>
        </p:spPr>
        <p:txBody>
          <a:bodyPr wrap="square" rtlCol="0">
            <a:spAutoFit/>
          </a:bodyPr>
          <a:lstStyle/>
          <a:p>
            <a:pPr algn="ctr"/>
            <a:r>
              <a:rPr lang="en-GB" sz="2800" dirty="0" smtClean="0"/>
              <a:t>First Station: Jesus is condemned to death</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feel alone. Sometimes I feel that others don't stand up for me and defend me when I am afraid. Sometimes I don't feel like I am treated fairly, especially if I am scolded or corrected</a:t>
            </a:r>
            <a:r>
              <a:rPr lang="en-GB" sz="2200"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endParaRPr lang="en-GB" dirty="0" smtClean="0"/>
          </a:p>
          <a:p>
            <a:endParaRPr lang="en-GB" sz="2800" dirty="0"/>
          </a:p>
          <a:p>
            <a:endParaRPr lang="en-GB" sz="2800" dirty="0"/>
          </a:p>
        </p:txBody>
      </p:sp>
    </p:spTree>
    <p:extLst>
      <p:ext uri="{BB962C8B-B14F-4D97-AF65-F5344CB8AC3E}">
        <p14:creationId xmlns:p14="http://schemas.microsoft.com/office/powerpoint/2010/main" val="2808358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340768"/>
            <a:ext cx="7128792" cy="4370427"/>
          </a:xfrm>
          <a:prstGeom prst="rect">
            <a:avLst/>
          </a:prstGeom>
          <a:noFill/>
        </p:spPr>
        <p:txBody>
          <a:bodyPr wrap="square" rtlCol="0">
            <a:spAutoFit/>
          </a:bodyPr>
          <a:lstStyle/>
          <a:p>
            <a:pPr algn="ctr"/>
            <a:r>
              <a:rPr lang="en-GB" sz="2800" dirty="0" smtClean="0"/>
              <a:t>Second Station: Jesus is made to carry his cross</a:t>
            </a:r>
          </a:p>
          <a:p>
            <a:endParaRPr lang="en-GB" sz="2800" dirty="0" smtClean="0"/>
          </a:p>
          <a:p>
            <a:endParaRPr lang="en-GB" sz="2800" dirty="0"/>
          </a:p>
          <a:p>
            <a:r>
              <a:rPr lang="en-GB" sz="2200" dirty="0" smtClean="0">
                <a:latin typeface="Arial" panose="020B0604020202020204" pitchFamily="34" charset="0"/>
                <a:cs typeface="Arial" panose="020B0604020202020204" pitchFamily="34" charset="0"/>
              </a:rPr>
              <a:t>As </a:t>
            </a:r>
            <a:r>
              <a:rPr lang="en-GB" sz="2200" dirty="0">
                <a:latin typeface="Arial" panose="020B0604020202020204" pitchFamily="34" charset="0"/>
                <a:cs typeface="Arial" panose="020B0604020202020204" pitchFamily="34" charset="0"/>
              </a:rPr>
              <a:t>a child, sometimes I don't like the problems that come my way. Sometimes I try to get others to take care of them or solve them for me. Sometimes I become upset and </a:t>
            </a:r>
            <a:r>
              <a:rPr lang="en-GB" sz="2200" dirty="0" smtClean="0">
                <a:latin typeface="Arial" panose="020B0604020202020204" pitchFamily="34" charset="0"/>
                <a:cs typeface="Arial" panose="020B0604020202020204" pitchFamily="34" charset="0"/>
              </a:rPr>
              <a:t>angry </a:t>
            </a:r>
            <a:r>
              <a:rPr lang="en-GB" sz="2200" dirty="0">
                <a:latin typeface="Arial" panose="020B0604020202020204" pitchFamily="34" charset="0"/>
                <a:cs typeface="Arial" panose="020B0604020202020204" pitchFamily="34" charset="0"/>
              </a:rPr>
              <a:t>when I'm asked to do even the smallest thing to help others. </a:t>
            </a:r>
          </a:p>
          <a:p>
            <a:endParaRPr lang="en-GB" dirty="0" smtClean="0"/>
          </a:p>
          <a:p>
            <a:endParaRPr lang="en-GB" sz="2800" dirty="0"/>
          </a:p>
          <a:p>
            <a:endParaRPr lang="en-GB" sz="2800" dirty="0"/>
          </a:p>
        </p:txBody>
      </p:sp>
    </p:spTree>
    <p:extLst>
      <p:ext uri="{BB962C8B-B14F-4D97-AF65-F5344CB8AC3E}">
        <p14:creationId xmlns:p14="http://schemas.microsoft.com/office/powerpoint/2010/main" val="826314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08"/>
            <a:ext cx="9143999" cy="70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2" y="1390048"/>
            <a:ext cx="1266825" cy="5114925"/>
          </a:xfrm>
          <a:prstGeom prst="rect">
            <a:avLst/>
          </a:prstGeom>
          <a:ln>
            <a:noFill/>
          </a:ln>
          <a:effectLst>
            <a:softEdge rad="317500"/>
          </a:effectLst>
        </p:spPr>
      </p:pic>
      <p:sp>
        <p:nvSpPr>
          <p:cNvPr id="8" name="Title 4"/>
          <p:cNvSpPr txBox="1">
            <a:spLocks/>
          </p:cNvSpPr>
          <p:nvPr/>
        </p:nvSpPr>
        <p:spPr>
          <a:xfrm>
            <a:off x="685799" y="248897"/>
            <a:ext cx="7772400" cy="115212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chemeClr val="accent6">
                    <a:lumMod val="60000"/>
                    <a:lumOff val="40000"/>
                  </a:schemeClr>
                </a:solidFill>
                <a:latin typeface="Arial" panose="020B0604020202020204" pitchFamily="34" charset="0"/>
                <a:cs typeface="Arial" panose="020B0604020202020204" pitchFamily="34" charset="0"/>
              </a:rPr>
              <a:t>The Stations of the Cross</a:t>
            </a:r>
            <a:endParaRPr lang="en-GB" sz="36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70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340768"/>
            <a:ext cx="7128792" cy="4093428"/>
          </a:xfrm>
          <a:prstGeom prst="rect">
            <a:avLst/>
          </a:prstGeom>
          <a:noFill/>
        </p:spPr>
        <p:txBody>
          <a:bodyPr wrap="square" rtlCol="0">
            <a:spAutoFit/>
          </a:bodyPr>
          <a:lstStyle/>
          <a:p>
            <a:pPr algn="ctr"/>
            <a:r>
              <a:rPr lang="en-GB" sz="2800" dirty="0" smtClean="0"/>
              <a:t>Third Station: Jesus falls for the first time</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start to do something, but then get tired of it. I hurry to get finished and sometimes don't do my work well. Sometimes I don't pay attention to what I should be doing. When things get hard for me, sometimes I give up.</a:t>
            </a:r>
            <a:endParaRPr lang="en-GB" sz="2200" dirty="0" smtClean="0"/>
          </a:p>
          <a:p>
            <a:endParaRPr lang="en-GB" sz="2800" dirty="0"/>
          </a:p>
          <a:p>
            <a:endParaRPr lang="en-GB" sz="2800" dirty="0"/>
          </a:p>
        </p:txBody>
      </p:sp>
    </p:spTree>
    <p:extLst>
      <p:ext uri="{BB962C8B-B14F-4D97-AF65-F5344CB8AC3E}">
        <p14:creationId xmlns:p14="http://schemas.microsoft.com/office/powerpoint/2010/main" val="4132702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340768"/>
            <a:ext cx="7128792" cy="3508653"/>
          </a:xfrm>
          <a:prstGeom prst="rect">
            <a:avLst/>
          </a:prstGeom>
          <a:noFill/>
        </p:spPr>
        <p:txBody>
          <a:bodyPr wrap="square" rtlCol="0">
            <a:spAutoFit/>
          </a:bodyPr>
          <a:lstStyle/>
          <a:p>
            <a:pPr algn="ctr"/>
            <a:r>
              <a:rPr lang="en-GB" sz="2800" dirty="0" smtClean="0"/>
              <a:t>Fourth Station: Jesus meets His mother</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feel like too many things are going on. Sometimes other kids pick on me and call me names. I need to look around me for a friendly face, and for the help I need. I need to share my troubles with those who truly care about me.</a:t>
            </a:r>
            <a:endParaRPr lang="en-GB" sz="2200" dirty="0"/>
          </a:p>
          <a:p>
            <a:endParaRPr lang="en-GB" sz="2800" dirty="0"/>
          </a:p>
        </p:txBody>
      </p:sp>
    </p:spTree>
    <p:extLst>
      <p:ext uri="{BB962C8B-B14F-4D97-AF65-F5344CB8AC3E}">
        <p14:creationId xmlns:p14="http://schemas.microsoft.com/office/powerpoint/2010/main" val="958991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340768"/>
            <a:ext cx="7128792" cy="2400657"/>
          </a:xfrm>
          <a:prstGeom prst="rect">
            <a:avLst/>
          </a:prstGeom>
          <a:noFill/>
        </p:spPr>
        <p:txBody>
          <a:bodyPr wrap="square" rtlCol="0">
            <a:spAutoFit/>
          </a:bodyPr>
          <a:lstStyle/>
          <a:p>
            <a:pPr algn="ctr"/>
            <a:r>
              <a:rPr lang="en-GB" sz="2800" dirty="0" smtClean="0"/>
              <a:t>Fifth Station: Simon of Cyrene helps Jesus</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see people who need my help. Sometimes I pretend not to hear when my parents call me. I disappear when I know others could use my help.</a:t>
            </a:r>
            <a:endParaRPr lang="en-GB" sz="2200" dirty="0"/>
          </a:p>
        </p:txBody>
      </p:sp>
    </p:spTree>
    <p:extLst>
      <p:ext uri="{BB962C8B-B14F-4D97-AF65-F5344CB8AC3E}">
        <p14:creationId xmlns:p14="http://schemas.microsoft.com/office/powerpoint/2010/main" val="2097920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2739211"/>
          </a:xfrm>
          <a:prstGeom prst="rect">
            <a:avLst/>
          </a:prstGeom>
          <a:noFill/>
        </p:spPr>
        <p:txBody>
          <a:bodyPr wrap="square" rtlCol="0">
            <a:spAutoFit/>
          </a:bodyPr>
          <a:lstStyle/>
          <a:p>
            <a:pPr algn="ctr"/>
            <a:r>
              <a:rPr lang="en-GB" sz="2800" dirty="0" smtClean="0"/>
              <a:t>Sixth Station: Veronica wipes the face of Jesus</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know someone could use a little help and understanding. They may be picked on or teased by others, or just sad or lonely. Sometimes I feel bad that others don't step in to help, but I don't help either.</a:t>
            </a:r>
            <a:endParaRPr lang="en-GB" sz="2200" dirty="0"/>
          </a:p>
        </p:txBody>
      </p:sp>
    </p:spTree>
    <p:extLst>
      <p:ext uri="{BB962C8B-B14F-4D97-AF65-F5344CB8AC3E}">
        <p14:creationId xmlns:p14="http://schemas.microsoft.com/office/powerpoint/2010/main" val="3599803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2492990"/>
          </a:xfrm>
          <a:prstGeom prst="rect">
            <a:avLst/>
          </a:prstGeom>
          <a:noFill/>
        </p:spPr>
        <p:txBody>
          <a:bodyPr wrap="square" rtlCol="0">
            <a:spAutoFit/>
          </a:bodyPr>
          <a:lstStyle/>
          <a:p>
            <a:pPr algn="ctr"/>
            <a:r>
              <a:rPr lang="en-GB" sz="2800" dirty="0" smtClean="0"/>
              <a:t>Seventh Station: Jesus falls for the second time</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things get me down. Others seem to find things easier to do or to learn. Each time I fail, I find it harder to keep trying.</a:t>
            </a:r>
            <a:endParaRPr lang="en-GB" sz="2200" dirty="0"/>
          </a:p>
        </p:txBody>
      </p:sp>
    </p:spTree>
    <p:extLst>
      <p:ext uri="{BB962C8B-B14F-4D97-AF65-F5344CB8AC3E}">
        <p14:creationId xmlns:p14="http://schemas.microsoft.com/office/powerpoint/2010/main" val="2565082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40768"/>
            <a:ext cx="7776864" cy="2492990"/>
          </a:xfrm>
          <a:prstGeom prst="rect">
            <a:avLst/>
          </a:prstGeom>
          <a:noFill/>
        </p:spPr>
        <p:txBody>
          <a:bodyPr wrap="square" rtlCol="0">
            <a:spAutoFit/>
          </a:bodyPr>
          <a:lstStyle/>
          <a:p>
            <a:pPr algn="ctr"/>
            <a:r>
              <a:rPr lang="en-GB" sz="2800" dirty="0" smtClean="0"/>
              <a:t>Eighth Station: Jesus meets the women of Jerusalem</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think a lot about myself. I think about what I want and would like people to spend their lives pleasing me.</a:t>
            </a:r>
            <a:endParaRPr lang="en-GB" sz="2200" dirty="0"/>
          </a:p>
        </p:txBody>
      </p:sp>
    </p:spTree>
    <p:extLst>
      <p:ext uri="{BB962C8B-B14F-4D97-AF65-F5344CB8AC3E}">
        <p14:creationId xmlns:p14="http://schemas.microsoft.com/office/powerpoint/2010/main" val="983560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3077766"/>
          </a:xfrm>
          <a:prstGeom prst="rect">
            <a:avLst/>
          </a:prstGeom>
          <a:noFill/>
        </p:spPr>
        <p:txBody>
          <a:bodyPr wrap="square" rtlCol="0">
            <a:spAutoFit/>
          </a:bodyPr>
          <a:lstStyle/>
          <a:p>
            <a:pPr algn="ctr"/>
            <a:r>
              <a:rPr lang="en-GB" sz="2800" dirty="0" smtClean="0"/>
              <a:t>Ninth Station: Jesus falls a third time</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fail time and time again. I find it hard to get along with my sisters and brothers, sometimes I'm not honest, sometimes I'm lazy. I'm tempted to stop trying. It's just too hard sometimes.</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Tree>
    <p:extLst>
      <p:ext uri="{BB962C8B-B14F-4D97-AF65-F5344CB8AC3E}">
        <p14:creationId xmlns:p14="http://schemas.microsoft.com/office/powerpoint/2010/main" val="3765827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3200876"/>
          </a:xfrm>
          <a:prstGeom prst="rect">
            <a:avLst/>
          </a:prstGeom>
          <a:noFill/>
        </p:spPr>
        <p:txBody>
          <a:bodyPr wrap="square" rtlCol="0">
            <a:spAutoFit/>
          </a:bodyPr>
          <a:lstStyle/>
          <a:p>
            <a:pPr algn="ctr"/>
            <a:r>
              <a:rPr lang="en-GB" sz="2800" dirty="0" smtClean="0"/>
              <a:t>Tenth Station: Jesus is stripped of His garments</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I'm tempted to repeat stories I know are unclean and disrespectful. I sometimes try to act grown up by using crude and bad words.</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Tree>
    <p:extLst>
      <p:ext uri="{BB962C8B-B14F-4D97-AF65-F5344CB8AC3E}">
        <p14:creationId xmlns:p14="http://schemas.microsoft.com/office/powerpoint/2010/main" val="2948239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4124206"/>
          </a:xfrm>
          <a:prstGeom prst="rect">
            <a:avLst/>
          </a:prstGeom>
          <a:noFill/>
        </p:spPr>
        <p:txBody>
          <a:bodyPr wrap="square" rtlCol="0">
            <a:spAutoFit/>
          </a:bodyPr>
          <a:lstStyle/>
          <a:p>
            <a:pPr algn="ctr"/>
            <a:r>
              <a:rPr lang="en-GB" sz="2800" dirty="0" smtClean="0"/>
              <a:t>Eleventh Station: Jesus is nailed to the cross</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hurt others. Sometimes I join with friends and decide not to like another. We gang up against another and cause them hurt and pain. Sometimes I say or do hurtful things to my brothers and sisters. I can wonder what they'd think about themselves if they believed everything I told them about themselves.</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Tree>
    <p:extLst>
      <p:ext uri="{BB962C8B-B14F-4D97-AF65-F5344CB8AC3E}">
        <p14:creationId xmlns:p14="http://schemas.microsoft.com/office/powerpoint/2010/main" val="3113487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3570208"/>
          </a:xfrm>
          <a:prstGeom prst="rect">
            <a:avLst/>
          </a:prstGeom>
          <a:noFill/>
        </p:spPr>
        <p:txBody>
          <a:bodyPr wrap="square" rtlCol="0">
            <a:spAutoFit/>
          </a:bodyPr>
          <a:lstStyle/>
          <a:p>
            <a:pPr algn="ctr"/>
            <a:r>
              <a:rPr lang="en-GB" sz="2800" dirty="0" smtClean="0"/>
              <a:t>Twelfth Station: Jesus dies on the cross</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Jesus hung on the cross, he forgave the soldiers who had crucified him, and prayed for his mother and friends. Jesus wanted all of us to be able to live forever with God, so he gave all he had for us.</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Tree>
    <p:extLst>
      <p:ext uri="{BB962C8B-B14F-4D97-AF65-F5344CB8AC3E}">
        <p14:creationId xmlns:p14="http://schemas.microsoft.com/office/powerpoint/2010/main" val="3539914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a:xfrm>
            <a:off x="1369876" y="248897"/>
            <a:ext cx="7772400" cy="1152128"/>
          </a:xfrm>
        </p:spPr>
        <p:txBody>
          <a:bodyPr>
            <a:normAutofit/>
          </a:body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is condemned to death</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1401025"/>
            <a:ext cx="5688632" cy="4349803"/>
          </a:xfrm>
          <a:prstGeom prst="rect">
            <a:avLst/>
          </a:prstGeom>
          <a:ln>
            <a:noFill/>
          </a:ln>
          <a:effectLst>
            <a:softEdge rad="112500"/>
          </a:effectLst>
        </p:spPr>
      </p:pic>
      <p:sp>
        <p:nvSpPr>
          <p:cNvPr id="13"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885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340768"/>
            <a:ext cx="7992888" cy="3816429"/>
          </a:xfrm>
          <a:prstGeom prst="rect">
            <a:avLst/>
          </a:prstGeom>
          <a:noFill/>
        </p:spPr>
        <p:txBody>
          <a:bodyPr wrap="square" rtlCol="0">
            <a:spAutoFit/>
          </a:bodyPr>
          <a:lstStyle/>
          <a:p>
            <a:pPr algn="ctr"/>
            <a:r>
              <a:rPr lang="en-GB" sz="2800" dirty="0" smtClean="0"/>
              <a:t>Thirteenth Station: Jesus is taken down from the cross</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treat others better when they're sad or in pain. When somebody dies, I become very gentle and kind. I notice the good and kind things people say about those who have died</a:t>
            </a:r>
            <a:r>
              <a:rPr lang="en-GB" sz="2200" dirty="0" smtClean="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Tree>
    <p:extLst>
      <p:ext uri="{BB962C8B-B14F-4D97-AF65-F5344CB8AC3E}">
        <p14:creationId xmlns:p14="http://schemas.microsoft.com/office/powerpoint/2010/main" val="182375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627" y="1340768"/>
            <a:ext cx="7565790" cy="3200876"/>
          </a:xfrm>
          <a:prstGeom prst="rect">
            <a:avLst/>
          </a:prstGeom>
          <a:noFill/>
        </p:spPr>
        <p:txBody>
          <a:bodyPr wrap="square" rtlCol="0">
            <a:spAutoFit/>
          </a:bodyPr>
          <a:lstStyle/>
          <a:p>
            <a:pPr algn="ctr"/>
            <a:r>
              <a:rPr lang="en-GB" sz="2800" dirty="0" smtClean="0"/>
              <a:t>Fourteenth Station: Jesus is laid in the tomb</a:t>
            </a:r>
          </a:p>
          <a:p>
            <a:endParaRPr lang="en-GB" sz="2800" dirty="0" smtClean="0"/>
          </a:p>
          <a:p>
            <a:endParaRPr lang="en-GB" sz="2800" dirty="0"/>
          </a:p>
          <a:p>
            <a:r>
              <a:rPr lang="en-GB" sz="2200" dirty="0">
                <a:latin typeface="Arial" panose="020B0604020202020204" pitchFamily="34" charset="0"/>
                <a:cs typeface="Arial" panose="020B0604020202020204" pitchFamily="34" charset="0"/>
              </a:rPr>
              <a:t>As a child, sometimes I try to keep everything for myself. I find it hard to share my things with my brothers or sisters and with my friends.</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Tree>
    <p:extLst>
      <p:ext uri="{BB962C8B-B14F-4D97-AF65-F5344CB8AC3E}">
        <p14:creationId xmlns:p14="http://schemas.microsoft.com/office/powerpoint/2010/main" val="149276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627" y="332656"/>
            <a:ext cx="7565790" cy="2893100"/>
          </a:xfrm>
          <a:prstGeom prst="rect">
            <a:avLst/>
          </a:prstGeom>
          <a:noFill/>
        </p:spPr>
        <p:txBody>
          <a:bodyPr wrap="square" rtlCol="0">
            <a:spAutoFit/>
          </a:bodyPr>
          <a:lstStyle/>
          <a:p>
            <a:pPr algn="ctr"/>
            <a:r>
              <a:rPr lang="en-GB" sz="2800" dirty="0" smtClean="0"/>
              <a:t>Prayer Card</a:t>
            </a:r>
          </a:p>
          <a:p>
            <a:endParaRPr lang="en-GB" sz="2800" dirty="0" smtClean="0"/>
          </a:p>
          <a:p>
            <a:endParaRPr lang="en-GB" sz="2800" dirty="0" smtClean="0"/>
          </a:p>
          <a:p>
            <a:endParaRPr lang="en-GB" sz="2800" dirty="0"/>
          </a:p>
          <a:p>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200" dirty="0"/>
          </a:p>
        </p:txBody>
      </p:sp>
      <p:sp>
        <p:nvSpPr>
          <p:cNvPr id="3" name="Rectangle 2"/>
          <p:cNvSpPr/>
          <p:nvPr/>
        </p:nvSpPr>
        <p:spPr>
          <a:xfrm>
            <a:off x="539552" y="1268760"/>
            <a:ext cx="7416825" cy="477053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O my God, I thank you for loving </a:t>
            </a:r>
            <a:r>
              <a:rPr lang="en-GB" sz="1400" dirty="0" smtClean="0">
                <a:latin typeface="Arial" panose="020B0604020202020204" pitchFamily="34" charset="0"/>
                <a:cs typeface="Arial" panose="020B0604020202020204" pitchFamily="34" charset="0"/>
              </a:rPr>
              <a:t>me. I </a:t>
            </a:r>
            <a:r>
              <a:rPr lang="en-GB" sz="1400" dirty="0">
                <a:latin typeface="Arial" panose="020B0604020202020204" pitchFamily="34" charset="0"/>
                <a:cs typeface="Arial" panose="020B0604020202020204" pitchFamily="34" charset="0"/>
              </a:rPr>
              <a:t>am sorry for all my sins, </a:t>
            </a:r>
            <a:r>
              <a:rPr lang="en-GB" sz="1400" dirty="0" smtClean="0">
                <a:latin typeface="Arial" panose="020B0604020202020204" pitchFamily="34" charset="0"/>
                <a:cs typeface="Arial" panose="020B0604020202020204" pitchFamily="34" charset="0"/>
              </a:rPr>
              <a:t>for </a:t>
            </a:r>
            <a:r>
              <a:rPr lang="en-GB" sz="1400" dirty="0">
                <a:latin typeface="Arial" panose="020B0604020202020204" pitchFamily="34" charset="0"/>
                <a:cs typeface="Arial" panose="020B0604020202020204" pitchFamily="34" charset="0"/>
              </a:rPr>
              <a:t>not loving others and not loving </a:t>
            </a:r>
            <a:r>
              <a:rPr lang="en-GB" sz="1400" dirty="0" smtClean="0">
                <a:latin typeface="Arial" panose="020B0604020202020204" pitchFamily="34" charset="0"/>
                <a:cs typeface="Arial" panose="020B0604020202020204" pitchFamily="34" charset="0"/>
              </a:rPr>
              <a:t>you. Help </a:t>
            </a:r>
            <a:r>
              <a:rPr lang="en-GB" sz="1400" dirty="0">
                <a:latin typeface="Arial" panose="020B0604020202020204" pitchFamily="34" charset="0"/>
                <a:cs typeface="Arial" panose="020B0604020202020204" pitchFamily="34" charset="0"/>
              </a:rPr>
              <a:t>me to live like Jesus </a:t>
            </a:r>
            <a:r>
              <a:rPr lang="en-GB" sz="1400" dirty="0" smtClean="0">
                <a:latin typeface="Arial" panose="020B0604020202020204" pitchFamily="34" charset="0"/>
                <a:cs typeface="Arial" panose="020B0604020202020204" pitchFamily="34" charset="0"/>
              </a:rPr>
              <a:t>and </a:t>
            </a:r>
            <a:r>
              <a:rPr lang="en-GB" sz="1400" dirty="0">
                <a:latin typeface="Arial" panose="020B0604020202020204" pitchFamily="34" charset="0"/>
                <a:cs typeface="Arial" panose="020B0604020202020204" pitchFamily="34" charset="0"/>
              </a:rPr>
              <a:t>not sin again . Amen </a:t>
            </a:r>
            <a:r>
              <a:rPr lang="en-GB" sz="1200" dirty="0"/>
              <a:t/>
            </a:r>
            <a:br>
              <a:rPr lang="en-GB" sz="1200" dirty="0"/>
            </a:br>
            <a:endParaRPr lang="en-GB" sz="1200" b="1" dirty="0" smtClean="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Leader</a:t>
            </a:r>
            <a:r>
              <a:rPr lang="en-GB" sz="1400" b="1"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We adore Thee, O Christ, and bless Thee.</a:t>
            </a: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All:</a:t>
            </a:r>
            <a:r>
              <a:rPr lang="en-GB" sz="1400" dirty="0">
                <a:latin typeface="Arial" panose="020B0604020202020204" pitchFamily="34" charset="0"/>
                <a:cs typeface="Arial" panose="020B0604020202020204" pitchFamily="34" charset="0"/>
              </a:rPr>
              <a:t> Because by Thy holy cross Thou hast redeemed the world.</a:t>
            </a:r>
          </a:p>
          <a:p>
            <a:endParaRPr lang="en-GB" sz="1200" dirty="0" smtClean="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Our Father, Who art in heaven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Hallowed be Thy Name;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Thy kingdom come,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Thy will be done,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on earth as it is in heaven.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Give us this day our daily bread,</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and forgive us our trespasses,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as we forgive those who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trespass </a:t>
            </a:r>
            <a:r>
              <a:rPr lang="en-GB" sz="1200" dirty="0">
                <a:latin typeface="Arial" panose="020B0604020202020204" pitchFamily="34" charset="0"/>
                <a:cs typeface="Arial" panose="020B0604020202020204" pitchFamily="34" charset="0"/>
              </a:rPr>
              <a:t>against us;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and lead us not into temptation,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but deliver us from evil. Amen. </a:t>
            </a:r>
            <a:endParaRPr lang="en-GB" sz="1200" dirty="0" smtClean="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Leader:</a:t>
            </a:r>
            <a:r>
              <a:rPr lang="en-GB" sz="1400" dirty="0">
                <a:latin typeface="Arial" panose="020B0604020202020204" pitchFamily="34" charset="0"/>
                <a:cs typeface="Arial" panose="020B0604020202020204" pitchFamily="34" charset="0"/>
              </a:rPr>
              <a:t> Jesus Christ Crucified.</a:t>
            </a: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All:</a:t>
            </a:r>
            <a:r>
              <a:rPr lang="en-GB" sz="1400" dirty="0">
                <a:latin typeface="Arial" panose="020B0604020202020204" pitchFamily="34" charset="0"/>
                <a:cs typeface="Arial" panose="020B0604020202020204" pitchFamily="34" charset="0"/>
              </a:rPr>
              <a:t> Have mercy on Us.</a:t>
            </a: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Leader:</a:t>
            </a:r>
            <a:r>
              <a:rPr lang="en-GB" sz="1400" dirty="0">
                <a:latin typeface="Arial" panose="020B0604020202020204" pitchFamily="34" charset="0"/>
                <a:cs typeface="Arial" panose="020B0604020202020204" pitchFamily="34" charset="0"/>
              </a:rPr>
              <a:t> May the souls of the faithful departed, through the mercy of God, Rest in peace.</a:t>
            </a: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All:</a:t>
            </a:r>
            <a:r>
              <a:rPr lang="en-GB" sz="1400" dirty="0">
                <a:latin typeface="Arial" panose="020B0604020202020204" pitchFamily="34" charset="0"/>
                <a:cs typeface="Arial" panose="020B0604020202020204" pitchFamily="34" charset="0"/>
              </a:rPr>
              <a:t> Amen. </a:t>
            </a:r>
          </a:p>
        </p:txBody>
      </p:sp>
      <p:sp>
        <p:nvSpPr>
          <p:cNvPr id="4" name="TextBox 3"/>
          <p:cNvSpPr txBox="1"/>
          <p:nvPr/>
        </p:nvSpPr>
        <p:spPr>
          <a:xfrm>
            <a:off x="3102723" y="2636912"/>
            <a:ext cx="2808312" cy="175432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Hail Mary, full of grace.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The Lord is with thee.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Blessed art thou amongst women,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and blessed is the fruit of thy womb, Jesus.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Holy Mary, Mother of God,</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pray for us sinners,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now and at the hour of our death.</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Amen.</a:t>
            </a:r>
          </a:p>
        </p:txBody>
      </p:sp>
      <p:sp>
        <p:nvSpPr>
          <p:cNvPr id="5" name="TextBox 4"/>
          <p:cNvSpPr txBox="1"/>
          <p:nvPr/>
        </p:nvSpPr>
        <p:spPr>
          <a:xfrm>
            <a:off x="5911035" y="2613976"/>
            <a:ext cx="2808312"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23393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is made to carry His cross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14" name="Picture 1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1412776"/>
            <a:ext cx="5616623" cy="4294742"/>
          </a:xfrm>
          <a:prstGeom prst="rect">
            <a:avLst/>
          </a:prstGeom>
          <a:ln>
            <a:noFill/>
          </a:ln>
          <a:effectLst>
            <a:softEdge rad="112500"/>
          </a:effectLst>
        </p:spPr>
      </p:pic>
      <p:sp>
        <p:nvSpPr>
          <p:cNvPr id="15"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II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383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4"/>
          <p:cNvSpPr txBox="1">
            <a:spLocks/>
          </p:cNvSpPr>
          <p:nvPr/>
        </p:nvSpPr>
        <p:spPr>
          <a:xfrm>
            <a:off x="111457" y="38329"/>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1439321"/>
            <a:ext cx="5616623" cy="4294742"/>
          </a:xfrm>
          <a:prstGeom prst="rect">
            <a:avLst/>
          </a:prstGeom>
          <a:ln>
            <a:noFill/>
          </a:ln>
          <a:effectLst>
            <a:softEdge rad="112500"/>
          </a:effectLst>
        </p:spPr>
      </p:pic>
      <p:sp>
        <p:nvSpPr>
          <p:cNvPr id="7"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falls for the first time</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8"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III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87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431" y="1457415"/>
            <a:ext cx="5574404" cy="4267903"/>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meets His mother</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a:solidFill>
                  <a:schemeClr val="accent6">
                    <a:lumMod val="60000"/>
                    <a:lumOff val="40000"/>
                  </a:schemeClr>
                </a:solidFill>
                <a:latin typeface="Times New Roman" panose="02020603050405020304" pitchFamily="18" charset="0"/>
                <a:cs typeface="Times New Roman" panose="02020603050405020304" pitchFamily="18" charset="0"/>
              </a:rPr>
              <a:t>V</a:t>
            </a:r>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63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6268" y="1506528"/>
            <a:ext cx="5559567" cy="4169675"/>
          </a:xfrm>
          <a:prstGeom prst="rect">
            <a:avLst/>
          </a:prstGeom>
          <a:ln>
            <a:noFill/>
          </a:ln>
          <a:effectLst>
            <a:softEdge rad="112500"/>
          </a:effectLst>
        </p:spPr>
      </p:pic>
      <p:sp>
        <p:nvSpPr>
          <p:cNvPr id="5"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V</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Simon of Cyrene helps Jesus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152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6268" y="1524105"/>
            <a:ext cx="5559567" cy="4169675"/>
          </a:xfrm>
          <a:prstGeom prst="rect">
            <a:avLst/>
          </a:prstGeom>
          <a:ln>
            <a:noFill/>
          </a:ln>
          <a:effectLst>
            <a:softEdge rad="112500"/>
          </a:effectLst>
        </p:spPr>
      </p:pic>
      <p:sp>
        <p:nvSpPr>
          <p:cNvPr id="5"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VI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Veronica wipes the face of Jesus</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04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 y="0"/>
            <a:ext cx="9252519" cy="69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024" y="1524105"/>
            <a:ext cx="5430351" cy="4162916"/>
          </a:xfrm>
          <a:prstGeom prst="rect">
            <a:avLst/>
          </a:prstGeom>
          <a:ln>
            <a:noFill/>
          </a:ln>
          <a:effectLst>
            <a:softEdge rad="112500"/>
          </a:effectLst>
        </p:spPr>
      </p:pic>
      <p:sp>
        <p:nvSpPr>
          <p:cNvPr id="5" name="Title 4"/>
          <p:cNvSpPr txBox="1">
            <a:spLocks/>
          </p:cNvSpPr>
          <p:nvPr/>
        </p:nvSpPr>
        <p:spPr>
          <a:xfrm>
            <a:off x="742019" y="260648"/>
            <a:ext cx="9100119"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chemeClr val="accent6">
                    <a:lumMod val="60000"/>
                    <a:lumOff val="40000"/>
                  </a:schemeClr>
                </a:solidFill>
                <a:latin typeface="Arial" panose="020B0604020202020204" pitchFamily="34" charset="0"/>
                <a:cs typeface="Arial" panose="020B0604020202020204" pitchFamily="34" charset="0"/>
              </a:rPr>
              <a:t>Jesus falls for the second time</a:t>
            </a:r>
            <a:endParaRPr lang="en-GB" sz="25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6" name="Title 4"/>
          <p:cNvSpPr txBox="1">
            <a:spLocks/>
          </p:cNvSpPr>
          <p:nvPr/>
        </p:nvSpPr>
        <p:spPr>
          <a:xfrm>
            <a:off x="2110171" y="5725319"/>
            <a:ext cx="636381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000" dirty="0" smtClean="0">
                <a:solidFill>
                  <a:schemeClr val="accent6">
                    <a:lumMod val="60000"/>
                    <a:lumOff val="40000"/>
                  </a:schemeClr>
                </a:solidFill>
                <a:latin typeface="Times New Roman" panose="02020603050405020304" pitchFamily="18" charset="0"/>
                <a:cs typeface="Times New Roman" panose="02020603050405020304" pitchFamily="18" charset="0"/>
              </a:rPr>
              <a:t>VII</a:t>
            </a:r>
            <a:endParaRPr lang="en-GB" sz="5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868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1365</Words>
  <Application>Microsoft Office PowerPoint</Application>
  <PresentationFormat>On-screen Show (4:3)</PresentationFormat>
  <Paragraphs>286</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The Stations of the Cross</vt:lpstr>
      <vt:lpstr>PowerPoint Presentation</vt:lpstr>
      <vt:lpstr>Jesus is condemned to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Glasgow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McKerrall, S  ( St. Benedict's Primary )</dc:creator>
  <cp:lastModifiedBy>primaryre</cp:lastModifiedBy>
  <cp:revision>37</cp:revision>
  <dcterms:created xsi:type="dcterms:W3CDTF">2016-03-11T14:35:25Z</dcterms:created>
  <dcterms:modified xsi:type="dcterms:W3CDTF">2016-03-16T12:05:15Z</dcterms:modified>
</cp:coreProperties>
</file>